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103"/>
  </p:handoutMasterIdLst>
  <p:sldIdLst>
    <p:sldId id="256" r:id="rId2"/>
    <p:sldId id="264" r:id="rId3"/>
    <p:sldId id="337" r:id="rId4"/>
    <p:sldId id="338" r:id="rId5"/>
    <p:sldId id="260" r:id="rId6"/>
    <p:sldId id="261" r:id="rId7"/>
    <p:sldId id="262" r:id="rId8"/>
    <p:sldId id="263"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5" r:id="rId27"/>
    <p:sldId id="284" r:id="rId28"/>
    <p:sldId id="283"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9" r:id="rId80"/>
    <p:sldId id="340" r:id="rId81"/>
    <p:sldId id="341" r:id="rId82"/>
    <p:sldId id="342" r:id="rId83"/>
    <p:sldId id="343" r:id="rId84"/>
    <p:sldId id="344" r:id="rId85"/>
    <p:sldId id="345" r:id="rId86"/>
    <p:sldId id="346" r:id="rId87"/>
    <p:sldId id="347" r:id="rId88"/>
    <p:sldId id="348" r:id="rId89"/>
    <p:sldId id="349" r:id="rId90"/>
    <p:sldId id="351" r:id="rId91"/>
    <p:sldId id="350" r:id="rId92"/>
    <p:sldId id="352" r:id="rId93"/>
    <p:sldId id="353" r:id="rId94"/>
    <p:sldId id="354" r:id="rId95"/>
    <p:sldId id="355" r:id="rId96"/>
    <p:sldId id="356" r:id="rId97"/>
    <p:sldId id="357" r:id="rId98"/>
    <p:sldId id="358" r:id="rId99"/>
    <p:sldId id="359" r:id="rId100"/>
    <p:sldId id="360" r:id="rId101"/>
    <p:sldId id="361"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3C84DE"/>
    <a:srgbClr val="CA2252"/>
    <a:srgbClr val="0DAFDE"/>
    <a:srgbClr val="9D0B70"/>
    <a:srgbClr val="9CE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03"/>
    <p:restoredTop sz="96414"/>
  </p:normalViewPr>
  <p:slideViewPr>
    <p:cSldViewPr snapToGrid="0">
      <p:cViewPr varScale="1">
        <p:scale>
          <a:sx n="78" d="100"/>
          <a:sy n="78" d="100"/>
        </p:scale>
        <p:origin x="192" y="109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9" d="100"/>
          <a:sy n="99" d="100"/>
        </p:scale>
        <p:origin x="401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FF5D22-1E4F-0F4E-826C-E6BFBE060AC0}" type="doc">
      <dgm:prSet loTypeId="urn:microsoft.com/office/officeart/2005/8/layout/funnel1" loCatId="" qsTypeId="urn:microsoft.com/office/officeart/2005/8/quickstyle/simple1" qsCatId="simple" csTypeId="urn:microsoft.com/office/officeart/2005/8/colors/colorful4" csCatId="colorful" phldr="1"/>
      <dgm:spPr/>
      <dgm:t>
        <a:bodyPr/>
        <a:lstStyle/>
        <a:p>
          <a:endParaRPr lang="en-US"/>
        </a:p>
      </dgm:t>
    </dgm:pt>
    <dgm:pt modelId="{16A9603B-2B20-714F-8105-E67467162D0A}">
      <dgm:prSet phldrT="[Text]"/>
      <dgm:spPr/>
      <dgm:t>
        <a:bodyPr/>
        <a:lstStyle/>
        <a:p>
          <a:r>
            <a:rPr lang="en-US" dirty="0"/>
            <a:t>PCA transformation</a:t>
          </a:r>
        </a:p>
        <a:p>
          <a:endParaRPr lang="en-US" dirty="0"/>
        </a:p>
      </dgm:t>
    </dgm:pt>
    <dgm:pt modelId="{996F7E9C-E5B1-D747-A800-D99AE9F71937}" type="sibTrans" cxnId="{168615A4-427D-8147-BDC7-20C00BB3A812}">
      <dgm:prSet/>
      <dgm:spPr/>
      <dgm:t>
        <a:bodyPr/>
        <a:lstStyle/>
        <a:p>
          <a:endParaRPr lang="en-US"/>
        </a:p>
      </dgm:t>
    </dgm:pt>
    <dgm:pt modelId="{37797D6C-2C96-6A4D-8BA0-02F83BE028B1}" type="parTrans" cxnId="{168615A4-427D-8147-BDC7-20C00BB3A812}">
      <dgm:prSet/>
      <dgm:spPr/>
      <dgm:t>
        <a:bodyPr/>
        <a:lstStyle/>
        <a:p>
          <a:endParaRPr lang="en-US"/>
        </a:p>
      </dgm:t>
    </dgm:pt>
    <dgm:pt modelId="{ECFBD361-31AB-2948-BDCF-C3BF19CED5B7}" type="pres">
      <dgm:prSet presAssocID="{62FF5D22-1E4F-0F4E-826C-E6BFBE060AC0}" presName="Name0" presStyleCnt="0">
        <dgm:presLayoutVars>
          <dgm:chMax val="4"/>
          <dgm:resizeHandles val="exact"/>
        </dgm:presLayoutVars>
      </dgm:prSet>
      <dgm:spPr/>
    </dgm:pt>
    <dgm:pt modelId="{A2963F13-9CFC-C241-A2F7-4A0EAD52240C}" type="pres">
      <dgm:prSet presAssocID="{62FF5D22-1E4F-0F4E-826C-E6BFBE060AC0}" presName="ellipse" presStyleLbl="trBgShp" presStyleIdx="0" presStyleCnt="1"/>
      <dgm:spPr>
        <a:noFill/>
      </dgm:spPr>
    </dgm:pt>
    <dgm:pt modelId="{92175768-F0BB-D041-B7F3-BCB355AB0096}" type="pres">
      <dgm:prSet presAssocID="{62FF5D22-1E4F-0F4E-826C-E6BFBE060AC0}" presName="arrow1" presStyleLbl="fgShp" presStyleIdx="0" presStyleCnt="1"/>
      <dgm:spPr/>
    </dgm:pt>
    <dgm:pt modelId="{B6543530-D26C-9347-950F-2927FFFDD34C}" type="pres">
      <dgm:prSet presAssocID="{62FF5D22-1E4F-0F4E-826C-E6BFBE060AC0}" presName="rectangle" presStyleLbl="revTx" presStyleIdx="0" presStyleCnt="1" custScaleX="116322" custScaleY="206389" custLinFactNeighborY="57017">
        <dgm:presLayoutVars>
          <dgm:bulletEnabled val="1"/>
        </dgm:presLayoutVars>
      </dgm:prSet>
      <dgm:spPr/>
    </dgm:pt>
    <dgm:pt modelId="{5F8ADE0F-75A8-E34B-8BAD-1EE32B6DC2A2}" type="pres">
      <dgm:prSet presAssocID="{62FF5D22-1E4F-0F4E-826C-E6BFBE060AC0}" presName="funnel" presStyleLbl="trAlignAcc1" presStyleIdx="0" presStyleCnt="1"/>
      <dgm:spPr>
        <a:noFill/>
        <a:ln>
          <a:solidFill>
            <a:srgbClr val="3C84DE"/>
          </a:solidFill>
        </a:ln>
      </dgm:spPr>
    </dgm:pt>
  </dgm:ptLst>
  <dgm:cxnLst>
    <dgm:cxn modelId="{168615A4-427D-8147-BDC7-20C00BB3A812}" srcId="{62FF5D22-1E4F-0F4E-826C-E6BFBE060AC0}" destId="{16A9603B-2B20-714F-8105-E67467162D0A}" srcOrd="0" destOrd="0" parTransId="{37797D6C-2C96-6A4D-8BA0-02F83BE028B1}" sibTransId="{996F7E9C-E5B1-D747-A800-D99AE9F71937}"/>
    <dgm:cxn modelId="{84709CB3-0D6C-814F-874D-44C13B5D95B6}" type="presOf" srcId="{62FF5D22-1E4F-0F4E-826C-E6BFBE060AC0}" destId="{ECFBD361-31AB-2948-BDCF-C3BF19CED5B7}" srcOrd="0" destOrd="0" presId="urn:microsoft.com/office/officeart/2005/8/layout/funnel1"/>
    <dgm:cxn modelId="{22D711F4-AC8D-BA48-A67E-DDBFBCBB5336}" type="presOf" srcId="{16A9603B-2B20-714F-8105-E67467162D0A}" destId="{B6543530-D26C-9347-950F-2927FFFDD34C}" srcOrd="0" destOrd="0" presId="urn:microsoft.com/office/officeart/2005/8/layout/funnel1"/>
    <dgm:cxn modelId="{78D0A7E9-5DDB-374B-A6BA-3719B3D01648}" type="presParOf" srcId="{ECFBD361-31AB-2948-BDCF-C3BF19CED5B7}" destId="{A2963F13-9CFC-C241-A2F7-4A0EAD52240C}" srcOrd="0" destOrd="0" presId="urn:microsoft.com/office/officeart/2005/8/layout/funnel1"/>
    <dgm:cxn modelId="{D8B61B59-9403-5842-9B2B-71B1E409DD9E}" type="presParOf" srcId="{ECFBD361-31AB-2948-BDCF-C3BF19CED5B7}" destId="{92175768-F0BB-D041-B7F3-BCB355AB0096}" srcOrd="1" destOrd="0" presId="urn:microsoft.com/office/officeart/2005/8/layout/funnel1"/>
    <dgm:cxn modelId="{E21D1632-01AE-594F-821B-C90A94B9530E}" type="presParOf" srcId="{ECFBD361-31AB-2948-BDCF-C3BF19CED5B7}" destId="{B6543530-D26C-9347-950F-2927FFFDD34C}" srcOrd="2" destOrd="0" presId="urn:microsoft.com/office/officeart/2005/8/layout/funnel1"/>
    <dgm:cxn modelId="{85092EA3-6CA8-E04A-BE0F-4140F01CF24B}" type="presParOf" srcId="{ECFBD361-31AB-2948-BDCF-C3BF19CED5B7}" destId="{5F8ADE0F-75A8-E34B-8BAD-1EE32B6DC2A2}" srcOrd="3" destOrd="0" presId="urn:microsoft.com/office/officeart/2005/8/layout/funnel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FF5D22-1E4F-0F4E-826C-E6BFBE060AC0}" type="doc">
      <dgm:prSet loTypeId="urn:microsoft.com/office/officeart/2005/8/layout/funnel1" loCatId="" qsTypeId="urn:microsoft.com/office/officeart/2005/8/quickstyle/simple1" qsCatId="simple" csTypeId="urn:microsoft.com/office/officeart/2005/8/colors/colorful4" csCatId="colorful" phldr="1"/>
      <dgm:spPr/>
      <dgm:t>
        <a:bodyPr/>
        <a:lstStyle/>
        <a:p>
          <a:endParaRPr lang="en-US"/>
        </a:p>
      </dgm:t>
    </dgm:pt>
    <dgm:pt modelId="{16A9603B-2B20-714F-8105-E67467162D0A}">
      <dgm:prSet phldrT="[Text]"/>
      <dgm:spPr/>
      <dgm:t>
        <a:bodyPr/>
        <a:lstStyle/>
        <a:p>
          <a:r>
            <a:rPr lang="en-US" dirty="0"/>
            <a:t>PCA transformation</a:t>
          </a:r>
        </a:p>
        <a:p>
          <a:endParaRPr lang="en-US" dirty="0"/>
        </a:p>
      </dgm:t>
    </dgm:pt>
    <dgm:pt modelId="{996F7E9C-E5B1-D747-A800-D99AE9F71937}" type="sibTrans" cxnId="{168615A4-427D-8147-BDC7-20C00BB3A812}">
      <dgm:prSet/>
      <dgm:spPr/>
      <dgm:t>
        <a:bodyPr/>
        <a:lstStyle/>
        <a:p>
          <a:endParaRPr lang="en-US"/>
        </a:p>
      </dgm:t>
    </dgm:pt>
    <dgm:pt modelId="{37797D6C-2C96-6A4D-8BA0-02F83BE028B1}" type="parTrans" cxnId="{168615A4-427D-8147-BDC7-20C00BB3A812}">
      <dgm:prSet/>
      <dgm:spPr/>
      <dgm:t>
        <a:bodyPr/>
        <a:lstStyle/>
        <a:p>
          <a:endParaRPr lang="en-US"/>
        </a:p>
      </dgm:t>
    </dgm:pt>
    <dgm:pt modelId="{ECFBD361-31AB-2948-BDCF-C3BF19CED5B7}" type="pres">
      <dgm:prSet presAssocID="{62FF5D22-1E4F-0F4E-826C-E6BFBE060AC0}" presName="Name0" presStyleCnt="0">
        <dgm:presLayoutVars>
          <dgm:chMax val="4"/>
          <dgm:resizeHandles val="exact"/>
        </dgm:presLayoutVars>
      </dgm:prSet>
      <dgm:spPr/>
    </dgm:pt>
    <dgm:pt modelId="{A2963F13-9CFC-C241-A2F7-4A0EAD52240C}" type="pres">
      <dgm:prSet presAssocID="{62FF5D22-1E4F-0F4E-826C-E6BFBE060AC0}" presName="ellipse" presStyleLbl="trBgShp" presStyleIdx="0" presStyleCnt="1"/>
      <dgm:spPr>
        <a:noFill/>
      </dgm:spPr>
    </dgm:pt>
    <dgm:pt modelId="{92175768-F0BB-D041-B7F3-BCB355AB0096}" type="pres">
      <dgm:prSet presAssocID="{62FF5D22-1E4F-0F4E-826C-E6BFBE060AC0}" presName="arrow1" presStyleLbl="fgShp" presStyleIdx="0" presStyleCnt="1"/>
      <dgm:spPr/>
    </dgm:pt>
    <dgm:pt modelId="{B6543530-D26C-9347-950F-2927FFFDD34C}" type="pres">
      <dgm:prSet presAssocID="{62FF5D22-1E4F-0F4E-826C-E6BFBE060AC0}" presName="rectangle" presStyleLbl="revTx" presStyleIdx="0" presStyleCnt="1" custScaleX="116322" custScaleY="206389" custLinFactNeighborY="57017">
        <dgm:presLayoutVars>
          <dgm:bulletEnabled val="1"/>
        </dgm:presLayoutVars>
      </dgm:prSet>
      <dgm:spPr/>
    </dgm:pt>
    <dgm:pt modelId="{5F8ADE0F-75A8-E34B-8BAD-1EE32B6DC2A2}" type="pres">
      <dgm:prSet presAssocID="{62FF5D22-1E4F-0F4E-826C-E6BFBE060AC0}" presName="funnel" presStyleLbl="trAlignAcc1" presStyleIdx="0" presStyleCnt="1" custLinFactNeighborX="1173" custLinFactNeighborY="-10515"/>
      <dgm:spPr>
        <a:noFill/>
        <a:ln>
          <a:solidFill>
            <a:srgbClr val="3C84DE"/>
          </a:solidFill>
        </a:ln>
      </dgm:spPr>
    </dgm:pt>
  </dgm:ptLst>
  <dgm:cxnLst>
    <dgm:cxn modelId="{168615A4-427D-8147-BDC7-20C00BB3A812}" srcId="{62FF5D22-1E4F-0F4E-826C-E6BFBE060AC0}" destId="{16A9603B-2B20-714F-8105-E67467162D0A}" srcOrd="0" destOrd="0" parTransId="{37797D6C-2C96-6A4D-8BA0-02F83BE028B1}" sibTransId="{996F7E9C-E5B1-D747-A800-D99AE9F71937}"/>
    <dgm:cxn modelId="{84709CB3-0D6C-814F-874D-44C13B5D95B6}" type="presOf" srcId="{62FF5D22-1E4F-0F4E-826C-E6BFBE060AC0}" destId="{ECFBD361-31AB-2948-BDCF-C3BF19CED5B7}" srcOrd="0" destOrd="0" presId="urn:microsoft.com/office/officeart/2005/8/layout/funnel1"/>
    <dgm:cxn modelId="{22D711F4-AC8D-BA48-A67E-DDBFBCBB5336}" type="presOf" srcId="{16A9603B-2B20-714F-8105-E67467162D0A}" destId="{B6543530-D26C-9347-950F-2927FFFDD34C}" srcOrd="0" destOrd="0" presId="urn:microsoft.com/office/officeart/2005/8/layout/funnel1"/>
    <dgm:cxn modelId="{78D0A7E9-5DDB-374B-A6BA-3719B3D01648}" type="presParOf" srcId="{ECFBD361-31AB-2948-BDCF-C3BF19CED5B7}" destId="{A2963F13-9CFC-C241-A2F7-4A0EAD52240C}" srcOrd="0" destOrd="0" presId="urn:microsoft.com/office/officeart/2005/8/layout/funnel1"/>
    <dgm:cxn modelId="{D8B61B59-9403-5842-9B2B-71B1E409DD9E}" type="presParOf" srcId="{ECFBD361-31AB-2948-BDCF-C3BF19CED5B7}" destId="{92175768-F0BB-D041-B7F3-BCB355AB0096}" srcOrd="1" destOrd="0" presId="urn:microsoft.com/office/officeart/2005/8/layout/funnel1"/>
    <dgm:cxn modelId="{E21D1632-01AE-594F-821B-C90A94B9530E}" type="presParOf" srcId="{ECFBD361-31AB-2948-BDCF-C3BF19CED5B7}" destId="{B6543530-D26C-9347-950F-2927FFFDD34C}" srcOrd="2" destOrd="0" presId="urn:microsoft.com/office/officeart/2005/8/layout/funnel1"/>
    <dgm:cxn modelId="{85092EA3-6CA8-E04A-BE0F-4140F01CF24B}" type="presParOf" srcId="{ECFBD361-31AB-2948-BDCF-C3BF19CED5B7}" destId="{5F8ADE0F-75A8-E34B-8BAD-1EE32B6DC2A2}" srcOrd="3" destOrd="0" presId="urn:microsoft.com/office/officeart/2005/8/layout/funnel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FF5D22-1E4F-0F4E-826C-E6BFBE060AC0}" type="doc">
      <dgm:prSet loTypeId="urn:microsoft.com/office/officeart/2005/8/layout/funnel1" loCatId="" qsTypeId="urn:microsoft.com/office/officeart/2005/8/quickstyle/simple1" qsCatId="simple" csTypeId="urn:microsoft.com/office/officeart/2005/8/colors/colorful4" csCatId="colorful" phldr="1"/>
      <dgm:spPr/>
      <dgm:t>
        <a:bodyPr/>
        <a:lstStyle/>
        <a:p>
          <a:endParaRPr lang="en-US"/>
        </a:p>
      </dgm:t>
    </dgm:pt>
    <dgm:pt modelId="{16A9603B-2B20-714F-8105-E67467162D0A}">
      <dgm:prSet phldrT="[Text]"/>
      <dgm:spPr/>
      <dgm:t>
        <a:bodyPr/>
        <a:lstStyle/>
        <a:p>
          <a:r>
            <a:rPr lang="en-US" dirty="0"/>
            <a:t>PCA transformation</a:t>
          </a:r>
        </a:p>
        <a:p>
          <a:endParaRPr lang="en-US" dirty="0"/>
        </a:p>
      </dgm:t>
    </dgm:pt>
    <dgm:pt modelId="{996F7E9C-E5B1-D747-A800-D99AE9F71937}" type="sibTrans" cxnId="{168615A4-427D-8147-BDC7-20C00BB3A812}">
      <dgm:prSet/>
      <dgm:spPr/>
      <dgm:t>
        <a:bodyPr/>
        <a:lstStyle/>
        <a:p>
          <a:endParaRPr lang="en-US"/>
        </a:p>
      </dgm:t>
    </dgm:pt>
    <dgm:pt modelId="{37797D6C-2C96-6A4D-8BA0-02F83BE028B1}" type="parTrans" cxnId="{168615A4-427D-8147-BDC7-20C00BB3A812}">
      <dgm:prSet/>
      <dgm:spPr/>
      <dgm:t>
        <a:bodyPr/>
        <a:lstStyle/>
        <a:p>
          <a:endParaRPr lang="en-US"/>
        </a:p>
      </dgm:t>
    </dgm:pt>
    <dgm:pt modelId="{ECFBD361-31AB-2948-BDCF-C3BF19CED5B7}" type="pres">
      <dgm:prSet presAssocID="{62FF5D22-1E4F-0F4E-826C-E6BFBE060AC0}" presName="Name0" presStyleCnt="0">
        <dgm:presLayoutVars>
          <dgm:chMax val="4"/>
          <dgm:resizeHandles val="exact"/>
        </dgm:presLayoutVars>
      </dgm:prSet>
      <dgm:spPr/>
    </dgm:pt>
    <dgm:pt modelId="{A2963F13-9CFC-C241-A2F7-4A0EAD52240C}" type="pres">
      <dgm:prSet presAssocID="{62FF5D22-1E4F-0F4E-826C-E6BFBE060AC0}" presName="ellipse" presStyleLbl="trBgShp" presStyleIdx="0" presStyleCnt="1"/>
      <dgm:spPr>
        <a:noFill/>
      </dgm:spPr>
    </dgm:pt>
    <dgm:pt modelId="{92175768-F0BB-D041-B7F3-BCB355AB0096}" type="pres">
      <dgm:prSet presAssocID="{62FF5D22-1E4F-0F4E-826C-E6BFBE060AC0}" presName="arrow1" presStyleLbl="fgShp" presStyleIdx="0" presStyleCnt="1"/>
      <dgm:spPr/>
    </dgm:pt>
    <dgm:pt modelId="{B6543530-D26C-9347-950F-2927FFFDD34C}" type="pres">
      <dgm:prSet presAssocID="{62FF5D22-1E4F-0F4E-826C-E6BFBE060AC0}" presName="rectangle" presStyleLbl="revTx" presStyleIdx="0" presStyleCnt="1" custScaleX="116322" custScaleY="206389" custLinFactNeighborY="57017">
        <dgm:presLayoutVars>
          <dgm:bulletEnabled val="1"/>
        </dgm:presLayoutVars>
      </dgm:prSet>
      <dgm:spPr/>
    </dgm:pt>
    <dgm:pt modelId="{5F8ADE0F-75A8-E34B-8BAD-1EE32B6DC2A2}" type="pres">
      <dgm:prSet presAssocID="{62FF5D22-1E4F-0F4E-826C-E6BFBE060AC0}" presName="funnel" presStyleLbl="trAlignAcc1" presStyleIdx="0" presStyleCnt="1"/>
      <dgm:spPr>
        <a:noFill/>
        <a:ln>
          <a:solidFill>
            <a:srgbClr val="3C84DE"/>
          </a:solidFill>
        </a:ln>
      </dgm:spPr>
    </dgm:pt>
  </dgm:ptLst>
  <dgm:cxnLst>
    <dgm:cxn modelId="{168615A4-427D-8147-BDC7-20C00BB3A812}" srcId="{62FF5D22-1E4F-0F4E-826C-E6BFBE060AC0}" destId="{16A9603B-2B20-714F-8105-E67467162D0A}" srcOrd="0" destOrd="0" parTransId="{37797D6C-2C96-6A4D-8BA0-02F83BE028B1}" sibTransId="{996F7E9C-E5B1-D747-A800-D99AE9F71937}"/>
    <dgm:cxn modelId="{84709CB3-0D6C-814F-874D-44C13B5D95B6}" type="presOf" srcId="{62FF5D22-1E4F-0F4E-826C-E6BFBE060AC0}" destId="{ECFBD361-31AB-2948-BDCF-C3BF19CED5B7}" srcOrd="0" destOrd="0" presId="urn:microsoft.com/office/officeart/2005/8/layout/funnel1"/>
    <dgm:cxn modelId="{22D711F4-AC8D-BA48-A67E-DDBFBCBB5336}" type="presOf" srcId="{16A9603B-2B20-714F-8105-E67467162D0A}" destId="{B6543530-D26C-9347-950F-2927FFFDD34C}" srcOrd="0" destOrd="0" presId="urn:microsoft.com/office/officeart/2005/8/layout/funnel1"/>
    <dgm:cxn modelId="{78D0A7E9-5DDB-374B-A6BA-3719B3D01648}" type="presParOf" srcId="{ECFBD361-31AB-2948-BDCF-C3BF19CED5B7}" destId="{A2963F13-9CFC-C241-A2F7-4A0EAD52240C}" srcOrd="0" destOrd="0" presId="urn:microsoft.com/office/officeart/2005/8/layout/funnel1"/>
    <dgm:cxn modelId="{D8B61B59-9403-5842-9B2B-71B1E409DD9E}" type="presParOf" srcId="{ECFBD361-31AB-2948-BDCF-C3BF19CED5B7}" destId="{92175768-F0BB-D041-B7F3-BCB355AB0096}" srcOrd="1" destOrd="0" presId="urn:microsoft.com/office/officeart/2005/8/layout/funnel1"/>
    <dgm:cxn modelId="{E21D1632-01AE-594F-821B-C90A94B9530E}" type="presParOf" srcId="{ECFBD361-31AB-2948-BDCF-C3BF19CED5B7}" destId="{B6543530-D26C-9347-950F-2927FFFDD34C}" srcOrd="2" destOrd="0" presId="urn:microsoft.com/office/officeart/2005/8/layout/funnel1"/>
    <dgm:cxn modelId="{85092EA3-6CA8-E04A-BE0F-4140F01CF24B}" type="presParOf" srcId="{ECFBD361-31AB-2948-BDCF-C3BF19CED5B7}" destId="{5F8ADE0F-75A8-E34B-8BAD-1EE32B6DC2A2}" srcOrd="3" destOrd="0" presId="urn:microsoft.com/office/officeart/2005/8/layout/funnel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FF5D22-1E4F-0F4E-826C-E6BFBE060AC0}" type="doc">
      <dgm:prSet loTypeId="urn:microsoft.com/office/officeart/2005/8/layout/funnel1" loCatId="" qsTypeId="urn:microsoft.com/office/officeart/2005/8/quickstyle/simple1" qsCatId="simple" csTypeId="urn:microsoft.com/office/officeart/2005/8/colors/colorful4" csCatId="colorful" phldr="1"/>
      <dgm:spPr/>
      <dgm:t>
        <a:bodyPr/>
        <a:lstStyle/>
        <a:p>
          <a:endParaRPr lang="en-US"/>
        </a:p>
      </dgm:t>
    </dgm:pt>
    <dgm:pt modelId="{16A9603B-2B20-714F-8105-E67467162D0A}">
      <dgm:prSet phldrT="[Text]"/>
      <dgm:spPr/>
      <dgm:t>
        <a:bodyPr/>
        <a:lstStyle/>
        <a:p>
          <a:r>
            <a:rPr lang="en-US" dirty="0"/>
            <a:t>PCA transformation</a:t>
          </a:r>
        </a:p>
        <a:p>
          <a:endParaRPr lang="en-US" dirty="0"/>
        </a:p>
      </dgm:t>
    </dgm:pt>
    <dgm:pt modelId="{996F7E9C-E5B1-D747-A800-D99AE9F71937}" type="sibTrans" cxnId="{168615A4-427D-8147-BDC7-20C00BB3A812}">
      <dgm:prSet/>
      <dgm:spPr/>
      <dgm:t>
        <a:bodyPr/>
        <a:lstStyle/>
        <a:p>
          <a:endParaRPr lang="en-US"/>
        </a:p>
      </dgm:t>
    </dgm:pt>
    <dgm:pt modelId="{37797D6C-2C96-6A4D-8BA0-02F83BE028B1}" type="parTrans" cxnId="{168615A4-427D-8147-BDC7-20C00BB3A812}">
      <dgm:prSet/>
      <dgm:spPr/>
      <dgm:t>
        <a:bodyPr/>
        <a:lstStyle/>
        <a:p>
          <a:endParaRPr lang="en-US"/>
        </a:p>
      </dgm:t>
    </dgm:pt>
    <dgm:pt modelId="{ECFBD361-31AB-2948-BDCF-C3BF19CED5B7}" type="pres">
      <dgm:prSet presAssocID="{62FF5D22-1E4F-0F4E-826C-E6BFBE060AC0}" presName="Name0" presStyleCnt="0">
        <dgm:presLayoutVars>
          <dgm:chMax val="4"/>
          <dgm:resizeHandles val="exact"/>
        </dgm:presLayoutVars>
      </dgm:prSet>
      <dgm:spPr/>
    </dgm:pt>
    <dgm:pt modelId="{A2963F13-9CFC-C241-A2F7-4A0EAD52240C}" type="pres">
      <dgm:prSet presAssocID="{62FF5D22-1E4F-0F4E-826C-E6BFBE060AC0}" presName="ellipse" presStyleLbl="trBgShp" presStyleIdx="0" presStyleCnt="1"/>
      <dgm:spPr>
        <a:noFill/>
      </dgm:spPr>
    </dgm:pt>
    <dgm:pt modelId="{92175768-F0BB-D041-B7F3-BCB355AB0096}" type="pres">
      <dgm:prSet presAssocID="{62FF5D22-1E4F-0F4E-826C-E6BFBE060AC0}" presName="arrow1" presStyleLbl="fgShp" presStyleIdx="0" presStyleCnt="1"/>
      <dgm:spPr/>
    </dgm:pt>
    <dgm:pt modelId="{B6543530-D26C-9347-950F-2927FFFDD34C}" type="pres">
      <dgm:prSet presAssocID="{62FF5D22-1E4F-0F4E-826C-E6BFBE060AC0}" presName="rectangle" presStyleLbl="revTx" presStyleIdx="0" presStyleCnt="1" custScaleX="116322" custScaleY="206389" custLinFactNeighborY="57017">
        <dgm:presLayoutVars>
          <dgm:bulletEnabled val="1"/>
        </dgm:presLayoutVars>
      </dgm:prSet>
      <dgm:spPr/>
    </dgm:pt>
    <dgm:pt modelId="{5F8ADE0F-75A8-E34B-8BAD-1EE32B6DC2A2}" type="pres">
      <dgm:prSet presAssocID="{62FF5D22-1E4F-0F4E-826C-E6BFBE060AC0}" presName="funnel" presStyleLbl="trAlignAcc1" presStyleIdx="0" presStyleCnt="1"/>
      <dgm:spPr>
        <a:noFill/>
        <a:ln>
          <a:solidFill>
            <a:srgbClr val="3C84DE"/>
          </a:solidFill>
        </a:ln>
      </dgm:spPr>
    </dgm:pt>
  </dgm:ptLst>
  <dgm:cxnLst>
    <dgm:cxn modelId="{168615A4-427D-8147-BDC7-20C00BB3A812}" srcId="{62FF5D22-1E4F-0F4E-826C-E6BFBE060AC0}" destId="{16A9603B-2B20-714F-8105-E67467162D0A}" srcOrd="0" destOrd="0" parTransId="{37797D6C-2C96-6A4D-8BA0-02F83BE028B1}" sibTransId="{996F7E9C-E5B1-D747-A800-D99AE9F71937}"/>
    <dgm:cxn modelId="{84709CB3-0D6C-814F-874D-44C13B5D95B6}" type="presOf" srcId="{62FF5D22-1E4F-0F4E-826C-E6BFBE060AC0}" destId="{ECFBD361-31AB-2948-BDCF-C3BF19CED5B7}" srcOrd="0" destOrd="0" presId="urn:microsoft.com/office/officeart/2005/8/layout/funnel1"/>
    <dgm:cxn modelId="{22D711F4-AC8D-BA48-A67E-DDBFBCBB5336}" type="presOf" srcId="{16A9603B-2B20-714F-8105-E67467162D0A}" destId="{B6543530-D26C-9347-950F-2927FFFDD34C}" srcOrd="0" destOrd="0" presId="urn:microsoft.com/office/officeart/2005/8/layout/funnel1"/>
    <dgm:cxn modelId="{78D0A7E9-5DDB-374B-A6BA-3719B3D01648}" type="presParOf" srcId="{ECFBD361-31AB-2948-BDCF-C3BF19CED5B7}" destId="{A2963F13-9CFC-C241-A2F7-4A0EAD52240C}" srcOrd="0" destOrd="0" presId="urn:microsoft.com/office/officeart/2005/8/layout/funnel1"/>
    <dgm:cxn modelId="{D8B61B59-9403-5842-9B2B-71B1E409DD9E}" type="presParOf" srcId="{ECFBD361-31AB-2948-BDCF-C3BF19CED5B7}" destId="{92175768-F0BB-D041-B7F3-BCB355AB0096}" srcOrd="1" destOrd="0" presId="urn:microsoft.com/office/officeart/2005/8/layout/funnel1"/>
    <dgm:cxn modelId="{E21D1632-01AE-594F-821B-C90A94B9530E}" type="presParOf" srcId="{ECFBD361-31AB-2948-BDCF-C3BF19CED5B7}" destId="{B6543530-D26C-9347-950F-2927FFFDD34C}" srcOrd="2" destOrd="0" presId="urn:microsoft.com/office/officeart/2005/8/layout/funnel1"/>
    <dgm:cxn modelId="{85092EA3-6CA8-E04A-BE0F-4140F01CF24B}" type="presParOf" srcId="{ECFBD361-31AB-2948-BDCF-C3BF19CED5B7}" destId="{5F8ADE0F-75A8-E34B-8BAD-1EE32B6DC2A2}" srcOrd="3" destOrd="0" presId="urn:microsoft.com/office/officeart/2005/8/layout/funnel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FF5D22-1E4F-0F4E-826C-E6BFBE060AC0}" type="doc">
      <dgm:prSet loTypeId="urn:microsoft.com/office/officeart/2005/8/layout/funnel1" loCatId="" qsTypeId="urn:microsoft.com/office/officeart/2005/8/quickstyle/simple1" qsCatId="simple" csTypeId="urn:microsoft.com/office/officeart/2005/8/colors/colorful4" csCatId="colorful" phldr="1"/>
      <dgm:spPr/>
      <dgm:t>
        <a:bodyPr/>
        <a:lstStyle/>
        <a:p>
          <a:endParaRPr lang="en-US"/>
        </a:p>
      </dgm:t>
    </dgm:pt>
    <dgm:pt modelId="{16A9603B-2B20-714F-8105-E67467162D0A}">
      <dgm:prSet phldrT="[Text]"/>
      <dgm:spPr/>
      <dgm:t>
        <a:bodyPr/>
        <a:lstStyle/>
        <a:p>
          <a:r>
            <a:rPr lang="en-US" dirty="0"/>
            <a:t>PCA transformation</a:t>
          </a:r>
        </a:p>
        <a:p>
          <a:endParaRPr lang="en-US" dirty="0"/>
        </a:p>
      </dgm:t>
    </dgm:pt>
    <dgm:pt modelId="{996F7E9C-E5B1-D747-A800-D99AE9F71937}" type="sibTrans" cxnId="{168615A4-427D-8147-BDC7-20C00BB3A812}">
      <dgm:prSet/>
      <dgm:spPr/>
      <dgm:t>
        <a:bodyPr/>
        <a:lstStyle/>
        <a:p>
          <a:endParaRPr lang="en-US"/>
        </a:p>
      </dgm:t>
    </dgm:pt>
    <dgm:pt modelId="{37797D6C-2C96-6A4D-8BA0-02F83BE028B1}" type="parTrans" cxnId="{168615A4-427D-8147-BDC7-20C00BB3A812}">
      <dgm:prSet/>
      <dgm:spPr/>
      <dgm:t>
        <a:bodyPr/>
        <a:lstStyle/>
        <a:p>
          <a:endParaRPr lang="en-US"/>
        </a:p>
      </dgm:t>
    </dgm:pt>
    <dgm:pt modelId="{ECFBD361-31AB-2948-BDCF-C3BF19CED5B7}" type="pres">
      <dgm:prSet presAssocID="{62FF5D22-1E4F-0F4E-826C-E6BFBE060AC0}" presName="Name0" presStyleCnt="0">
        <dgm:presLayoutVars>
          <dgm:chMax val="4"/>
          <dgm:resizeHandles val="exact"/>
        </dgm:presLayoutVars>
      </dgm:prSet>
      <dgm:spPr/>
    </dgm:pt>
    <dgm:pt modelId="{A2963F13-9CFC-C241-A2F7-4A0EAD52240C}" type="pres">
      <dgm:prSet presAssocID="{62FF5D22-1E4F-0F4E-826C-E6BFBE060AC0}" presName="ellipse" presStyleLbl="trBgShp" presStyleIdx="0" presStyleCnt="1"/>
      <dgm:spPr>
        <a:noFill/>
      </dgm:spPr>
    </dgm:pt>
    <dgm:pt modelId="{92175768-F0BB-D041-B7F3-BCB355AB0096}" type="pres">
      <dgm:prSet presAssocID="{62FF5D22-1E4F-0F4E-826C-E6BFBE060AC0}" presName="arrow1" presStyleLbl="fgShp" presStyleIdx="0" presStyleCnt="1"/>
      <dgm:spPr/>
    </dgm:pt>
    <dgm:pt modelId="{B6543530-D26C-9347-950F-2927FFFDD34C}" type="pres">
      <dgm:prSet presAssocID="{62FF5D22-1E4F-0F4E-826C-E6BFBE060AC0}" presName="rectangle" presStyleLbl="revTx" presStyleIdx="0" presStyleCnt="1" custScaleX="116322" custScaleY="206389" custLinFactNeighborY="57017">
        <dgm:presLayoutVars>
          <dgm:bulletEnabled val="1"/>
        </dgm:presLayoutVars>
      </dgm:prSet>
      <dgm:spPr/>
    </dgm:pt>
    <dgm:pt modelId="{5F8ADE0F-75A8-E34B-8BAD-1EE32B6DC2A2}" type="pres">
      <dgm:prSet presAssocID="{62FF5D22-1E4F-0F4E-826C-E6BFBE060AC0}" presName="funnel" presStyleLbl="trAlignAcc1" presStyleIdx="0" presStyleCnt="1"/>
      <dgm:spPr>
        <a:noFill/>
        <a:ln>
          <a:solidFill>
            <a:srgbClr val="3C84DE"/>
          </a:solidFill>
        </a:ln>
      </dgm:spPr>
    </dgm:pt>
  </dgm:ptLst>
  <dgm:cxnLst>
    <dgm:cxn modelId="{168615A4-427D-8147-BDC7-20C00BB3A812}" srcId="{62FF5D22-1E4F-0F4E-826C-E6BFBE060AC0}" destId="{16A9603B-2B20-714F-8105-E67467162D0A}" srcOrd="0" destOrd="0" parTransId="{37797D6C-2C96-6A4D-8BA0-02F83BE028B1}" sibTransId="{996F7E9C-E5B1-D747-A800-D99AE9F71937}"/>
    <dgm:cxn modelId="{84709CB3-0D6C-814F-874D-44C13B5D95B6}" type="presOf" srcId="{62FF5D22-1E4F-0F4E-826C-E6BFBE060AC0}" destId="{ECFBD361-31AB-2948-BDCF-C3BF19CED5B7}" srcOrd="0" destOrd="0" presId="urn:microsoft.com/office/officeart/2005/8/layout/funnel1"/>
    <dgm:cxn modelId="{22D711F4-AC8D-BA48-A67E-DDBFBCBB5336}" type="presOf" srcId="{16A9603B-2B20-714F-8105-E67467162D0A}" destId="{B6543530-D26C-9347-950F-2927FFFDD34C}" srcOrd="0" destOrd="0" presId="urn:microsoft.com/office/officeart/2005/8/layout/funnel1"/>
    <dgm:cxn modelId="{78D0A7E9-5DDB-374B-A6BA-3719B3D01648}" type="presParOf" srcId="{ECFBD361-31AB-2948-BDCF-C3BF19CED5B7}" destId="{A2963F13-9CFC-C241-A2F7-4A0EAD52240C}" srcOrd="0" destOrd="0" presId="urn:microsoft.com/office/officeart/2005/8/layout/funnel1"/>
    <dgm:cxn modelId="{D8B61B59-9403-5842-9B2B-71B1E409DD9E}" type="presParOf" srcId="{ECFBD361-31AB-2948-BDCF-C3BF19CED5B7}" destId="{92175768-F0BB-D041-B7F3-BCB355AB0096}" srcOrd="1" destOrd="0" presId="urn:microsoft.com/office/officeart/2005/8/layout/funnel1"/>
    <dgm:cxn modelId="{E21D1632-01AE-594F-821B-C90A94B9530E}" type="presParOf" srcId="{ECFBD361-31AB-2948-BDCF-C3BF19CED5B7}" destId="{B6543530-D26C-9347-950F-2927FFFDD34C}" srcOrd="2" destOrd="0" presId="urn:microsoft.com/office/officeart/2005/8/layout/funnel1"/>
    <dgm:cxn modelId="{85092EA3-6CA8-E04A-BE0F-4140F01CF24B}" type="presParOf" srcId="{ECFBD361-31AB-2948-BDCF-C3BF19CED5B7}" destId="{5F8ADE0F-75A8-E34B-8BAD-1EE32B6DC2A2}" srcOrd="3" destOrd="0" presId="urn:microsoft.com/office/officeart/2005/8/layout/funnel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028569-891F-B34C-B091-6E87E7A85F63}" type="doc">
      <dgm:prSet loTypeId="urn:microsoft.com/office/officeart/2005/8/layout/matrix2" loCatId="" qsTypeId="urn:microsoft.com/office/officeart/2005/8/quickstyle/simple4" qsCatId="simple" csTypeId="urn:microsoft.com/office/officeart/2005/8/colors/colorful5" csCatId="colorful" phldr="1"/>
      <dgm:spPr/>
      <dgm:t>
        <a:bodyPr/>
        <a:lstStyle/>
        <a:p>
          <a:endParaRPr lang="en-US"/>
        </a:p>
      </dgm:t>
    </dgm:pt>
    <dgm:pt modelId="{1F237FF3-A0F3-7B49-8451-994D8093B68D}">
      <dgm:prSet phldrT="[Text]"/>
      <dgm:spPr>
        <a:solidFill>
          <a:srgbClr val="00B050"/>
        </a:solidFill>
        <a:ln>
          <a:noFill/>
        </a:ln>
      </dgm:spPr>
      <dgm:t>
        <a:bodyPr/>
        <a:lstStyle/>
        <a:p>
          <a:r>
            <a:rPr lang="en-US" dirty="0"/>
            <a:t>True Positive</a:t>
          </a:r>
        </a:p>
      </dgm:t>
    </dgm:pt>
    <dgm:pt modelId="{54A039AA-DF2A-A648-87BF-A47026F9D297}" type="parTrans" cxnId="{7CF63042-2E3F-1749-AA67-D00531E6598D}">
      <dgm:prSet/>
      <dgm:spPr/>
      <dgm:t>
        <a:bodyPr/>
        <a:lstStyle/>
        <a:p>
          <a:endParaRPr lang="en-US"/>
        </a:p>
      </dgm:t>
    </dgm:pt>
    <dgm:pt modelId="{EB1DB16A-79D9-C442-BB5F-C6F906AA90D8}" type="sibTrans" cxnId="{7CF63042-2E3F-1749-AA67-D00531E6598D}">
      <dgm:prSet/>
      <dgm:spPr/>
      <dgm:t>
        <a:bodyPr/>
        <a:lstStyle/>
        <a:p>
          <a:endParaRPr lang="en-US"/>
        </a:p>
      </dgm:t>
    </dgm:pt>
    <dgm:pt modelId="{A598198C-B9B6-9243-AB92-05480A2DEB23}">
      <dgm:prSet phldrT="[Text]"/>
      <dgm:spPr>
        <a:solidFill>
          <a:schemeClr val="accent5">
            <a:lumMod val="60000"/>
            <a:lumOff val="40000"/>
          </a:schemeClr>
        </a:solidFill>
      </dgm:spPr>
      <dgm:t>
        <a:bodyPr/>
        <a:lstStyle/>
        <a:p>
          <a:r>
            <a:rPr lang="en-US" dirty="0"/>
            <a:t>False Negative</a:t>
          </a:r>
        </a:p>
      </dgm:t>
    </dgm:pt>
    <dgm:pt modelId="{50A84426-5FD6-8447-BDF6-BF6CEB4E84C1}" type="parTrans" cxnId="{8C04854E-B941-D04E-8AC0-28D29C33922B}">
      <dgm:prSet/>
      <dgm:spPr/>
      <dgm:t>
        <a:bodyPr/>
        <a:lstStyle/>
        <a:p>
          <a:endParaRPr lang="en-US"/>
        </a:p>
      </dgm:t>
    </dgm:pt>
    <dgm:pt modelId="{C55C9045-62DB-484D-97DD-F0C3312156E4}" type="sibTrans" cxnId="{8C04854E-B941-D04E-8AC0-28D29C33922B}">
      <dgm:prSet/>
      <dgm:spPr/>
      <dgm:t>
        <a:bodyPr/>
        <a:lstStyle/>
        <a:p>
          <a:endParaRPr lang="en-US"/>
        </a:p>
      </dgm:t>
    </dgm:pt>
    <dgm:pt modelId="{16B21423-2B7B-9142-93E1-CE803A4AD58C}">
      <dgm:prSet phldrT="[Text]"/>
      <dgm:spPr/>
      <dgm:t>
        <a:bodyPr/>
        <a:lstStyle/>
        <a:p>
          <a:r>
            <a:rPr lang="en-US" dirty="0"/>
            <a:t>False Positive</a:t>
          </a:r>
        </a:p>
      </dgm:t>
    </dgm:pt>
    <dgm:pt modelId="{D92DF331-F3F5-E443-A67E-475860859057}" type="parTrans" cxnId="{3171DC25-0A28-524A-B035-209C7600F175}">
      <dgm:prSet/>
      <dgm:spPr/>
      <dgm:t>
        <a:bodyPr/>
        <a:lstStyle/>
        <a:p>
          <a:endParaRPr lang="en-US"/>
        </a:p>
      </dgm:t>
    </dgm:pt>
    <dgm:pt modelId="{967070B5-8E04-CF46-B19B-C64DD497F601}" type="sibTrans" cxnId="{3171DC25-0A28-524A-B035-209C7600F175}">
      <dgm:prSet/>
      <dgm:spPr/>
      <dgm:t>
        <a:bodyPr/>
        <a:lstStyle/>
        <a:p>
          <a:endParaRPr lang="en-US"/>
        </a:p>
      </dgm:t>
    </dgm:pt>
    <dgm:pt modelId="{C5E2C7D8-0578-8843-8F17-C4D50114BDBB}">
      <dgm:prSet phldrT="[Text]"/>
      <dgm:spPr>
        <a:solidFill>
          <a:srgbClr val="92D050"/>
        </a:solidFill>
      </dgm:spPr>
      <dgm:t>
        <a:bodyPr/>
        <a:lstStyle/>
        <a:p>
          <a:r>
            <a:rPr lang="en-US" dirty="0"/>
            <a:t>True Negative</a:t>
          </a:r>
        </a:p>
      </dgm:t>
    </dgm:pt>
    <dgm:pt modelId="{A7ADD75C-B0D6-974E-8156-1964B1A21817}" type="parTrans" cxnId="{0228F3EC-E783-4640-A749-9EAEB8CBEED2}">
      <dgm:prSet/>
      <dgm:spPr/>
      <dgm:t>
        <a:bodyPr/>
        <a:lstStyle/>
        <a:p>
          <a:endParaRPr lang="en-US"/>
        </a:p>
      </dgm:t>
    </dgm:pt>
    <dgm:pt modelId="{095E2AFC-7C3F-9B41-BA01-1B50514967F8}" type="sibTrans" cxnId="{0228F3EC-E783-4640-A749-9EAEB8CBEED2}">
      <dgm:prSet/>
      <dgm:spPr/>
      <dgm:t>
        <a:bodyPr/>
        <a:lstStyle/>
        <a:p>
          <a:endParaRPr lang="en-US"/>
        </a:p>
      </dgm:t>
    </dgm:pt>
    <dgm:pt modelId="{83CB4A7A-DF5B-7649-8E9D-DC9548BB8808}" type="pres">
      <dgm:prSet presAssocID="{5D028569-891F-B34C-B091-6E87E7A85F63}" presName="matrix" presStyleCnt="0">
        <dgm:presLayoutVars>
          <dgm:chMax val="1"/>
          <dgm:dir/>
          <dgm:resizeHandles val="exact"/>
        </dgm:presLayoutVars>
      </dgm:prSet>
      <dgm:spPr/>
    </dgm:pt>
    <dgm:pt modelId="{0E379C2A-1AF6-D443-BB85-63D74178A01B}" type="pres">
      <dgm:prSet presAssocID="{5D028569-891F-B34C-B091-6E87E7A85F63}" presName="axisShape" presStyleLbl="bgShp" presStyleIdx="0" presStyleCnt="1"/>
      <dgm:spPr/>
    </dgm:pt>
    <dgm:pt modelId="{EAF0D91B-5F46-9C4E-B3B2-1493F212EA2B}" type="pres">
      <dgm:prSet presAssocID="{5D028569-891F-B34C-B091-6E87E7A85F63}" presName="rect1" presStyleLbl="node1" presStyleIdx="0" presStyleCnt="4">
        <dgm:presLayoutVars>
          <dgm:chMax val="0"/>
          <dgm:chPref val="0"/>
          <dgm:bulletEnabled val="1"/>
        </dgm:presLayoutVars>
      </dgm:prSet>
      <dgm:spPr/>
    </dgm:pt>
    <dgm:pt modelId="{2D45DD40-194B-D842-83CB-6DB4F214A7E4}" type="pres">
      <dgm:prSet presAssocID="{5D028569-891F-B34C-B091-6E87E7A85F63}" presName="rect2" presStyleLbl="node1" presStyleIdx="1" presStyleCnt="4">
        <dgm:presLayoutVars>
          <dgm:chMax val="0"/>
          <dgm:chPref val="0"/>
          <dgm:bulletEnabled val="1"/>
        </dgm:presLayoutVars>
      </dgm:prSet>
      <dgm:spPr/>
    </dgm:pt>
    <dgm:pt modelId="{55B8D95E-43F0-D046-8DF7-87BC5CA899C2}" type="pres">
      <dgm:prSet presAssocID="{5D028569-891F-B34C-B091-6E87E7A85F63}" presName="rect3" presStyleLbl="node1" presStyleIdx="2" presStyleCnt="4">
        <dgm:presLayoutVars>
          <dgm:chMax val="0"/>
          <dgm:chPref val="0"/>
          <dgm:bulletEnabled val="1"/>
        </dgm:presLayoutVars>
      </dgm:prSet>
      <dgm:spPr/>
    </dgm:pt>
    <dgm:pt modelId="{A34CE07B-5050-1E49-8DB8-F4F2E3BA8C4A}" type="pres">
      <dgm:prSet presAssocID="{5D028569-891F-B34C-B091-6E87E7A85F63}" presName="rect4" presStyleLbl="node1" presStyleIdx="3" presStyleCnt="4">
        <dgm:presLayoutVars>
          <dgm:chMax val="0"/>
          <dgm:chPref val="0"/>
          <dgm:bulletEnabled val="1"/>
        </dgm:presLayoutVars>
      </dgm:prSet>
      <dgm:spPr/>
    </dgm:pt>
  </dgm:ptLst>
  <dgm:cxnLst>
    <dgm:cxn modelId="{3171DC25-0A28-524A-B035-209C7600F175}" srcId="{5D028569-891F-B34C-B091-6E87E7A85F63}" destId="{16B21423-2B7B-9142-93E1-CE803A4AD58C}" srcOrd="2" destOrd="0" parTransId="{D92DF331-F3F5-E443-A67E-475860859057}" sibTransId="{967070B5-8E04-CF46-B19B-C64DD497F601}"/>
    <dgm:cxn modelId="{7CF63042-2E3F-1749-AA67-D00531E6598D}" srcId="{5D028569-891F-B34C-B091-6E87E7A85F63}" destId="{1F237FF3-A0F3-7B49-8451-994D8093B68D}" srcOrd="0" destOrd="0" parTransId="{54A039AA-DF2A-A648-87BF-A47026F9D297}" sibTransId="{EB1DB16A-79D9-C442-BB5F-C6F906AA90D8}"/>
    <dgm:cxn modelId="{BC290749-F34A-BB40-90F1-10F80C1A4B0F}" type="presOf" srcId="{C5E2C7D8-0578-8843-8F17-C4D50114BDBB}" destId="{A34CE07B-5050-1E49-8DB8-F4F2E3BA8C4A}" srcOrd="0" destOrd="0" presId="urn:microsoft.com/office/officeart/2005/8/layout/matrix2"/>
    <dgm:cxn modelId="{8C04854E-B941-D04E-8AC0-28D29C33922B}" srcId="{5D028569-891F-B34C-B091-6E87E7A85F63}" destId="{A598198C-B9B6-9243-AB92-05480A2DEB23}" srcOrd="1" destOrd="0" parTransId="{50A84426-5FD6-8447-BDF6-BF6CEB4E84C1}" sibTransId="{C55C9045-62DB-484D-97DD-F0C3312156E4}"/>
    <dgm:cxn modelId="{EFBD1857-9B89-5243-BD84-10EF26BA7AF4}" type="presOf" srcId="{1F237FF3-A0F3-7B49-8451-994D8093B68D}" destId="{EAF0D91B-5F46-9C4E-B3B2-1493F212EA2B}" srcOrd="0" destOrd="0" presId="urn:microsoft.com/office/officeart/2005/8/layout/matrix2"/>
    <dgm:cxn modelId="{0A87E68B-BE33-FC4F-918A-EBED89A35504}" type="presOf" srcId="{5D028569-891F-B34C-B091-6E87E7A85F63}" destId="{83CB4A7A-DF5B-7649-8E9D-DC9548BB8808}" srcOrd="0" destOrd="0" presId="urn:microsoft.com/office/officeart/2005/8/layout/matrix2"/>
    <dgm:cxn modelId="{81D80E90-D8EC-B047-861E-786A5F458D62}" type="presOf" srcId="{16B21423-2B7B-9142-93E1-CE803A4AD58C}" destId="{55B8D95E-43F0-D046-8DF7-87BC5CA899C2}" srcOrd="0" destOrd="0" presId="urn:microsoft.com/office/officeart/2005/8/layout/matrix2"/>
    <dgm:cxn modelId="{229892C4-22D3-904E-BB5F-B91A4FF2A7D2}" type="presOf" srcId="{A598198C-B9B6-9243-AB92-05480A2DEB23}" destId="{2D45DD40-194B-D842-83CB-6DB4F214A7E4}" srcOrd="0" destOrd="0" presId="urn:microsoft.com/office/officeart/2005/8/layout/matrix2"/>
    <dgm:cxn modelId="{0228F3EC-E783-4640-A749-9EAEB8CBEED2}" srcId="{5D028569-891F-B34C-B091-6E87E7A85F63}" destId="{C5E2C7D8-0578-8843-8F17-C4D50114BDBB}" srcOrd="3" destOrd="0" parTransId="{A7ADD75C-B0D6-974E-8156-1964B1A21817}" sibTransId="{095E2AFC-7C3F-9B41-BA01-1B50514967F8}"/>
    <dgm:cxn modelId="{88BAD7CF-DB11-114E-94EA-D1C616673DA0}" type="presParOf" srcId="{83CB4A7A-DF5B-7649-8E9D-DC9548BB8808}" destId="{0E379C2A-1AF6-D443-BB85-63D74178A01B}" srcOrd="0" destOrd="0" presId="urn:microsoft.com/office/officeart/2005/8/layout/matrix2"/>
    <dgm:cxn modelId="{0E2A2E8F-0AD8-A741-A77B-8B3D74235C2E}" type="presParOf" srcId="{83CB4A7A-DF5B-7649-8E9D-DC9548BB8808}" destId="{EAF0D91B-5F46-9C4E-B3B2-1493F212EA2B}" srcOrd="1" destOrd="0" presId="urn:microsoft.com/office/officeart/2005/8/layout/matrix2"/>
    <dgm:cxn modelId="{D793821E-3FB7-F640-BACB-ABEE6A615931}" type="presParOf" srcId="{83CB4A7A-DF5B-7649-8E9D-DC9548BB8808}" destId="{2D45DD40-194B-D842-83CB-6DB4F214A7E4}" srcOrd="2" destOrd="0" presId="urn:microsoft.com/office/officeart/2005/8/layout/matrix2"/>
    <dgm:cxn modelId="{CEAF1056-03B3-BC45-A5D9-A06A48D26041}" type="presParOf" srcId="{83CB4A7A-DF5B-7649-8E9D-DC9548BB8808}" destId="{55B8D95E-43F0-D046-8DF7-87BC5CA899C2}" srcOrd="3" destOrd="0" presId="urn:microsoft.com/office/officeart/2005/8/layout/matrix2"/>
    <dgm:cxn modelId="{019A46B9-2056-244F-BC8E-E08D88AB16EE}" type="presParOf" srcId="{83CB4A7A-DF5B-7649-8E9D-DC9548BB8808}" destId="{A34CE07B-5050-1E49-8DB8-F4F2E3BA8C4A}" srcOrd="4" destOrd="0" presId="urn:microsoft.com/office/officeart/2005/8/layout/matrix2"/>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63F13-9CFC-C241-A2F7-4A0EAD52240C}">
      <dsp:nvSpPr>
        <dsp:cNvPr id="0" name=""/>
        <dsp:cNvSpPr/>
      </dsp:nvSpPr>
      <dsp:spPr>
        <a:xfrm>
          <a:off x="468251" y="91891"/>
          <a:ext cx="1711175" cy="594268"/>
        </a:xfrm>
        <a:prstGeom prst="ellipse">
          <a:avLst/>
        </a:prstGeom>
        <a:noFill/>
        <a:ln>
          <a:noFill/>
        </a:ln>
        <a:effectLst/>
      </dsp:spPr>
      <dsp:style>
        <a:lnRef idx="0">
          <a:scrgbClr r="0" g="0" b="0"/>
        </a:lnRef>
        <a:fillRef idx="1">
          <a:scrgbClr r="0" g="0" b="0"/>
        </a:fillRef>
        <a:effectRef idx="0">
          <a:scrgbClr r="0" g="0" b="0"/>
        </a:effectRef>
        <a:fontRef idx="minor"/>
      </dsp:style>
    </dsp:sp>
    <dsp:sp modelId="{92175768-F0BB-D041-B7F3-BCB355AB0096}">
      <dsp:nvSpPr>
        <dsp:cNvPr id="0" name=""/>
        <dsp:cNvSpPr/>
      </dsp:nvSpPr>
      <dsp:spPr>
        <a:xfrm>
          <a:off x="1160680" y="1547053"/>
          <a:ext cx="331623" cy="212238"/>
        </a:xfrm>
        <a:prstGeom prst="downArrow">
          <a:avLst/>
        </a:prstGeom>
        <a:solidFill>
          <a:schemeClr val="accent4">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543530-D26C-9347-950F-2927FFFDD34C}">
      <dsp:nvSpPr>
        <dsp:cNvPr id="0" name=""/>
        <dsp:cNvSpPr/>
      </dsp:nvSpPr>
      <dsp:spPr>
        <a:xfrm>
          <a:off x="400690" y="1524092"/>
          <a:ext cx="1851603" cy="82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PCA transformation</a:t>
          </a:r>
        </a:p>
        <a:p>
          <a:pPr marL="0" lvl="0" indent="0" algn="ctr" defTabSz="577850">
            <a:lnSpc>
              <a:spcPct val="90000"/>
            </a:lnSpc>
            <a:spcBef>
              <a:spcPct val="0"/>
            </a:spcBef>
            <a:spcAft>
              <a:spcPct val="35000"/>
            </a:spcAft>
            <a:buNone/>
          </a:pPr>
          <a:endParaRPr lang="en-US" sz="1300" kern="1200" dirty="0"/>
        </a:p>
      </dsp:txBody>
      <dsp:txXfrm>
        <a:off x="400690" y="1524092"/>
        <a:ext cx="1851603" cy="821320"/>
      </dsp:txXfrm>
    </dsp:sp>
    <dsp:sp modelId="{5F8ADE0F-75A8-E34B-8BAD-1EE32B6DC2A2}">
      <dsp:nvSpPr>
        <dsp:cNvPr id="0" name=""/>
        <dsp:cNvSpPr/>
      </dsp:nvSpPr>
      <dsp:spPr>
        <a:xfrm>
          <a:off x="397947" y="18934"/>
          <a:ext cx="1857089" cy="1485671"/>
        </a:xfrm>
        <a:prstGeom prst="funnel">
          <a:avLst/>
        </a:prstGeom>
        <a:noFill/>
        <a:ln w="9525" cap="rnd" cmpd="sng" algn="ctr">
          <a:solidFill>
            <a:srgbClr val="3C84DE"/>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63F13-9CFC-C241-A2F7-4A0EAD52240C}">
      <dsp:nvSpPr>
        <dsp:cNvPr id="0" name=""/>
        <dsp:cNvSpPr/>
      </dsp:nvSpPr>
      <dsp:spPr>
        <a:xfrm>
          <a:off x="468251" y="323817"/>
          <a:ext cx="1711175" cy="594268"/>
        </a:xfrm>
        <a:prstGeom prst="ellipse">
          <a:avLst/>
        </a:prstGeom>
        <a:noFill/>
        <a:ln>
          <a:noFill/>
        </a:ln>
        <a:effectLst/>
      </dsp:spPr>
      <dsp:style>
        <a:lnRef idx="0">
          <a:scrgbClr r="0" g="0" b="0"/>
        </a:lnRef>
        <a:fillRef idx="1">
          <a:scrgbClr r="0" g="0" b="0"/>
        </a:fillRef>
        <a:effectRef idx="0">
          <a:scrgbClr r="0" g="0" b="0"/>
        </a:effectRef>
        <a:fontRef idx="minor"/>
      </dsp:style>
    </dsp:sp>
    <dsp:sp modelId="{92175768-F0BB-D041-B7F3-BCB355AB0096}">
      <dsp:nvSpPr>
        <dsp:cNvPr id="0" name=""/>
        <dsp:cNvSpPr/>
      </dsp:nvSpPr>
      <dsp:spPr>
        <a:xfrm>
          <a:off x="1160680" y="1778980"/>
          <a:ext cx="331623" cy="212238"/>
        </a:xfrm>
        <a:prstGeom prst="downArrow">
          <a:avLst/>
        </a:prstGeom>
        <a:solidFill>
          <a:schemeClr val="accent4">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543530-D26C-9347-950F-2927FFFDD34C}">
      <dsp:nvSpPr>
        <dsp:cNvPr id="0" name=""/>
        <dsp:cNvSpPr/>
      </dsp:nvSpPr>
      <dsp:spPr>
        <a:xfrm>
          <a:off x="400690" y="1963982"/>
          <a:ext cx="1851603" cy="82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PCA transformation</a:t>
          </a:r>
        </a:p>
        <a:p>
          <a:pPr marL="0" lvl="0" indent="0" algn="ctr" defTabSz="577850">
            <a:lnSpc>
              <a:spcPct val="90000"/>
            </a:lnSpc>
            <a:spcBef>
              <a:spcPct val="0"/>
            </a:spcBef>
            <a:spcAft>
              <a:spcPct val="35000"/>
            </a:spcAft>
            <a:buNone/>
          </a:pPr>
          <a:endParaRPr lang="en-US" sz="1300" kern="1200" dirty="0"/>
        </a:p>
      </dsp:txBody>
      <dsp:txXfrm>
        <a:off x="400690" y="1963982"/>
        <a:ext cx="1851603" cy="821320"/>
      </dsp:txXfrm>
    </dsp:sp>
    <dsp:sp modelId="{5F8ADE0F-75A8-E34B-8BAD-1EE32B6DC2A2}">
      <dsp:nvSpPr>
        <dsp:cNvPr id="0" name=""/>
        <dsp:cNvSpPr/>
      </dsp:nvSpPr>
      <dsp:spPr>
        <a:xfrm>
          <a:off x="419731" y="94642"/>
          <a:ext cx="1857089" cy="1485671"/>
        </a:xfrm>
        <a:prstGeom prst="funnel">
          <a:avLst/>
        </a:prstGeom>
        <a:noFill/>
        <a:ln w="9525" cap="rnd" cmpd="sng" algn="ctr">
          <a:solidFill>
            <a:srgbClr val="3C84DE"/>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63F13-9CFC-C241-A2F7-4A0EAD52240C}">
      <dsp:nvSpPr>
        <dsp:cNvPr id="0" name=""/>
        <dsp:cNvSpPr/>
      </dsp:nvSpPr>
      <dsp:spPr>
        <a:xfrm>
          <a:off x="468251" y="91891"/>
          <a:ext cx="1711175" cy="594268"/>
        </a:xfrm>
        <a:prstGeom prst="ellipse">
          <a:avLst/>
        </a:prstGeom>
        <a:noFill/>
        <a:ln>
          <a:noFill/>
        </a:ln>
        <a:effectLst/>
      </dsp:spPr>
      <dsp:style>
        <a:lnRef idx="0">
          <a:scrgbClr r="0" g="0" b="0"/>
        </a:lnRef>
        <a:fillRef idx="1">
          <a:scrgbClr r="0" g="0" b="0"/>
        </a:fillRef>
        <a:effectRef idx="0">
          <a:scrgbClr r="0" g="0" b="0"/>
        </a:effectRef>
        <a:fontRef idx="minor"/>
      </dsp:style>
    </dsp:sp>
    <dsp:sp modelId="{92175768-F0BB-D041-B7F3-BCB355AB0096}">
      <dsp:nvSpPr>
        <dsp:cNvPr id="0" name=""/>
        <dsp:cNvSpPr/>
      </dsp:nvSpPr>
      <dsp:spPr>
        <a:xfrm>
          <a:off x="1160680" y="1547053"/>
          <a:ext cx="331623" cy="212238"/>
        </a:xfrm>
        <a:prstGeom prst="downArrow">
          <a:avLst/>
        </a:prstGeom>
        <a:solidFill>
          <a:schemeClr val="accent4">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543530-D26C-9347-950F-2927FFFDD34C}">
      <dsp:nvSpPr>
        <dsp:cNvPr id="0" name=""/>
        <dsp:cNvSpPr/>
      </dsp:nvSpPr>
      <dsp:spPr>
        <a:xfrm>
          <a:off x="400690" y="1524092"/>
          <a:ext cx="1851603" cy="82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PCA transformation</a:t>
          </a:r>
        </a:p>
        <a:p>
          <a:pPr marL="0" lvl="0" indent="0" algn="ctr" defTabSz="577850">
            <a:lnSpc>
              <a:spcPct val="90000"/>
            </a:lnSpc>
            <a:spcBef>
              <a:spcPct val="0"/>
            </a:spcBef>
            <a:spcAft>
              <a:spcPct val="35000"/>
            </a:spcAft>
            <a:buNone/>
          </a:pPr>
          <a:endParaRPr lang="en-US" sz="1300" kern="1200" dirty="0"/>
        </a:p>
      </dsp:txBody>
      <dsp:txXfrm>
        <a:off x="400690" y="1524092"/>
        <a:ext cx="1851603" cy="821320"/>
      </dsp:txXfrm>
    </dsp:sp>
    <dsp:sp modelId="{5F8ADE0F-75A8-E34B-8BAD-1EE32B6DC2A2}">
      <dsp:nvSpPr>
        <dsp:cNvPr id="0" name=""/>
        <dsp:cNvSpPr/>
      </dsp:nvSpPr>
      <dsp:spPr>
        <a:xfrm>
          <a:off x="397947" y="18934"/>
          <a:ext cx="1857089" cy="1485671"/>
        </a:xfrm>
        <a:prstGeom prst="funnel">
          <a:avLst/>
        </a:prstGeom>
        <a:noFill/>
        <a:ln w="9525" cap="rnd" cmpd="sng" algn="ctr">
          <a:solidFill>
            <a:srgbClr val="3C84DE"/>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63F13-9CFC-C241-A2F7-4A0EAD52240C}">
      <dsp:nvSpPr>
        <dsp:cNvPr id="0" name=""/>
        <dsp:cNvSpPr/>
      </dsp:nvSpPr>
      <dsp:spPr>
        <a:xfrm>
          <a:off x="468251" y="91891"/>
          <a:ext cx="1711175" cy="594268"/>
        </a:xfrm>
        <a:prstGeom prst="ellipse">
          <a:avLst/>
        </a:prstGeom>
        <a:noFill/>
        <a:ln>
          <a:noFill/>
        </a:ln>
        <a:effectLst/>
      </dsp:spPr>
      <dsp:style>
        <a:lnRef idx="0">
          <a:scrgbClr r="0" g="0" b="0"/>
        </a:lnRef>
        <a:fillRef idx="1">
          <a:scrgbClr r="0" g="0" b="0"/>
        </a:fillRef>
        <a:effectRef idx="0">
          <a:scrgbClr r="0" g="0" b="0"/>
        </a:effectRef>
        <a:fontRef idx="minor"/>
      </dsp:style>
    </dsp:sp>
    <dsp:sp modelId="{92175768-F0BB-D041-B7F3-BCB355AB0096}">
      <dsp:nvSpPr>
        <dsp:cNvPr id="0" name=""/>
        <dsp:cNvSpPr/>
      </dsp:nvSpPr>
      <dsp:spPr>
        <a:xfrm>
          <a:off x="1160680" y="1547053"/>
          <a:ext cx="331623" cy="212238"/>
        </a:xfrm>
        <a:prstGeom prst="downArrow">
          <a:avLst/>
        </a:prstGeom>
        <a:solidFill>
          <a:schemeClr val="accent4">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543530-D26C-9347-950F-2927FFFDD34C}">
      <dsp:nvSpPr>
        <dsp:cNvPr id="0" name=""/>
        <dsp:cNvSpPr/>
      </dsp:nvSpPr>
      <dsp:spPr>
        <a:xfrm>
          <a:off x="400690" y="1524092"/>
          <a:ext cx="1851603" cy="82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PCA transformation</a:t>
          </a:r>
        </a:p>
        <a:p>
          <a:pPr marL="0" lvl="0" indent="0" algn="ctr" defTabSz="577850">
            <a:lnSpc>
              <a:spcPct val="90000"/>
            </a:lnSpc>
            <a:spcBef>
              <a:spcPct val="0"/>
            </a:spcBef>
            <a:spcAft>
              <a:spcPct val="35000"/>
            </a:spcAft>
            <a:buNone/>
          </a:pPr>
          <a:endParaRPr lang="en-US" sz="1300" kern="1200" dirty="0"/>
        </a:p>
      </dsp:txBody>
      <dsp:txXfrm>
        <a:off x="400690" y="1524092"/>
        <a:ext cx="1851603" cy="821320"/>
      </dsp:txXfrm>
    </dsp:sp>
    <dsp:sp modelId="{5F8ADE0F-75A8-E34B-8BAD-1EE32B6DC2A2}">
      <dsp:nvSpPr>
        <dsp:cNvPr id="0" name=""/>
        <dsp:cNvSpPr/>
      </dsp:nvSpPr>
      <dsp:spPr>
        <a:xfrm>
          <a:off x="397947" y="18934"/>
          <a:ext cx="1857089" cy="1485671"/>
        </a:xfrm>
        <a:prstGeom prst="funnel">
          <a:avLst/>
        </a:prstGeom>
        <a:noFill/>
        <a:ln w="9525" cap="rnd" cmpd="sng" algn="ctr">
          <a:solidFill>
            <a:srgbClr val="3C84DE"/>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63F13-9CFC-C241-A2F7-4A0EAD52240C}">
      <dsp:nvSpPr>
        <dsp:cNvPr id="0" name=""/>
        <dsp:cNvSpPr/>
      </dsp:nvSpPr>
      <dsp:spPr>
        <a:xfrm>
          <a:off x="468251" y="91891"/>
          <a:ext cx="1711175" cy="594268"/>
        </a:xfrm>
        <a:prstGeom prst="ellipse">
          <a:avLst/>
        </a:prstGeom>
        <a:noFill/>
        <a:ln>
          <a:noFill/>
        </a:ln>
        <a:effectLst/>
      </dsp:spPr>
      <dsp:style>
        <a:lnRef idx="0">
          <a:scrgbClr r="0" g="0" b="0"/>
        </a:lnRef>
        <a:fillRef idx="1">
          <a:scrgbClr r="0" g="0" b="0"/>
        </a:fillRef>
        <a:effectRef idx="0">
          <a:scrgbClr r="0" g="0" b="0"/>
        </a:effectRef>
        <a:fontRef idx="minor"/>
      </dsp:style>
    </dsp:sp>
    <dsp:sp modelId="{92175768-F0BB-D041-B7F3-BCB355AB0096}">
      <dsp:nvSpPr>
        <dsp:cNvPr id="0" name=""/>
        <dsp:cNvSpPr/>
      </dsp:nvSpPr>
      <dsp:spPr>
        <a:xfrm>
          <a:off x="1160680" y="1547053"/>
          <a:ext cx="331623" cy="212238"/>
        </a:xfrm>
        <a:prstGeom prst="downArrow">
          <a:avLst/>
        </a:prstGeom>
        <a:solidFill>
          <a:schemeClr val="accent4">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543530-D26C-9347-950F-2927FFFDD34C}">
      <dsp:nvSpPr>
        <dsp:cNvPr id="0" name=""/>
        <dsp:cNvSpPr/>
      </dsp:nvSpPr>
      <dsp:spPr>
        <a:xfrm>
          <a:off x="400690" y="1524092"/>
          <a:ext cx="1851603" cy="82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PCA transformation</a:t>
          </a:r>
        </a:p>
        <a:p>
          <a:pPr marL="0" lvl="0" indent="0" algn="ctr" defTabSz="577850">
            <a:lnSpc>
              <a:spcPct val="90000"/>
            </a:lnSpc>
            <a:spcBef>
              <a:spcPct val="0"/>
            </a:spcBef>
            <a:spcAft>
              <a:spcPct val="35000"/>
            </a:spcAft>
            <a:buNone/>
          </a:pPr>
          <a:endParaRPr lang="en-US" sz="1300" kern="1200" dirty="0"/>
        </a:p>
      </dsp:txBody>
      <dsp:txXfrm>
        <a:off x="400690" y="1524092"/>
        <a:ext cx="1851603" cy="821320"/>
      </dsp:txXfrm>
    </dsp:sp>
    <dsp:sp modelId="{5F8ADE0F-75A8-E34B-8BAD-1EE32B6DC2A2}">
      <dsp:nvSpPr>
        <dsp:cNvPr id="0" name=""/>
        <dsp:cNvSpPr/>
      </dsp:nvSpPr>
      <dsp:spPr>
        <a:xfrm>
          <a:off x="397947" y="18934"/>
          <a:ext cx="1857089" cy="1485671"/>
        </a:xfrm>
        <a:prstGeom prst="funnel">
          <a:avLst/>
        </a:prstGeom>
        <a:noFill/>
        <a:ln w="9525" cap="rnd" cmpd="sng" algn="ctr">
          <a:solidFill>
            <a:srgbClr val="3C84DE"/>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79C2A-1AF6-D443-BB85-63D74178A01B}">
      <dsp:nvSpPr>
        <dsp:cNvPr id="0" name=""/>
        <dsp:cNvSpPr/>
      </dsp:nvSpPr>
      <dsp:spPr>
        <a:xfrm>
          <a:off x="1275693" y="0"/>
          <a:ext cx="3320392" cy="3320392"/>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a:innerShdw blurRad="50800" dist="25400" dir="13500000">
            <a:srgbClr val="000000">
              <a:alpha val="55000"/>
            </a:srgbClr>
          </a:innerShdw>
        </a:effectLst>
      </dsp:spPr>
      <dsp:style>
        <a:lnRef idx="0">
          <a:scrgbClr r="0" g="0" b="0"/>
        </a:lnRef>
        <a:fillRef idx="1">
          <a:scrgbClr r="0" g="0" b="0"/>
        </a:fillRef>
        <a:effectRef idx="2">
          <a:scrgbClr r="0" g="0" b="0"/>
        </a:effectRef>
        <a:fontRef idx="minor"/>
      </dsp:style>
    </dsp:sp>
    <dsp:sp modelId="{EAF0D91B-5F46-9C4E-B3B2-1493F212EA2B}">
      <dsp:nvSpPr>
        <dsp:cNvPr id="0" name=""/>
        <dsp:cNvSpPr/>
      </dsp:nvSpPr>
      <dsp:spPr>
        <a:xfrm>
          <a:off x="1491518" y="215825"/>
          <a:ext cx="1328156" cy="1328156"/>
        </a:xfrm>
        <a:prstGeom prst="roundRect">
          <a:avLst/>
        </a:prstGeom>
        <a:solidFill>
          <a:srgbClr val="00B050"/>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True Positive</a:t>
          </a:r>
        </a:p>
      </dsp:txBody>
      <dsp:txXfrm>
        <a:off x="1556353" y="280660"/>
        <a:ext cx="1198486" cy="1198486"/>
      </dsp:txXfrm>
    </dsp:sp>
    <dsp:sp modelId="{2D45DD40-194B-D842-83CB-6DB4F214A7E4}">
      <dsp:nvSpPr>
        <dsp:cNvPr id="0" name=""/>
        <dsp:cNvSpPr/>
      </dsp:nvSpPr>
      <dsp:spPr>
        <a:xfrm>
          <a:off x="3052103" y="215825"/>
          <a:ext cx="1328156" cy="1328156"/>
        </a:xfrm>
        <a:prstGeom prst="roundRect">
          <a:avLst/>
        </a:prstGeom>
        <a:solidFill>
          <a:schemeClr val="accent5">
            <a:lumMod val="60000"/>
            <a:lumOff val="40000"/>
          </a:schemeClr>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False Negative</a:t>
          </a:r>
        </a:p>
      </dsp:txBody>
      <dsp:txXfrm>
        <a:off x="3116938" y="280660"/>
        <a:ext cx="1198486" cy="1198486"/>
      </dsp:txXfrm>
    </dsp:sp>
    <dsp:sp modelId="{55B8D95E-43F0-D046-8DF7-87BC5CA899C2}">
      <dsp:nvSpPr>
        <dsp:cNvPr id="0" name=""/>
        <dsp:cNvSpPr/>
      </dsp:nvSpPr>
      <dsp:spPr>
        <a:xfrm>
          <a:off x="1491518" y="1776409"/>
          <a:ext cx="1328156" cy="1328156"/>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False Positive</a:t>
          </a:r>
        </a:p>
      </dsp:txBody>
      <dsp:txXfrm>
        <a:off x="1556353" y="1841244"/>
        <a:ext cx="1198486" cy="1198486"/>
      </dsp:txXfrm>
    </dsp:sp>
    <dsp:sp modelId="{A34CE07B-5050-1E49-8DB8-F4F2E3BA8C4A}">
      <dsp:nvSpPr>
        <dsp:cNvPr id="0" name=""/>
        <dsp:cNvSpPr/>
      </dsp:nvSpPr>
      <dsp:spPr>
        <a:xfrm>
          <a:off x="3052103" y="1776409"/>
          <a:ext cx="1328156" cy="1328156"/>
        </a:xfrm>
        <a:prstGeom prst="roundRect">
          <a:avLst/>
        </a:prstGeom>
        <a:solidFill>
          <a:srgbClr val="92D050"/>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True Negative</a:t>
          </a:r>
        </a:p>
      </dsp:txBody>
      <dsp:txXfrm>
        <a:off x="3116938" y="1841244"/>
        <a:ext cx="1198486" cy="1198486"/>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F15713-9956-2FC7-DF1B-5E9D4E49B4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8F8423E-E188-A9A0-1BCD-E52E9966DB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C191D4-4CA2-3F41-A0AC-6768131E7CA0}" type="datetimeFigureOut">
              <a:rPr lang="en-US" smtClean="0"/>
              <a:t>11/27/22</a:t>
            </a:fld>
            <a:endParaRPr lang="en-US"/>
          </a:p>
        </p:txBody>
      </p:sp>
      <p:sp>
        <p:nvSpPr>
          <p:cNvPr id="4" name="Footer Placeholder 3">
            <a:extLst>
              <a:ext uri="{FF2B5EF4-FFF2-40B4-BE49-F238E27FC236}">
                <a16:creationId xmlns:a16="http://schemas.microsoft.com/office/drawing/2014/main" id="{64F6AF54-E5B4-6631-7C9A-9C05C58334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1CAB8E-5D4A-EE7E-9600-F86EEFBBB7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9BD3C0-0674-3341-80B0-7A14BEC09C61}" type="slidenum">
              <a:rPr lang="en-US" smtClean="0"/>
              <a:t>‹#›</a:t>
            </a:fld>
            <a:endParaRPr lang="en-US"/>
          </a:p>
        </p:txBody>
      </p:sp>
    </p:spTree>
    <p:extLst>
      <p:ext uri="{BB962C8B-B14F-4D97-AF65-F5344CB8AC3E}">
        <p14:creationId xmlns:p14="http://schemas.microsoft.com/office/powerpoint/2010/main" val="57760967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11/27/22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11/27/22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ml.umassonline.net/webapps/blackboard/execute/courseMain?course_id=_31577_1"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2.png"/><Relationship Id="rId21" Type="http://schemas.openxmlformats.org/officeDocument/2006/relationships/image" Target="../media/image28.png"/><Relationship Id="rId7" Type="http://schemas.openxmlformats.org/officeDocument/2006/relationships/image" Target="../media/image9.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image" Target="../media/image1.jpe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17.png"/><Relationship Id="rId5" Type="http://schemas.openxmlformats.org/officeDocument/2006/relationships/image" Target="../media/image8.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5.png"/><Relationship Id="rId19" Type="http://schemas.openxmlformats.org/officeDocument/2006/relationships/image" Target="../media/image26.png"/><Relationship Id="rId31" Type="http://schemas.openxmlformats.org/officeDocument/2006/relationships/hyperlink" Target="https://archive.ics.uci.edu/ml/datasets/human+activity+recognition+using+smartphones" TargetMode="External"/><Relationship Id="rId4" Type="http://schemas.openxmlformats.org/officeDocument/2006/relationships/image" Target="../media/image6.jpeg"/><Relationship Id="rId9" Type="http://schemas.openxmlformats.org/officeDocument/2006/relationships/image" Target="../media/image4.sv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s>
</file>

<file path=ppt/slides/_rels/slide100.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11.png"/><Relationship Id="rId10" Type="http://schemas.openxmlformats.org/officeDocument/2006/relationships/image" Target="../media/image140.png"/><Relationship Id="rId4" Type="http://schemas.openxmlformats.org/officeDocument/2006/relationships/image" Target="../media/image110.jpeg"/><Relationship Id="rId9" Type="http://schemas.openxmlformats.org/officeDocument/2006/relationships/image" Target="../media/image127.png"/></Relationships>
</file>

<file path=ppt/slides/_rels/slide101.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image" Target="../media/image109.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45.svg"/><Relationship Id="rId2" Type="http://schemas.openxmlformats.org/officeDocument/2006/relationships/image" Target="../media/image108.png"/><Relationship Id="rId16" Type="http://schemas.openxmlformats.org/officeDocument/2006/relationships/image" Target="../media/image144.png"/><Relationship Id="rId1" Type="http://schemas.openxmlformats.org/officeDocument/2006/relationships/slideLayout" Target="../slideLayouts/slideLayout7.xml"/><Relationship Id="rId6" Type="http://schemas.microsoft.com/office/2007/relationships/hdphoto" Target="../media/hdphoto7.wdp"/><Relationship Id="rId11" Type="http://schemas.openxmlformats.org/officeDocument/2006/relationships/image" Target="../media/image7.png"/><Relationship Id="rId5" Type="http://schemas.openxmlformats.org/officeDocument/2006/relationships/image" Target="../media/image141.png"/><Relationship Id="rId15" Type="http://schemas.openxmlformats.org/officeDocument/2006/relationships/image" Target="../media/image143.png"/><Relationship Id="rId10" Type="http://schemas.openxmlformats.org/officeDocument/2006/relationships/image" Target="../media/image6.jpeg"/><Relationship Id="rId4" Type="http://schemas.openxmlformats.org/officeDocument/2006/relationships/image" Target="../media/image110.jpeg"/><Relationship Id="rId9" Type="http://schemas.openxmlformats.org/officeDocument/2006/relationships/image" Target="../media/image5.png"/><Relationship Id="rId14" Type="http://schemas.openxmlformats.org/officeDocument/2006/relationships/image" Target="../media/image142.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6.jpeg"/><Relationship Id="rId9"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6.jpeg"/><Relationship Id="rId9"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6.jpeg"/><Relationship Id="rId9"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6.jpeg"/><Relationship Id="rId9"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6.jpeg"/><Relationship Id="rId9"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8.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6.jpeg"/><Relationship Id="rId9"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39.png"/><Relationship Id="rId5" Type="http://schemas.openxmlformats.org/officeDocument/2006/relationships/image" Target="../media/image9.png"/><Relationship Id="rId15" Type="http://schemas.openxmlformats.org/officeDocument/2006/relationships/image" Target="../media/image43.png"/><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5.png"/><Relationship Id="rId5" Type="http://schemas.openxmlformats.org/officeDocument/2006/relationships/image" Target="../media/image9.png"/><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7.png"/><Relationship Id="rId5" Type="http://schemas.openxmlformats.org/officeDocument/2006/relationships/image" Target="../media/image9.png"/><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9.png"/><Relationship Id="rId5" Type="http://schemas.openxmlformats.org/officeDocument/2006/relationships/image" Target="../media/image9.png"/><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4.png"/><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52.png"/><Relationship Id="rId5" Type="http://schemas.openxmlformats.org/officeDocument/2006/relationships/image" Target="../media/image9.png"/><Relationship Id="rId15" Type="http://schemas.openxmlformats.org/officeDocument/2006/relationships/image" Target="../media/image56.png"/><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9.png"/><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diagramLayout" Target="../diagrams/layout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diagramData" Target="../diagrams/data1.xml"/><Relationship Id="rId5" Type="http://schemas.openxmlformats.org/officeDocument/2006/relationships/image" Target="../media/image9.png"/><Relationship Id="rId15" Type="http://schemas.microsoft.com/office/2007/relationships/diagramDrawing" Target="../diagrams/drawing1.xml"/><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diagramColors" Target="../diagrams/colors1.xm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2.xml"/><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diagramLayout" Target="../diagrams/layout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diagramData" Target="../diagrams/data2.xml"/><Relationship Id="rId5" Type="http://schemas.openxmlformats.org/officeDocument/2006/relationships/image" Target="../media/image9.png"/><Relationship Id="rId15" Type="http://schemas.microsoft.com/office/2007/relationships/diagramDrawing" Target="../diagrams/drawing2.xml"/><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diagramColors" Target="../diagrams/colors2.xm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3.xml"/><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diagramLayout" Target="../diagrams/layout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diagramData" Target="../diagrams/data3.xml"/><Relationship Id="rId5" Type="http://schemas.openxmlformats.org/officeDocument/2006/relationships/image" Target="../media/image9.png"/><Relationship Id="rId15" Type="http://schemas.microsoft.com/office/2007/relationships/diagramDrawing" Target="../diagrams/drawing3.xml"/><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diagramColors" Target="../diagrams/colors3.xml"/></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4.xml"/><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diagramData" Target="../diagrams/data4.xml"/><Relationship Id="rId5" Type="http://schemas.openxmlformats.org/officeDocument/2006/relationships/image" Target="../media/image9.png"/><Relationship Id="rId15" Type="http://schemas.microsoft.com/office/2007/relationships/diagramDrawing" Target="../diagrams/drawing4.xml"/><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diagramColors" Target="../diagrams/colors4.xml"/></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5.xml"/><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diagramLayout" Target="../diagrams/layout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diagramData" Target="../diagrams/data5.xml"/><Relationship Id="rId5" Type="http://schemas.openxmlformats.org/officeDocument/2006/relationships/image" Target="../media/image9.png"/><Relationship Id="rId15" Type="http://schemas.microsoft.com/office/2007/relationships/diagramDrawing" Target="../diagrams/drawing5.xml"/><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diagramColors" Target="../diagrams/colors5.xml"/></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58.png"/><Relationship Id="rId5" Type="http://schemas.openxmlformats.org/officeDocument/2006/relationships/image" Target="../media/image9.png"/><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59.png"/><Relationship Id="rId5" Type="http://schemas.openxmlformats.org/officeDocument/2006/relationships/image" Target="../media/image9.png"/><Relationship Id="rId10" Type="http://schemas.openxmlformats.org/officeDocument/2006/relationships/image" Target="../media/image6.jpeg"/><Relationship Id="rId4" Type="http://schemas.openxmlformats.org/officeDocument/2006/relationships/image" Target="../media/image7.pn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diagramQuickStyle" Target="../diagrams/quickStyle6.xml"/><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diagramLayout" Target="../diagrams/layout6.xml"/><Relationship Id="rId2" Type="http://schemas.openxmlformats.org/officeDocument/2006/relationships/image" Target="../media/image1.jpe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diagramData" Target="../diagrams/data6.xml"/><Relationship Id="rId5" Type="http://schemas.openxmlformats.org/officeDocument/2006/relationships/image" Target="../media/image3.png"/><Relationship Id="rId15" Type="http://schemas.microsoft.com/office/2007/relationships/diagramDrawing" Target="../diagrams/drawing6.xml"/><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 Id="rId14" Type="http://schemas.openxmlformats.org/officeDocument/2006/relationships/diagramColors" Target="../diagrams/colors6.xml"/></Relationships>
</file>

<file path=ppt/slides/_rels/slide3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63.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65.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66.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67.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67.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6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0.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1.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2.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3.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5.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6.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7.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8.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gif"/><Relationship Id="rId11" Type="http://schemas.openxmlformats.org/officeDocument/2006/relationships/image" Target="../media/image5.png"/><Relationship Id="rId5" Type="http://schemas.openxmlformats.org/officeDocument/2006/relationships/image" Target="../media/image10.gif"/><Relationship Id="rId15" Type="http://schemas.openxmlformats.org/officeDocument/2006/relationships/image" Target="../media/image9.png"/><Relationship Id="rId10" Type="http://schemas.openxmlformats.org/officeDocument/2006/relationships/image" Target="../media/image15.gif"/><Relationship Id="rId4" Type="http://schemas.openxmlformats.org/officeDocument/2006/relationships/image" Target="../media/image4.svg"/><Relationship Id="rId9" Type="http://schemas.openxmlformats.org/officeDocument/2006/relationships/image" Target="../media/image14.gif"/><Relationship Id="rId1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80.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81.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4.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83.png"/><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82.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8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7.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86.png"/><Relationship Id="rId4" Type="http://schemas.openxmlformats.org/officeDocument/2006/relationships/image" Target="../media/image3.png"/><Relationship Id="rId9" Type="http://schemas.openxmlformats.org/officeDocument/2006/relationships/image" Target="../media/image8.pn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87.png"/><Relationship Id="rId4" Type="http://schemas.openxmlformats.org/officeDocument/2006/relationships/image" Target="../media/image3.png"/><Relationship Id="rId9" Type="http://schemas.openxmlformats.org/officeDocument/2006/relationships/image" Target="../media/image8.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88.png"/><Relationship Id="rId4" Type="http://schemas.openxmlformats.org/officeDocument/2006/relationships/image" Target="../media/image3.png"/><Relationship Id="rId9" Type="http://schemas.openxmlformats.org/officeDocument/2006/relationships/image" Target="../media/image8.png"/></Relationships>
</file>

<file path=ppt/slides/_rels/slide6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90.png"/><Relationship Id="rId5" Type="http://schemas.openxmlformats.org/officeDocument/2006/relationships/image" Target="../media/image5.png"/><Relationship Id="rId10" Type="http://schemas.openxmlformats.org/officeDocument/2006/relationships/image" Target="../media/image89.png"/><Relationship Id="rId4" Type="http://schemas.openxmlformats.org/officeDocument/2006/relationships/image" Target="../media/image4.svg"/><Relationship Id="rId9" Type="http://schemas.openxmlformats.org/officeDocument/2006/relationships/image" Target="../media/image7.png"/></Relationships>
</file>

<file path=ppt/slides/_rels/slide6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92.png"/><Relationship Id="rId4" Type="http://schemas.openxmlformats.org/officeDocument/2006/relationships/image" Target="../media/image4.svg"/><Relationship Id="rId9" Type="http://schemas.openxmlformats.org/officeDocument/2006/relationships/image" Target="../media/image7.png"/></Relationships>
</file>

<file path=ppt/slides/_rels/slide6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94.jpeg"/><Relationship Id="rId5" Type="http://schemas.openxmlformats.org/officeDocument/2006/relationships/image" Target="../media/image5.png"/><Relationship Id="rId10" Type="http://schemas.openxmlformats.org/officeDocument/2006/relationships/image" Target="../media/image93.png"/><Relationship Id="rId4" Type="http://schemas.openxmlformats.org/officeDocument/2006/relationships/image" Target="../media/image4.svg"/><Relationship Id="rId9" Type="http://schemas.openxmlformats.org/officeDocument/2006/relationships/image" Target="../media/image7.png"/></Relationships>
</file>

<file path=ppt/slides/_rels/slide6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97.png"/><Relationship Id="rId5" Type="http://schemas.openxmlformats.org/officeDocument/2006/relationships/image" Target="../media/image5.png"/><Relationship Id="rId10" Type="http://schemas.openxmlformats.org/officeDocument/2006/relationships/image" Target="../media/image96.png"/><Relationship Id="rId4" Type="http://schemas.openxmlformats.org/officeDocument/2006/relationships/image" Target="../media/image4.svg"/><Relationship Id="rId9" Type="http://schemas.openxmlformats.org/officeDocument/2006/relationships/image" Target="../media/image7.png"/></Relationships>
</file>

<file path=ppt/slides/_rels/slide6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97.png"/><Relationship Id="rId5" Type="http://schemas.openxmlformats.org/officeDocument/2006/relationships/image" Target="../media/image5.png"/><Relationship Id="rId10" Type="http://schemas.openxmlformats.org/officeDocument/2006/relationships/image" Target="../media/image96.png"/><Relationship Id="rId4" Type="http://schemas.openxmlformats.org/officeDocument/2006/relationships/image" Target="../media/image4.svg"/><Relationship Id="rId9" Type="http://schemas.openxmlformats.org/officeDocument/2006/relationships/image" Target="../media/image7.png"/></Relationships>
</file>

<file path=ppt/slides/_rels/slide6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99.png"/><Relationship Id="rId4" Type="http://schemas.openxmlformats.org/officeDocument/2006/relationships/image" Target="../media/image4.svg"/><Relationship Id="rId9" Type="http://schemas.openxmlformats.org/officeDocument/2006/relationships/image" Target="../media/image7.png"/></Relationships>
</file>

<file path=ppt/slides/_rels/slide6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01.png"/><Relationship Id="rId5" Type="http://schemas.openxmlformats.org/officeDocument/2006/relationships/image" Target="../media/image5.png"/><Relationship Id="rId10" Type="http://schemas.openxmlformats.org/officeDocument/2006/relationships/image" Target="../media/image100.png"/><Relationship Id="rId4" Type="http://schemas.openxmlformats.org/officeDocument/2006/relationships/image" Target="../media/image4.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jpeg"/><Relationship Id="rId9" Type="http://schemas.openxmlformats.org/officeDocument/2006/relationships/image" Target="../media/image4.svg"/></Relationships>
</file>

<file path=ppt/slides/_rels/slide7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2.png"/><Relationship Id="rId4" Type="http://schemas.openxmlformats.org/officeDocument/2006/relationships/image" Target="../media/image4.svg"/><Relationship Id="rId9" Type="http://schemas.openxmlformats.org/officeDocument/2006/relationships/image" Target="../media/image7.png"/></Relationships>
</file>

<file path=ppt/slides/_rels/slide7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7.png"/></Relationships>
</file>

<file path=ppt/slides/_rels/slide7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7.png"/></Relationships>
</file>

<file path=ppt/slides/_rels/slide7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7.png"/></Relationships>
</file>

<file path=ppt/slides/_rels/slide7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3.png"/><Relationship Id="rId4" Type="http://schemas.openxmlformats.org/officeDocument/2006/relationships/image" Target="../media/image4.svg"/><Relationship Id="rId9"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05.png"/><Relationship Id="rId5" Type="http://schemas.openxmlformats.org/officeDocument/2006/relationships/image" Target="../media/image5.png"/><Relationship Id="rId10" Type="http://schemas.openxmlformats.org/officeDocument/2006/relationships/image" Target="../media/image104.png"/><Relationship Id="rId4" Type="http://schemas.openxmlformats.org/officeDocument/2006/relationships/image" Target="../media/image4.svg"/><Relationship Id="rId9"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6.png"/><Relationship Id="rId4" Type="http://schemas.openxmlformats.org/officeDocument/2006/relationships/image" Target="../media/image4.svg"/><Relationship Id="rId9"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7.png"/><Relationship Id="rId4" Type="http://schemas.openxmlformats.org/officeDocument/2006/relationships/image" Target="../media/image4.sv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11.png"/><Relationship Id="rId4" Type="http://schemas.openxmlformats.org/officeDocument/2006/relationships/image" Target="../media/image110.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png"/><Relationship Id="rId5" Type="http://schemas.openxmlformats.org/officeDocument/2006/relationships/image" Target="../media/image16.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8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2.png"/><Relationship Id="rId7" Type="http://schemas.openxmlformats.org/officeDocument/2006/relationships/image" Target="../media/image118.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sv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12.png"/><Relationship Id="rId7" Type="http://schemas.openxmlformats.org/officeDocument/2006/relationships/image" Target="../media/image125.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6.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8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12.png"/><Relationship Id="rId7" Type="http://schemas.openxmlformats.org/officeDocument/2006/relationships/image" Target="../media/image126.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8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8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23.png"/><Relationship Id="rId7" Type="http://schemas.openxmlformats.org/officeDocument/2006/relationships/image" Target="../media/image12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 Id="rId9" Type="http://schemas.openxmlformats.org/officeDocument/2006/relationships/image" Target="../media/image109.png"/></Relationships>
</file>

<file path=ppt/slides/_rels/slide8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8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 Id="rId9" Type="http://schemas.openxmlformats.org/officeDocument/2006/relationships/image" Target="../media/image129.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hyperlink" Target="https://archive.ics.uci.edu/ml/datasets/human+activity+recognition+using+smartphones" TargetMode="External"/><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6.jpeg"/><Relationship Id="rId9" Type="http://schemas.openxmlformats.org/officeDocument/2006/relationships/image" Target="../media/image4.svg"/></Relationships>
</file>

<file path=ppt/slides/_rels/slide9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10" Type="http://schemas.openxmlformats.org/officeDocument/2006/relationships/image" Target="../media/image131.png"/><Relationship Id="rId4" Type="http://schemas.openxmlformats.org/officeDocument/2006/relationships/image" Target="../media/image124.svg"/><Relationship Id="rId9" Type="http://schemas.openxmlformats.org/officeDocument/2006/relationships/image" Target="../media/image130.png"/></Relationships>
</file>

<file path=ppt/slides/_rels/slide9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 Id="rId9" Type="http://schemas.openxmlformats.org/officeDocument/2006/relationships/image" Target="../media/image110.jpeg"/></Relationships>
</file>

<file path=ppt/slides/_rels/slide9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10" Type="http://schemas.openxmlformats.org/officeDocument/2006/relationships/image" Target="../media/image132.png"/><Relationship Id="rId4" Type="http://schemas.openxmlformats.org/officeDocument/2006/relationships/image" Target="../media/image124.svg"/><Relationship Id="rId9" Type="http://schemas.openxmlformats.org/officeDocument/2006/relationships/image" Target="../media/image110.jpeg"/></Relationships>
</file>

<file path=ppt/slides/_rels/slide9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 Id="rId9" Type="http://schemas.openxmlformats.org/officeDocument/2006/relationships/image" Target="../media/image110.jpeg"/></Relationships>
</file>

<file path=ppt/slides/_rels/slide9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 Id="rId9" Type="http://schemas.openxmlformats.org/officeDocument/2006/relationships/image" Target="../media/image110.jpeg"/></Relationships>
</file>

<file path=ppt/slides/_rels/slide9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10" Type="http://schemas.openxmlformats.org/officeDocument/2006/relationships/image" Target="../media/image133.png"/><Relationship Id="rId4" Type="http://schemas.openxmlformats.org/officeDocument/2006/relationships/image" Target="../media/image124.svg"/><Relationship Id="rId9" Type="http://schemas.openxmlformats.org/officeDocument/2006/relationships/image" Target="../media/image110.jpeg"/></Relationships>
</file>

<file path=ppt/slides/_rels/slide9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10" Type="http://schemas.openxmlformats.org/officeDocument/2006/relationships/image" Target="../media/image133.png"/><Relationship Id="rId4" Type="http://schemas.openxmlformats.org/officeDocument/2006/relationships/image" Target="../media/image124.svg"/><Relationship Id="rId9" Type="http://schemas.openxmlformats.org/officeDocument/2006/relationships/image" Target="../media/image110.jpeg"/></Relationships>
</file>

<file path=ppt/slides/_rels/slide9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3.png"/><Relationship Id="rId7" Type="http://schemas.openxmlformats.org/officeDocument/2006/relationships/image" Target="../media/image108.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10" Type="http://schemas.openxmlformats.org/officeDocument/2006/relationships/image" Target="../media/image134.png"/><Relationship Id="rId4" Type="http://schemas.openxmlformats.org/officeDocument/2006/relationships/image" Target="../media/image124.svg"/><Relationship Id="rId9" Type="http://schemas.openxmlformats.org/officeDocument/2006/relationships/image" Target="../media/image110.jpeg"/></Relationships>
</file>

<file path=ppt/slides/_rels/slide9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38.png"/><Relationship Id="rId3" Type="http://schemas.openxmlformats.org/officeDocument/2006/relationships/image" Target="../media/image123.png"/><Relationship Id="rId7" Type="http://schemas.openxmlformats.org/officeDocument/2006/relationships/image" Target="../media/image108.png"/><Relationship Id="rId12" Type="http://schemas.openxmlformats.org/officeDocument/2006/relationships/image" Target="../media/image137.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6.svg"/><Relationship Id="rId11" Type="http://schemas.openxmlformats.org/officeDocument/2006/relationships/image" Target="../media/image136.png"/><Relationship Id="rId5" Type="http://schemas.openxmlformats.org/officeDocument/2006/relationships/image" Target="../media/image125.png"/><Relationship Id="rId15" Type="http://schemas.microsoft.com/office/2007/relationships/hdphoto" Target="../media/hdphoto4.wdp"/><Relationship Id="rId10" Type="http://schemas.openxmlformats.org/officeDocument/2006/relationships/image" Target="../media/image135.png"/><Relationship Id="rId4" Type="http://schemas.openxmlformats.org/officeDocument/2006/relationships/image" Target="../media/image124.svg"/><Relationship Id="rId9" Type="http://schemas.openxmlformats.org/officeDocument/2006/relationships/image" Target="../media/image110.jpeg"/><Relationship Id="rId14" Type="http://schemas.openxmlformats.org/officeDocument/2006/relationships/image" Target="../media/image111.png"/></Relationships>
</file>

<file path=ppt/slides/_rels/slide9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24.svg"/><Relationship Id="rId7" Type="http://schemas.openxmlformats.org/officeDocument/2006/relationships/image" Target="../media/image10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12.png"/><Relationship Id="rId11" Type="http://schemas.microsoft.com/office/2007/relationships/hdphoto" Target="../media/hdphoto5.wdp"/><Relationship Id="rId5" Type="http://schemas.openxmlformats.org/officeDocument/2006/relationships/image" Target="../media/image126.svg"/><Relationship Id="rId10" Type="http://schemas.openxmlformats.org/officeDocument/2006/relationships/image" Target="../media/image111.png"/><Relationship Id="rId4" Type="http://schemas.openxmlformats.org/officeDocument/2006/relationships/image" Target="../media/image125.png"/><Relationship Id="rId9" Type="http://schemas.openxmlformats.org/officeDocument/2006/relationships/image" Target="../media/image1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34A9-CFA7-9FAD-5720-D43320A81BA5}"/>
              </a:ext>
            </a:extLst>
          </p:cNvPr>
          <p:cNvSpPr>
            <a:spLocks noGrp="1"/>
          </p:cNvSpPr>
          <p:nvPr>
            <p:ph type="ctrTitle"/>
          </p:nvPr>
        </p:nvSpPr>
        <p:spPr>
          <a:xfrm>
            <a:off x="4354681" y="490332"/>
            <a:ext cx="7204528" cy="3200400"/>
          </a:xfrm>
        </p:spPr>
        <p:txBody>
          <a:bodyPr anchor="ctr">
            <a:normAutofit fontScale="90000"/>
          </a:bodyPr>
          <a:lstStyle/>
          <a:p>
            <a:r>
              <a:rPr lang="en-US" dirty="0"/>
              <a:t>Course Project</a:t>
            </a:r>
            <a:br>
              <a:rPr lang="en-US" dirty="0"/>
            </a:br>
            <a:r>
              <a:rPr lang="en-US" sz="2000" b="1" i="0" strike="noStrike" dirty="0">
                <a:solidFill>
                  <a:schemeClr val="accent6">
                    <a:lumMod val="20000"/>
                    <a:lumOff val="80000"/>
                  </a:schemeClr>
                </a:solidFill>
                <a:effectLst/>
                <a:latin typeface="inherit"/>
                <a:hlinkClick r:id="rId2" tooltip="MIST 6160 P 1 201 Advanced Data Mining 2022 Fall">
                  <a:extLst>
                    <a:ext uri="{A12FA001-AC4F-418D-AE19-62706E023703}">
                      <ahyp:hlinkClr xmlns:ahyp="http://schemas.microsoft.com/office/drawing/2018/hyperlinkcolor" val="tx"/>
                    </a:ext>
                  </a:extLst>
                </a:hlinkClick>
              </a:rPr>
              <a:t>MIST 6160 P 1 201 Advanced Data Mining 2022 Fall</a:t>
            </a:r>
            <a:br>
              <a:rPr lang="en-US" sz="2000" b="1" i="0" strike="noStrike" dirty="0">
                <a:solidFill>
                  <a:schemeClr val="accent6">
                    <a:lumMod val="20000"/>
                    <a:lumOff val="80000"/>
                  </a:schemeClr>
                </a:solidFill>
                <a:effectLst/>
                <a:latin typeface="inherit"/>
              </a:rPr>
            </a:br>
            <a:br>
              <a:rPr lang="en-US" b="1" i="0" u="none" strike="noStrike" dirty="0">
                <a:solidFill>
                  <a:srgbClr val="000000"/>
                </a:solidFill>
                <a:effectLst/>
                <a:latin typeface="inherit"/>
              </a:rPr>
            </a:br>
            <a:r>
              <a:rPr lang="en-US" b="1" i="0" u="none" strike="noStrike" dirty="0">
                <a:solidFill>
                  <a:srgbClr val="00FDFF"/>
                </a:solidFill>
                <a:effectLst/>
                <a:latin typeface="inherit"/>
              </a:rPr>
              <a:t>Human Activity Recognition &amp; Restaurant Review Sentiment Analysis</a:t>
            </a:r>
            <a:endParaRPr lang="en-US" dirty="0">
              <a:solidFill>
                <a:srgbClr val="00FDFF"/>
              </a:solidFill>
            </a:endParaRPr>
          </a:p>
        </p:txBody>
      </p:sp>
      <p:sp>
        <p:nvSpPr>
          <p:cNvPr id="3" name="Subtitle 2">
            <a:extLst>
              <a:ext uri="{FF2B5EF4-FFF2-40B4-BE49-F238E27FC236}">
                <a16:creationId xmlns:a16="http://schemas.microsoft.com/office/drawing/2014/main" id="{13BE87BA-0897-2552-1529-CFD786FF4C52}"/>
              </a:ext>
            </a:extLst>
          </p:cNvPr>
          <p:cNvSpPr>
            <a:spLocks noGrp="1"/>
          </p:cNvSpPr>
          <p:nvPr>
            <p:ph type="subTitle" idx="1"/>
          </p:nvPr>
        </p:nvSpPr>
        <p:spPr>
          <a:xfrm>
            <a:off x="4354681" y="4005469"/>
            <a:ext cx="2831310" cy="1905000"/>
          </a:xfrm>
        </p:spPr>
        <p:txBody>
          <a:bodyPr/>
          <a:lstStyle/>
          <a:p>
            <a:r>
              <a:rPr lang="en-US" dirty="0"/>
              <a:t>Harshit Chandrol</a:t>
            </a:r>
          </a:p>
          <a:p>
            <a:r>
              <a:rPr lang="en-US" sz="1600" dirty="0"/>
              <a:t>PERSUING MASTER OF SCIENCE IN BUSINESS ANALYTICS (2</a:t>
            </a:r>
            <a:r>
              <a:rPr lang="en-US" sz="1600" baseline="30000" dirty="0"/>
              <a:t>ND</a:t>
            </a:r>
            <a:r>
              <a:rPr lang="en-US" sz="1600" dirty="0"/>
              <a:t> SEMESTER)</a:t>
            </a:r>
          </a:p>
        </p:txBody>
      </p:sp>
      <p:sp>
        <p:nvSpPr>
          <p:cNvPr id="6" name="Chord 5">
            <a:extLst>
              <a:ext uri="{FF2B5EF4-FFF2-40B4-BE49-F238E27FC236}">
                <a16:creationId xmlns:a16="http://schemas.microsoft.com/office/drawing/2014/main" id="{51E09A0B-7863-CC49-98DD-E0C023A286C8}"/>
              </a:ext>
            </a:extLst>
          </p:cNvPr>
          <p:cNvSpPr/>
          <p:nvPr/>
        </p:nvSpPr>
        <p:spPr>
          <a:xfrm rot="11839935">
            <a:off x="-2138078" y="275915"/>
            <a:ext cx="6078776" cy="5898663"/>
          </a:xfrm>
          <a:prstGeom prst="chord">
            <a:avLst>
              <a:gd name="adj1" fmla="val 3329011"/>
              <a:gd name="adj2" fmla="val 16200000"/>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pic>
        <p:nvPicPr>
          <p:cNvPr id="1034" name="Picture 10" descr="Logos | University Relations | UMass Lowell">
            <a:extLst>
              <a:ext uri="{FF2B5EF4-FFF2-40B4-BE49-F238E27FC236}">
                <a16:creationId xmlns:a16="http://schemas.microsoft.com/office/drawing/2014/main" id="{3265F516-E837-45ED-9D04-87E295A04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44" y="1769163"/>
            <a:ext cx="2452895" cy="2912166"/>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A8C763E5-92FD-B47C-3585-D15B430F807F}"/>
              </a:ext>
            </a:extLst>
          </p:cNvPr>
          <p:cNvSpPr txBox="1">
            <a:spLocks/>
          </p:cNvSpPr>
          <p:nvPr/>
        </p:nvSpPr>
        <p:spPr>
          <a:xfrm>
            <a:off x="8558933" y="4005469"/>
            <a:ext cx="2831310" cy="1908312"/>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dirty="0"/>
              <a:t>GUIDANCE OF</a:t>
            </a:r>
          </a:p>
          <a:p>
            <a:r>
              <a:rPr lang="en-US" sz="1600" dirty="0"/>
              <a:t>PROF. PRASAD KOTHAPALLI</a:t>
            </a:r>
          </a:p>
        </p:txBody>
      </p:sp>
    </p:spTree>
    <p:extLst>
      <p:ext uri="{BB962C8B-B14F-4D97-AF65-F5344CB8AC3E}">
        <p14:creationId xmlns:p14="http://schemas.microsoft.com/office/powerpoint/2010/main" val="1562250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7" name="Picture 2" descr="Data, information, presentation, report, summary icon - Download on  Iconfinder">
            <a:extLst>
              <a:ext uri="{FF2B5EF4-FFF2-40B4-BE49-F238E27FC236}">
                <a16:creationId xmlns:a16="http://schemas.microsoft.com/office/drawing/2014/main" id="{7F3D696A-272E-27D8-4104-9B25E37F6B2A}"/>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7108" y="2281773"/>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B9026-E2B4-8C1A-8205-B395C338AE67}"/>
              </a:ext>
            </a:extLst>
          </p:cNvPr>
          <p:cNvSpPr txBox="1"/>
          <p:nvPr/>
        </p:nvSpPr>
        <p:spPr>
          <a:xfrm>
            <a:off x="573140" y="1863727"/>
            <a:ext cx="797013" cy="369332"/>
          </a:xfrm>
          <a:prstGeom prst="rect">
            <a:avLst/>
          </a:prstGeom>
          <a:noFill/>
        </p:spPr>
        <p:txBody>
          <a:bodyPr wrap="none" rtlCol="0">
            <a:spAutoFit/>
          </a:bodyPr>
          <a:lstStyle/>
          <a:p>
            <a:r>
              <a:rPr lang="en-US" dirty="0"/>
              <a:t>DATA</a:t>
            </a:r>
          </a:p>
        </p:txBody>
      </p:sp>
      <p:sp>
        <p:nvSpPr>
          <p:cNvPr id="9" name="TextBox 8">
            <a:extLst>
              <a:ext uri="{FF2B5EF4-FFF2-40B4-BE49-F238E27FC236}">
                <a16:creationId xmlns:a16="http://schemas.microsoft.com/office/drawing/2014/main" id="{8B5E257A-5A3D-40F1-D8D0-5D60C4CB27FB}"/>
              </a:ext>
            </a:extLst>
          </p:cNvPr>
          <p:cNvSpPr txBox="1"/>
          <p:nvPr/>
        </p:nvSpPr>
        <p:spPr>
          <a:xfrm rot="5400000">
            <a:off x="1193323" y="2779683"/>
            <a:ext cx="1369286" cy="369332"/>
          </a:xfrm>
          <a:prstGeom prst="rect">
            <a:avLst/>
          </a:prstGeom>
          <a:noFill/>
        </p:spPr>
        <p:txBody>
          <a:bodyPr wrap="none" rtlCol="0">
            <a:spAutoFit/>
          </a:bodyPr>
          <a:lstStyle/>
          <a:p>
            <a:r>
              <a:rPr lang="en-US" dirty="0"/>
              <a:t>OVERVIEW</a:t>
            </a:r>
          </a:p>
        </p:txBody>
      </p:sp>
      <p:sp>
        <p:nvSpPr>
          <p:cNvPr id="15" name="TextBox 14">
            <a:extLst>
              <a:ext uri="{FF2B5EF4-FFF2-40B4-BE49-F238E27FC236}">
                <a16:creationId xmlns:a16="http://schemas.microsoft.com/office/drawing/2014/main" id="{2B16F856-F63B-EB5A-4FC5-9BE22C76434E}"/>
              </a:ext>
            </a:extLst>
          </p:cNvPr>
          <p:cNvSpPr txBox="1"/>
          <p:nvPr/>
        </p:nvSpPr>
        <p:spPr>
          <a:xfrm>
            <a:off x="9676737" y="182289"/>
            <a:ext cx="2433680" cy="369332"/>
          </a:xfrm>
          <a:prstGeom prst="rect">
            <a:avLst/>
          </a:prstGeom>
          <a:noFill/>
        </p:spPr>
        <p:txBody>
          <a:bodyPr wrap="none" rtlCol="0">
            <a:spAutoFit/>
          </a:bodyPr>
          <a:lstStyle/>
          <a:p>
            <a:r>
              <a:rPr lang="en-US" b="1" dirty="0"/>
              <a:t>What is in the Data?</a:t>
            </a:r>
          </a:p>
        </p:txBody>
      </p:sp>
      <p:pic>
        <p:nvPicPr>
          <p:cNvPr id="17" name="Picture 8" descr="Exploratory data analysis color icon Royalty Free Vector">
            <a:extLst>
              <a:ext uri="{FF2B5EF4-FFF2-40B4-BE49-F238E27FC236}">
                <a16:creationId xmlns:a16="http://schemas.microsoft.com/office/drawing/2014/main" id="{7F18C2A7-96C5-4E56-32FC-E1FDE83477C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7">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Group of women with solid fill">
            <a:extLst>
              <a:ext uri="{FF2B5EF4-FFF2-40B4-BE49-F238E27FC236}">
                <a16:creationId xmlns:a16="http://schemas.microsoft.com/office/drawing/2014/main" id="{B63BCA03-3F5F-B9C9-03FB-1DD2BCE649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4835" y="1133993"/>
            <a:ext cx="914400" cy="914400"/>
          </a:xfrm>
          <a:prstGeom prst="rect">
            <a:avLst/>
          </a:prstGeom>
        </p:spPr>
      </p:pic>
      <p:pic>
        <p:nvPicPr>
          <p:cNvPr id="46" name="Graphic 45" descr="Group of women outline">
            <a:extLst>
              <a:ext uri="{FF2B5EF4-FFF2-40B4-BE49-F238E27FC236}">
                <a16:creationId xmlns:a16="http://schemas.microsoft.com/office/drawing/2014/main" id="{1D43732C-9B77-730A-FAFF-07776C8FED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89235" y="1133993"/>
            <a:ext cx="914400" cy="914400"/>
          </a:xfrm>
          <a:prstGeom prst="rect">
            <a:avLst/>
          </a:prstGeom>
        </p:spPr>
      </p:pic>
      <p:pic>
        <p:nvPicPr>
          <p:cNvPr id="48" name="Graphic 47" descr="Group of women outline">
            <a:extLst>
              <a:ext uri="{FF2B5EF4-FFF2-40B4-BE49-F238E27FC236}">
                <a16:creationId xmlns:a16="http://schemas.microsoft.com/office/drawing/2014/main" id="{335BD64F-333F-1532-48F1-DDDD7584C5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19537" y="1103243"/>
            <a:ext cx="914400" cy="914400"/>
          </a:xfrm>
          <a:prstGeom prst="rect">
            <a:avLst/>
          </a:prstGeom>
        </p:spPr>
      </p:pic>
      <p:pic>
        <p:nvPicPr>
          <p:cNvPr id="50" name="Graphic 49" descr="Group of women outline">
            <a:extLst>
              <a:ext uri="{FF2B5EF4-FFF2-40B4-BE49-F238E27FC236}">
                <a16:creationId xmlns:a16="http://schemas.microsoft.com/office/drawing/2014/main" id="{B10C2344-E611-6990-2B5F-AE3CB8B7F5D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49839" y="1103243"/>
            <a:ext cx="914400" cy="914400"/>
          </a:xfrm>
          <a:prstGeom prst="rect">
            <a:avLst/>
          </a:prstGeom>
        </p:spPr>
      </p:pic>
      <p:pic>
        <p:nvPicPr>
          <p:cNvPr id="52" name="Graphic 51" descr="Group of women outline">
            <a:extLst>
              <a:ext uri="{FF2B5EF4-FFF2-40B4-BE49-F238E27FC236}">
                <a16:creationId xmlns:a16="http://schemas.microsoft.com/office/drawing/2014/main" id="{44722B38-BC5F-DD6C-E995-F17FAED2B3F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80141" y="1060173"/>
            <a:ext cx="914400" cy="914400"/>
          </a:xfrm>
          <a:prstGeom prst="rect">
            <a:avLst/>
          </a:prstGeom>
        </p:spPr>
      </p:pic>
      <p:pic>
        <p:nvPicPr>
          <p:cNvPr id="54" name="Graphic 53" descr="Group of men with solid fill">
            <a:extLst>
              <a:ext uri="{FF2B5EF4-FFF2-40B4-BE49-F238E27FC236}">
                <a16:creationId xmlns:a16="http://schemas.microsoft.com/office/drawing/2014/main" id="{6A8CAE34-F98F-9DE7-9BB3-2249786C3A7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934077" y="2054086"/>
            <a:ext cx="914400" cy="914400"/>
          </a:xfrm>
          <a:prstGeom prst="rect">
            <a:avLst/>
          </a:prstGeom>
        </p:spPr>
      </p:pic>
      <p:pic>
        <p:nvPicPr>
          <p:cNvPr id="56" name="Graphic 55" descr="Group of men with solid fill">
            <a:extLst>
              <a:ext uri="{FF2B5EF4-FFF2-40B4-BE49-F238E27FC236}">
                <a16:creationId xmlns:a16="http://schemas.microsoft.com/office/drawing/2014/main" id="{CED3F506-05FB-9797-0544-6ACAE3724DD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44716" y="2067339"/>
            <a:ext cx="914400" cy="914400"/>
          </a:xfrm>
          <a:prstGeom prst="rect">
            <a:avLst/>
          </a:prstGeom>
        </p:spPr>
      </p:pic>
      <p:pic>
        <p:nvPicPr>
          <p:cNvPr id="58" name="Graphic 57" descr="Group of men with solid fill">
            <a:extLst>
              <a:ext uri="{FF2B5EF4-FFF2-40B4-BE49-F238E27FC236}">
                <a16:creationId xmlns:a16="http://schemas.microsoft.com/office/drawing/2014/main" id="{398925E9-746E-7D1F-C963-9427E13293A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704460" y="2017643"/>
            <a:ext cx="914400" cy="914400"/>
          </a:xfrm>
          <a:prstGeom prst="rect">
            <a:avLst/>
          </a:prstGeom>
        </p:spPr>
      </p:pic>
      <p:pic>
        <p:nvPicPr>
          <p:cNvPr id="60" name="Graphic 59" descr="Group of men outline">
            <a:extLst>
              <a:ext uri="{FF2B5EF4-FFF2-40B4-BE49-F238E27FC236}">
                <a16:creationId xmlns:a16="http://schemas.microsoft.com/office/drawing/2014/main" id="{A154552D-8B75-C83B-AC9D-4111D37A679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599334" y="3018182"/>
            <a:ext cx="914400" cy="914400"/>
          </a:xfrm>
          <a:prstGeom prst="rect">
            <a:avLst/>
          </a:prstGeom>
        </p:spPr>
      </p:pic>
      <p:pic>
        <p:nvPicPr>
          <p:cNvPr id="62" name="Graphic 61" descr="Group of men outline">
            <a:extLst>
              <a:ext uri="{FF2B5EF4-FFF2-40B4-BE49-F238E27FC236}">
                <a16:creationId xmlns:a16="http://schemas.microsoft.com/office/drawing/2014/main" id="{2187EF1A-9EFE-6C36-1AB8-C801B50838A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041500" y="2971800"/>
            <a:ext cx="914400" cy="914400"/>
          </a:xfrm>
          <a:prstGeom prst="rect">
            <a:avLst/>
          </a:prstGeom>
        </p:spPr>
      </p:pic>
      <p:sp>
        <p:nvSpPr>
          <p:cNvPr id="63" name="TextBox 62">
            <a:extLst>
              <a:ext uri="{FF2B5EF4-FFF2-40B4-BE49-F238E27FC236}">
                <a16:creationId xmlns:a16="http://schemas.microsoft.com/office/drawing/2014/main" id="{902A8F53-9432-E5B1-4FF0-60323A048AA3}"/>
              </a:ext>
            </a:extLst>
          </p:cNvPr>
          <p:cNvSpPr txBox="1"/>
          <p:nvPr/>
        </p:nvSpPr>
        <p:spPr>
          <a:xfrm>
            <a:off x="3526204" y="1406527"/>
            <a:ext cx="1992648"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30 Subjects</a:t>
            </a:r>
          </a:p>
        </p:txBody>
      </p:sp>
      <p:sp>
        <p:nvSpPr>
          <p:cNvPr id="64" name="TextBox 63">
            <a:extLst>
              <a:ext uri="{FF2B5EF4-FFF2-40B4-BE49-F238E27FC236}">
                <a16:creationId xmlns:a16="http://schemas.microsoft.com/office/drawing/2014/main" id="{D9A86B38-B8CA-835A-8FAF-6D6A1F2B986D}"/>
              </a:ext>
            </a:extLst>
          </p:cNvPr>
          <p:cNvSpPr txBox="1"/>
          <p:nvPr/>
        </p:nvSpPr>
        <p:spPr>
          <a:xfrm>
            <a:off x="3526204" y="2290177"/>
            <a:ext cx="3344185" cy="369332"/>
          </a:xfrm>
          <a:prstGeom prst="rect">
            <a:avLst/>
          </a:prstGeom>
          <a:noFill/>
        </p:spPr>
        <p:txBody>
          <a:bodyPr wrap="none" rtlCol="0">
            <a:spAutoFit/>
          </a:bodyPr>
          <a:lstStyle/>
          <a:p>
            <a:pPr marL="285750" indent="-285750">
              <a:buFont typeface="Arial" panose="020B0604020202020204" pitchFamily="34" charset="0"/>
              <a:buChar char="•"/>
            </a:pPr>
            <a:r>
              <a:rPr lang="en-US" dirty="0"/>
              <a:t>Age between 18-48 years</a:t>
            </a:r>
          </a:p>
        </p:txBody>
      </p:sp>
      <p:sp>
        <p:nvSpPr>
          <p:cNvPr id="65" name="TextBox 64">
            <a:extLst>
              <a:ext uri="{FF2B5EF4-FFF2-40B4-BE49-F238E27FC236}">
                <a16:creationId xmlns:a16="http://schemas.microsoft.com/office/drawing/2014/main" id="{7CA50A77-E162-ED21-6B08-05B841D29688}"/>
              </a:ext>
            </a:extLst>
          </p:cNvPr>
          <p:cNvSpPr txBox="1"/>
          <p:nvPr/>
        </p:nvSpPr>
        <p:spPr>
          <a:xfrm>
            <a:off x="3512588" y="3149120"/>
            <a:ext cx="2938625" cy="369332"/>
          </a:xfrm>
          <a:prstGeom prst="rect">
            <a:avLst/>
          </a:prstGeom>
          <a:noFill/>
        </p:spPr>
        <p:txBody>
          <a:bodyPr wrap="none" rtlCol="0">
            <a:spAutoFit/>
          </a:bodyPr>
          <a:lstStyle/>
          <a:p>
            <a:pPr marL="285750" indent="-285750">
              <a:buFont typeface="Arial" panose="020B0604020202020204" pitchFamily="34" charset="0"/>
              <a:buChar char="•"/>
            </a:pPr>
            <a:r>
              <a:rPr lang="en-US" dirty="0"/>
              <a:t>Performed 6 activities </a:t>
            </a:r>
          </a:p>
        </p:txBody>
      </p:sp>
      <p:sp>
        <p:nvSpPr>
          <p:cNvPr id="66" name="TextBox 65">
            <a:extLst>
              <a:ext uri="{FF2B5EF4-FFF2-40B4-BE49-F238E27FC236}">
                <a16:creationId xmlns:a16="http://schemas.microsoft.com/office/drawing/2014/main" id="{F0BDAF0C-8568-0CE5-8DE7-D28BBD8DDDF5}"/>
              </a:ext>
            </a:extLst>
          </p:cNvPr>
          <p:cNvSpPr txBox="1"/>
          <p:nvPr/>
        </p:nvSpPr>
        <p:spPr>
          <a:xfrm>
            <a:off x="4234792" y="3457719"/>
            <a:ext cx="4022255" cy="523220"/>
          </a:xfrm>
          <a:prstGeom prst="rect">
            <a:avLst/>
          </a:prstGeom>
          <a:noFill/>
        </p:spPr>
        <p:txBody>
          <a:bodyPr wrap="none" rtlCol="0">
            <a:spAutoFit/>
          </a:bodyPr>
          <a:lstStyle/>
          <a:p>
            <a:r>
              <a:rPr lang="en-US" sz="1400" dirty="0"/>
              <a:t>standing, sitting, laying, </a:t>
            </a:r>
          </a:p>
          <a:p>
            <a:r>
              <a:rPr lang="en-US" sz="1400" dirty="0"/>
              <a:t>walking, walking upstairs, walking downstairs</a:t>
            </a:r>
          </a:p>
        </p:txBody>
      </p:sp>
      <p:sp>
        <p:nvSpPr>
          <p:cNvPr id="67" name="TextBox 66">
            <a:extLst>
              <a:ext uri="{FF2B5EF4-FFF2-40B4-BE49-F238E27FC236}">
                <a16:creationId xmlns:a16="http://schemas.microsoft.com/office/drawing/2014/main" id="{2919C2D9-D0A5-4C9C-F1CE-C1B5F734FA8D}"/>
              </a:ext>
            </a:extLst>
          </p:cNvPr>
          <p:cNvSpPr txBox="1"/>
          <p:nvPr/>
        </p:nvSpPr>
        <p:spPr>
          <a:xfrm>
            <a:off x="3501167" y="4321949"/>
            <a:ext cx="5248553" cy="369332"/>
          </a:xfrm>
          <a:prstGeom prst="rect">
            <a:avLst/>
          </a:prstGeom>
          <a:noFill/>
        </p:spPr>
        <p:txBody>
          <a:bodyPr wrap="none" rtlCol="0">
            <a:spAutoFit/>
          </a:bodyPr>
          <a:lstStyle/>
          <a:p>
            <a:pPr marL="285750" indent="-285750">
              <a:buFont typeface="Arial" panose="020B0604020202020204" pitchFamily="34" charset="0"/>
              <a:buChar char="•"/>
            </a:pPr>
            <a:r>
              <a:rPr lang="en-US" dirty="0"/>
              <a:t>Having smartphones (two sensors) on waist</a:t>
            </a:r>
          </a:p>
        </p:txBody>
      </p:sp>
      <p:sp>
        <p:nvSpPr>
          <p:cNvPr id="68" name="TextBox 67">
            <a:extLst>
              <a:ext uri="{FF2B5EF4-FFF2-40B4-BE49-F238E27FC236}">
                <a16:creationId xmlns:a16="http://schemas.microsoft.com/office/drawing/2014/main" id="{2730F7AE-2421-7185-2ADA-E1A2D813FCC7}"/>
              </a:ext>
            </a:extLst>
          </p:cNvPr>
          <p:cNvSpPr txBox="1"/>
          <p:nvPr/>
        </p:nvSpPr>
        <p:spPr>
          <a:xfrm>
            <a:off x="3501167" y="5032291"/>
            <a:ext cx="7757252" cy="646331"/>
          </a:xfrm>
          <a:prstGeom prst="rect">
            <a:avLst/>
          </a:prstGeom>
          <a:noFill/>
        </p:spPr>
        <p:txBody>
          <a:bodyPr wrap="none" rtlCol="0">
            <a:spAutoFit/>
          </a:bodyPr>
          <a:lstStyle/>
          <a:p>
            <a:pPr marL="285750" indent="-285750">
              <a:buFont typeface="Arial" panose="020B0604020202020204" pitchFamily="34" charset="0"/>
              <a:buChar char="•"/>
            </a:pPr>
            <a:r>
              <a:rPr lang="en-US" dirty="0"/>
              <a:t>And,</a:t>
            </a:r>
          </a:p>
          <a:p>
            <a:r>
              <a:rPr lang="en-US" dirty="0"/>
              <a:t>    3 axial linear acceleration and 3 axial angular velocity is captures</a:t>
            </a:r>
          </a:p>
        </p:txBody>
      </p:sp>
      <p:pic>
        <p:nvPicPr>
          <p:cNvPr id="69" name="Picture 2" descr="download icon — English">
            <a:hlinkClick r:id="rId31" tooltip="Download Data here!"/>
            <a:extLst>
              <a:ext uri="{FF2B5EF4-FFF2-40B4-BE49-F238E27FC236}">
                <a16:creationId xmlns:a16="http://schemas.microsoft.com/office/drawing/2014/main" id="{0E9B6D01-FD56-DA54-3BFF-F033154534E3}"/>
              </a:ext>
            </a:extLst>
          </p:cNvPr>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73626" y="5935908"/>
            <a:ext cx="888961" cy="88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203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2FF4B3B-88F9-1366-23B8-335DD715E779}"/>
              </a:ext>
            </a:extLst>
          </p:cNvPr>
          <p:cNvGrpSpPr/>
          <p:nvPr/>
        </p:nvGrpSpPr>
        <p:grpSpPr>
          <a:xfrm>
            <a:off x="4222356" y="1150829"/>
            <a:ext cx="4131139" cy="1872724"/>
            <a:chOff x="-209203" y="783211"/>
            <a:chExt cx="12324419" cy="5586892"/>
          </a:xfrm>
        </p:grpSpPr>
        <p:sp>
          <p:nvSpPr>
            <p:cNvPr id="3" name="Freeform: Shape 31">
              <a:extLst>
                <a:ext uri="{FF2B5EF4-FFF2-40B4-BE49-F238E27FC236}">
                  <a16:creationId xmlns:a16="http://schemas.microsoft.com/office/drawing/2014/main" id="{8A2C0237-3AEE-8C1B-794E-E5F8CA775545}"/>
                </a:ext>
              </a:extLst>
            </p:cNvPr>
            <p:cNvSpPr/>
            <p:nvPr/>
          </p:nvSpPr>
          <p:spPr>
            <a:xfrm rot="13382262">
              <a:off x="4763152" y="783211"/>
              <a:ext cx="2734034" cy="2651080"/>
            </a:xfrm>
            <a:custGeom>
              <a:avLst/>
              <a:gdLst>
                <a:gd name="connsiteX0" fmla="*/ 2219588 w 2734034"/>
                <a:gd name="connsiteY0" fmla="*/ 2215092 h 2651080"/>
                <a:gd name="connsiteX1" fmla="*/ 48821 w 2734034"/>
                <a:gd name="connsiteY1" fmla="*/ 2252002 h 2651080"/>
                <a:gd name="connsiteX2" fmla="*/ 0 w 2734034"/>
                <a:gd name="connsiteY2" fmla="*/ 2204739 h 2651080"/>
                <a:gd name="connsiteX3" fmla="*/ 185351 w 2734034"/>
                <a:gd name="connsiteY3" fmla="*/ 2031668 h 2651080"/>
                <a:gd name="connsiteX4" fmla="*/ 215520 w 2734034"/>
                <a:gd name="connsiteY4" fmla="*/ 2060875 h 2651080"/>
                <a:gd name="connsiteX5" fmla="*/ 2046520 w 2734034"/>
                <a:gd name="connsiteY5" fmla="*/ 2029742 h 2651080"/>
                <a:gd name="connsiteX6" fmla="*/ 2202900 w 2734034"/>
                <a:gd name="connsiteY6" fmla="*/ 205167 h 2651080"/>
                <a:gd name="connsiteX7" fmla="*/ 2175827 w 2734034"/>
                <a:gd name="connsiteY7" fmla="*/ 173069 h 2651080"/>
                <a:gd name="connsiteX8" fmla="*/ 2361177 w 2734034"/>
                <a:gd name="connsiteY8" fmla="*/ 0 h 2651080"/>
                <a:gd name="connsiteX9" fmla="*/ 2404987 w 2734034"/>
                <a:gd name="connsiteY9" fmla="*/ 51941 h 2651080"/>
                <a:gd name="connsiteX10" fmla="*/ 2219588 w 2734034"/>
                <a:gd name="connsiteY10" fmla="*/ 2215092 h 265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034" h="2651080">
                  <a:moveTo>
                    <a:pt x="2219588" y="2215092"/>
                  </a:moveTo>
                  <a:cubicBezTo>
                    <a:pt x="1606450" y="2787607"/>
                    <a:pt x="667039" y="2792517"/>
                    <a:pt x="48821" y="2252002"/>
                  </a:cubicBezTo>
                  <a:lnTo>
                    <a:pt x="0" y="2204739"/>
                  </a:lnTo>
                  <a:lnTo>
                    <a:pt x="185351" y="2031668"/>
                  </a:lnTo>
                  <a:lnTo>
                    <a:pt x="215520" y="2060875"/>
                  </a:lnTo>
                  <a:cubicBezTo>
                    <a:pt x="736975" y="2516788"/>
                    <a:pt x="1529349" y="2512647"/>
                    <a:pt x="2046520" y="2029742"/>
                  </a:cubicBezTo>
                  <a:cubicBezTo>
                    <a:pt x="2563690" y="1546836"/>
                    <a:pt x="2622054" y="756603"/>
                    <a:pt x="2202900" y="205167"/>
                  </a:cubicBezTo>
                  <a:lnTo>
                    <a:pt x="2175827" y="173069"/>
                  </a:lnTo>
                  <a:lnTo>
                    <a:pt x="2361177" y="0"/>
                  </a:lnTo>
                  <a:lnTo>
                    <a:pt x="2404987" y="51941"/>
                  </a:lnTo>
                  <a:cubicBezTo>
                    <a:pt x="2901921" y="705705"/>
                    <a:pt x="2832727" y="1642576"/>
                    <a:pt x="2219588" y="2215092"/>
                  </a:cubicBezTo>
                  <a:close/>
                </a:path>
              </a:pathLst>
            </a:custGeom>
            <a:solidFill>
              <a:srgbClr val="0DAF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4" name="Oval 3">
              <a:extLst>
                <a:ext uri="{FF2B5EF4-FFF2-40B4-BE49-F238E27FC236}">
                  <a16:creationId xmlns:a16="http://schemas.microsoft.com/office/drawing/2014/main" id="{2930C766-8854-CFAE-A202-FA85CB51910E}"/>
                </a:ext>
              </a:extLst>
            </p:cNvPr>
            <p:cNvSpPr/>
            <p:nvPr/>
          </p:nvSpPr>
          <p:spPr>
            <a:xfrm>
              <a:off x="7903832" y="2517221"/>
              <a:ext cx="1773568" cy="1773568"/>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 name="Freeform: Shape 50">
              <a:extLst>
                <a:ext uri="{FF2B5EF4-FFF2-40B4-BE49-F238E27FC236}">
                  <a16:creationId xmlns:a16="http://schemas.microsoft.com/office/drawing/2014/main" id="{57DA594C-FE76-6D40-2525-F7A40148F078}"/>
                </a:ext>
              </a:extLst>
            </p:cNvPr>
            <p:cNvSpPr/>
            <p:nvPr/>
          </p:nvSpPr>
          <p:spPr>
            <a:xfrm rot="17532989">
              <a:off x="7635250" y="2894101"/>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6" name="Oval 5">
              <a:extLst>
                <a:ext uri="{FF2B5EF4-FFF2-40B4-BE49-F238E27FC236}">
                  <a16:creationId xmlns:a16="http://schemas.microsoft.com/office/drawing/2014/main" id="{6E369900-B2CA-FF75-93E8-5735514EEBB5}"/>
                </a:ext>
              </a:extLst>
            </p:cNvPr>
            <p:cNvSpPr/>
            <p:nvPr/>
          </p:nvSpPr>
          <p:spPr>
            <a:xfrm>
              <a:off x="8079092" y="2692481"/>
              <a:ext cx="1423048" cy="1423048"/>
            </a:xfrm>
            <a:prstGeom prst="ellipse">
              <a:avLst/>
            </a:prstGeom>
            <a:solidFill>
              <a:schemeClr val="tx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7" name="Freeform: Shape 23">
              <a:extLst>
                <a:ext uri="{FF2B5EF4-FFF2-40B4-BE49-F238E27FC236}">
                  <a16:creationId xmlns:a16="http://schemas.microsoft.com/office/drawing/2014/main" id="{28D35442-4C64-ECFE-CD0F-AC4BD3855D40}"/>
                </a:ext>
              </a:extLst>
            </p:cNvPr>
            <p:cNvSpPr/>
            <p:nvPr/>
          </p:nvSpPr>
          <p:spPr>
            <a:xfrm rot="13382262">
              <a:off x="7155507" y="2435185"/>
              <a:ext cx="623427" cy="1052393"/>
            </a:xfrm>
            <a:custGeom>
              <a:avLst/>
              <a:gdLst>
                <a:gd name="connsiteX0" fmla="*/ 623427 w 623427"/>
                <a:gd name="connsiteY0" fmla="*/ 879323 h 1052393"/>
                <a:gd name="connsiteX1" fmla="*/ 438076 w 623427"/>
                <a:gd name="connsiteY1" fmla="*/ 1052393 h 1052393"/>
                <a:gd name="connsiteX2" fmla="*/ 433508 w 623427"/>
                <a:gd name="connsiteY2" fmla="*/ 1047971 h 1052393"/>
                <a:gd name="connsiteX3" fmla="*/ 568 w 623427"/>
                <a:gd name="connsiteY3" fmla="*/ 42214 h 1052393"/>
                <a:gd name="connsiteX4" fmla="*/ 0 w 623427"/>
                <a:gd name="connsiteY4" fmla="*/ 0 h 1052393"/>
                <a:gd name="connsiteX5" fmla="*/ 253326 w 623427"/>
                <a:gd name="connsiteY5" fmla="*/ 0 h 1052393"/>
                <a:gd name="connsiteX6" fmla="*/ 253684 w 623427"/>
                <a:gd name="connsiteY6" fmla="*/ 26565 h 1052393"/>
                <a:gd name="connsiteX7" fmla="*/ 618860 w 623427"/>
                <a:gd name="connsiteY7" fmla="*/ 874901 h 1052393"/>
                <a:gd name="connsiteX8" fmla="*/ 623427 w 623427"/>
                <a:gd name="connsiteY8" fmla="*/ 879323 h 105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427" h="1052393">
                  <a:moveTo>
                    <a:pt x="623427" y="879323"/>
                  </a:moveTo>
                  <a:lnTo>
                    <a:pt x="438076" y="1052393"/>
                  </a:lnTo>
                  <a:lnTo>
                    <a:pt x="433508" y="1047971"/>
                  </a:lnTo>
                  <a:cubicBezTo>
                    <a:pt x="166334" y="761840"/>
                    <a:pt x="22773" y="404654"/>
                    <a:pt x="568" y="42214"/>
                  </a:cubicBezTo>
                  <a:lnTo>
                    <a:pt x="0" y="0"/>
                  </a:lnTo>
                  <a:lnTo>
                    <a:pt x="253326" y="0"/>
                  </a:lnTo>
                  <a:lnTo>
                    <a:pt x="253684" y="26565"/>
                  </a:lnTo>
                  <a:cubicBezTo>
                    <a:pt x="272412" y="332275"/>
                    <a:pt x="393504" y="633555"/>
                    <a:pt x="618860" y="874901"/>
                  </a:cubicBezTo>
                  <a:lnTo>
                    <a:pt x="623427" y="879323"/>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8" name="Freeform: Shape 25">
              <a:extLst>
                <a:ext uri="{FF2B5EF4-FFF2-40B4-BE49-F238E27FC236}">
                  <a16:creationId xmlns:a16="http://schemas.microsoft.com/office/drawing/2014/main" id="{000B93C9-E09B-7432-DA20-8A99E4A0B52A}"/>
                </a:ext>
              </a:extLst>
            </p:cNvPr>
            <p:cNvSpPr/>
            <p:nvPr/>
          </p:nvSpPr>
          <p:spPr>
            <a:xfrm rot="13382262">
              <a:off x="4225699" y="2654984"/>
              <a:ext cx="1124563" cy="689755"/>
            </a:xfrm>
            <a:custGeom>
              <a:avLst/>
              <a:gdLst>
                <a:gd name="connsiteX0" fmla="*/ 1124563 w 1124563"/>
                <a:gd name="connsiteY0" fmla="*/ 516685 h 689754"/>
                <a:gd name="connsiteX1" fmla="*/ 939213 w 1124563"/>
                <a:gd name="connsiteY1" fmla="*/ 689754 h 689754"/>
                <a:gd name="connsiteX2" fmla="*/ 935114 w 1124563"/>
                <a:gd name="connsiteY2" fmla="*/ 684895 h 689754"/>
                <a:gd name="connsiteX3" fmla="*/ 113762 w 1124563"/>
                <a:gd name="connsiteY3" fmla="*/ 262512 h 689754"/>
                <a:gd name="connsiteX4" fmla="*/ 0 w 1124563"/>
                <a:gd name="connsiteY4" fmla="*/ 253167 h 689754"/>
                <a:gd name="connsiteX5" fmla="*/ 12020 w 1124563"/>
                <a:gd name="connsiteY5" fmla="*/ 0 h 689754"/>
                <a:gd name="connsiteX6" fmla="*/ 146697 w 1124563"/>
                <a:gd name="connsiteY6" fmla="*/ 11062 h 689754"/>
                <a:gd name="connsiteX7" fmla="*/ 1120463 w 1124563"/>
                <a:gd name="connsiteY7" fmla="*/ 511825 h 689754"/>
                <a:gd name="connsiteX8" fmla="*/ 1124563 w 1124563"/>
                <a:gd name="connsiteY8" fmla="*/ 516685 h 68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563" h="689754">
                  <a:moveTo>
                    <a:pt x="1124563" y="516685"/>
                  </a:moveTo>
                  <a:lnTo>
                    <a:pt x="939213" y="689754"/>
                  </a:lnTo>
                  <a:lnTo>
                    <a:pt x="935114" y="684895"/>
                  </a:lnTo>
                  <a:cubicBezTo>
                    <a:pt x="709758" y="443549"/>
                    <a:pt x="417473" y="302120"/>
                    <a:pt x="113762" y="262512"/>
                  </a:cubicBezTo>
                  <a:lnTo>
                    <a:pt x="0" y="253167"/>
                  </a:lnTo>
                  <a:lnTo>
                    <a:pt x="12020" y="0"/>
                  </a:lnTo>
                  <a:lnTo>
                    <a:pt x="146697" y="11062"/>
                  </a:lnTo>
                  <a:cubicBezTo>
                    <a:pt x="506767" y="58021"/>
                    <a:pt x="853289" y="225693"/>
                    <a:pt x="1120463" y="511825"/>
                  </a:cubicBezTo>
                  <a:lnTo>
                    <a:pt x="1124563" y="5166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9" name="Oval 8">
              <a:extLst>
                <a:ext uri="{FF2B5EF4-FFF2-40B4-BE49-F238E27FC236}">
                  <a16:creationId xmlns:a16="http://schemas.microsoft.com/office/drawing/2014/main" id="{DDBF34F0-C552-0AA3-D96C-0562417A773C}"/>
                </a:ext>
              </a:extLst>
            </p:cNvPr>
            <p:cNvSpPr/>
            <p:nvPr/>
          </p:nvSpPr>
          <p:spPr>
            <a:xfrm rot="8329719">
              <a:off x="2566859" y="2623578"/>
              <a:ext cx="1773568" cy="17735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0" name="Freeform: Shape 58">
              <a:extLst>
                <a:ext uri="{FF2B5EF4-FFF2-40B4-BE49-F238E27FC236}">
                  <a16:creationId xmlns:a16="http://schemas.microsoft.com/office/drawing/2014/main" id="{30A83554-4899-FE76-9C59-F50829BA8D0A}"/>
                </a:ext>
              </a:extLst>
            </p:cNvPr>
            <p:cNvSpPr/>
            <p:nvPr/>
          </p:nvSpPr>
          <p:spPr>
            <a:xfrm rot="4262708">
              <a:off x="4203959" y="2847743"/>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1" name="Oval 10">
              <a:extLst>
                <a:ext uri="{FF2B5EF4-FFF2-40B4-BE49-F238E27FC236}">
                  <a16:creationId xmlns:a16="http://schemas.microsoft.com/office/drawing/2014/main" id="{28EE969D-A578-3AFF-1DBF-634E0D2272C7}"/>
                </a:ext>
              </a:extLst>
            </p:cNvPr>
            <p:cNvSpPr/>
            <p:nvPr/>
          </p:nvSpPr>
          <p:spPr>
            <a:xfrm rot="8329719">
              <a:off x="2742119" y="2798838"/>
              <a:ext cx="1423048" cy="1423048"/>
            </a:xfrm>
            <a:prstGeom prst="ellipse">
              <a:avLst/>
            </a:prstGeom>
            <a:solidFill>
              <a:schemeClr val="tx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2" name="Freeform: Shape 17">
              <a:extLst>
                <a:ext uri="{FF2B5EF4-FFF2-40B4-BE49-F238E27FC236}">
                  <a16:creationId xmlns:a16="http://schemas.microsoft.com/office/drawing/2014/main" id="{FF97974A-8745-32AC-63AF-31A8593C6F94}"/>
                </a:ext>
              </a:extLst>
            </p:cNvPr>
            <p:cNvSpPr/>
            <p:nvPr/>
          </p:nvSpPr>
          <p:spPr>
            <a:xfrm rot="13382262">
              <a:off x="5079432" y="3542755"/>
              <a:ext cx="1031154" cy="577227"/>
            </a:xfrm>
            <a:custGeom>
              <a:avLst/>
              <a:gdLst>
                <a:gd name="connsiteX0" fmla="*/ 1019118 w 1031154"/>
                <a:gd name="connsiteY0" fmla="*/ 253487 h 577227"/>
                <a:gd name="connsiteX1" fmla="*/ 962577 w 1031154"/>
                <a:gd name="connsiteY1" fmla="*/ 254248 h 577227"/>
                <a:gd name="connsiteX2" fmla="*/ 221183 w 1031154"/>
                <a:gd name="connsiteY2" fmla="*/ 529221 h 577227"/>
                <a:gd name="connsiteX3" fmla="*/ 164268 w 1031154"/>
                <a:gd name="connsiteY3" fmla="*/ 577227 h 577227"/>
                <a:gd name="connsiteX4" fmla="*/ 0 w 1031154"/>
                <a:gd name="connsiteY4" fmla="*/ 384452 h 577227"/>
                <a:gd name="connsiteX5" fmla="*/ 67955 w 1031154"/>
                <a:gd name="connsiteY5" fmla="*/ 327133 h 577227"/>
                <a:gd name="connsiteX6" fmla="*/ 946926 w 1031154"/>
                <a:gd name="connsiteY6" fmla="*/ 1134 h 577227"/>
                <a:gd name="connsiteX7" fmla="*/ 1031154 w 1031154"/>
                <a:gd name="connsiteY7" fmla="*/ 0 h 577227"/>
                <a:gd name="connsiteX8" fmla="*/ 1019118 w 1031154"/>
                <a:gd name="connsiteY8" fmla="*/ 253487 h 5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1154" h="577227">
                  <a:moveTo>
                    <a:pt x="1019118" y="253487"/>
                  </a:moveTo>
                  <a:lnTo>
                    <a:pt x="962577" y="254248"/>
                  </a:lnTo>
                  <a:cubicBezTo>
                    <a:pt x="700539" y="270301"/>
                    <a:pt x="441757" y="361560"/>
                    <a:pt x="221183" y="529221"/>
                  </a:cubicBezTo>
                  <a:lnTo>
                    <a:pt x="164268" y="577227"/>
                  </a:lnTo>
                  <a:lnTo>
                    <a:pt x="0" y="384452"/>
                  </a:lnTo>
                  <a:lnTo>
                    <a:pt x="67955" y="327133"/>
                  </a:lnTo>
                  <a:cubicBezTo>
                    <a:pt x="329461" y="128359"/>
                    <a:pt x="636264" y="20166"/>
                    <a:pt x="946926" y="1134"/>
                  </a:cubicBezTo>
                  <a:lnTo>
                    <a:pt x="1031154" y="0"/>
                  </a:lnTo>
                  <a:lnTo>
                    <a:pt x="1019118" y="253487"/>
                  </a:lnTo>
                  <a:close/>
                </a:path>
              </a:pathLst>
            </a:cu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3" name="Oval 12">
              <a:extLst>
                <a:ext uri="{FF2B5EF4-FFF2-40B4-BE49-F238E27FC236}">
                  <a16:creationId xmlns:a16="http://schemas.microsoft.com/office/drawing/2014/main" id="{51442508-DD9B-E7CA-0282-6119F65A1165}"/>
                </a:ext>
              </a:extLst>
            </p:cNvPr>
            <p:cNvSpPr/>
            <p:nvPr/>
          </p:nvSpPr>
          <p:spPr>
            <a:xfrm rot="5640746">
              <a:off x="4089947" y="4224373"/>
              <a:ext cx="1773568" cy="1773568"/>
            </a:xfrm>
            <a:prstGeom prst="ellipse">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4" name="Freeform: Shape 62">
              <a:extLst>
                <a:ext uri="{FF2B5EF4-FFF2-40B4-BE49-F238E27FC236}">
                  <a16:creationId xmlns:a16="http://schemas.microsoft.com/office/drawing/2014/main" id="{DD4545BA-9D11-48D6-3EAF-8AF729304BE9}"/>
                </a:ext>
              </a:extLst>
            </p:cNvPr>
            <p:cNvSpPr/>
            <p:nvPr/>
          </p:nvSpPr>
          <p:spPr>
            <a:xfrm rot="1573735">
              <a:off x="5152396" y="3923357"/>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5" name="Oval 14">
              <a:extLst>
                <a:ext uri="{FF2B5EF4-FFF2-40B4-BE49-F238E27FC236}">
                  <a16:creationId xmlns:a16="http://schemas.microsoft.com/office/drawing/2014/main" id="{F88B5A37-17BA-D649-508F-C1A911C513ED}"/>
                </a:ext>
              </a:extLst>
            </p:cNvPr>
            <p:cNvSpPr/>
            <p:nvPr/>
          </p:nvSpPr>
          <p:spPr>
            <a:xfrm rot="5640746">
              <a:off x="4265207" y="4399633"/>
              <a:ext cx="1423048" cy="1423048"/>
            </a:xfrm>
            <a:prstGeom prst="ellipse">
              <a:avLst/>
            </a:prstGeom>
            <a:solidFill>
              <a:schemeClr val="tx2"/>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16" name="Freeform: Shape 18">
              <a:extLst>
                <a:ext uri="{FF2B5EF4-FFF2-40B4-BE49-F238E27FC236}">
                  <a16:creationId xmlns:a16="http://schemas.microsoft.com/office/drawing/2014/main" id="{111B9CDF-99DF-69B0-679B-A82AF29FB5D2}"/>
                </a:ext>
              </a:extLst>
            </p:cNvPr>
            <p:cNvSpPr/>
            <p:nvPr/>
          </p:nvSpPr>
          <p:spPr>
            <a:xfrm rot="13382262">
              <a:off x="6307136" y="3245114"/>
              <a:ext cx="668399" cy="1140077"/>
            </a:xfrm>
            <a:custGeom>
              <a:avLst/>
              <a:gdLst>
                <a:gd name="connsiteX0" fmla="*/ 253619 w 668399"/>
                <a:gd name="connsiteY0" fmla="*/ 1140077 h 1140077"/>
                <a:gd name="connsiteX1" fmla="*/ 294 w 668399"/>
                <a:gd name="connsiteY1" fmla="*/ 1140077 h 1140077"/>
                <a:gd name="connsiteX2" fmla="*/ 0 w 668399"/>
                <a:gd name="connsiteY2" fmla="*/ 1118270 h 1140077"/>
                <a:gd name="connsiteX3" fmla="*/ 398122 w 668399"/>
                <a:gd name="connsiteY3" fmla="*/ 108720 h 1140077"/>
                <a:gd name="connsiteX4" fmla="*/ 503374 w 668399"/>
                <a:gd name="connsiteY4" fmla="*/ 0 h 1140077"/>
                <a:gd name="connsiteX5" fmla="*/ 668399 w 668399"/>
                <a:gd name="connsiteY5" fmla="*/ 193663 h 1140077"/>
                <a:gd name="connsiteX6" fmla="*/ 589251 w 668399"/>
                <a:gd name="connsiteY6" fmla="*/ 275419 h 1140077"/>
                <a:gd name="connsiteX7" fmla="*/ 253443 w 668399"/>
                <a:gd name="connsiteY7" fmla="*/ 1126954 h 1140077"/>
                <a:gd name="connsiteX8" fmla="*/ 253619 w 668399"/>
                <a:gd name="connsiteY8" fmla="*/ 1140077 h 114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399" h="1140077">
                  <a:moveTo>
                    <a:pt x="253619" y="1140077"/>
                  </a:moveTo>
                  <a:lnTo>
                    <a:pt x="294" y="1140077"/>
                  </a:lnTo>
                  <a:lnTo>
                    <a:pt x="0" y="1118270"/>
                  </a:lnTo>
                  <a:cubicBezTo>
                    <a:pt x="12423" y="755673"/>
                    <a:pt x="145882" y="397222"/>
                    <a:pt x="398122" y="108720"/>
                  </a:cubicBezTo>
                  <a:lnTo>
                    <a:pt x="503374" y="0"/>
                  </a:lnTo>
                  <a:lnTo>
                    <a:pt x="668399" y="193663"/>
                  </a:lnTo>
                  <a:lnTo>
                    <a:pt x="589251" y="275419"/>
                  </a:lnTo>
                  <a:cubicBezTo>
                    <a:pt x="376491" y="518764"/>
                    <a:pt x="263921" y="821110"/>
                    <a:pt x="253443" y="1126954"/>
                  </a:cubicBezTo>
                  <a:lnTo>
                    <a:pt x="253619" y="114007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7" name="Oval 16">
              <a:extLst>
                <a:ext uri="{FF2B5EF4-FFF2-40B4-BE49-F238E27FC236}">
                  <a16:creationId xmlns:a16="http://schemas.microsoft.com/office/drawing/2014/main" id="{0EE071CD-E661-C729-0121-C1A3812F9C7C}"/>
                </a:ext>
              </a:extLst>
            </p:cNvPr>
            <p:cNvSpPr/>
            <p:nvPr/>
          </p:nvSpPr>
          <p:spPr>
            <a:xfrm rot="2821723">
              <a:off x="6378988" y="4203438"/>
              <a:ext cx="1773568" cy="17735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8" name="Freeform: Shape 66">
              <a:extLst>
                <a:ext uri="{FF2B5EF4-FFF2-40B4-BE49-F238E27FC236}">
                  <a16:creationId xmlns:a16="http://schemas.microsoft.com/office/drawing/2014/main" id="{0ADAEC45-E7E8-994B-BDD1-A8366BD514D2}"/>
                </a:ext>
              </a:extLst>
            </p:cNvPr>
            <p:cNvSpPr/>
            <p:nvPr/>
          </p:nvSpPr>
          <p:spPr>
            <a:xfrm rot="20354712">
              <a:off x="6628878" y="3951771"/>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9" name="Oval 18">
              <a:extLst>
                <a:ext uri="{FF2B5EF4-FFF2-40B4-BE49-F238E27FC236}">
                  <a16:creationId xmlns:a16="http://schemas.microsoft.com/office/drawing/2014/main" id="{EE438967-CAB2-D959-191B-1306150AD93A}"/>
                </a:ext>
              </a:extLst>
            </p:cNvPr>
            <p:cNvSpPr/>
            <p:nvPr/>
          </p:nvSpPr>
          <p:spPr>
            <a:xfrm rot="2821723">
              <a:off x="6554248" y="4378698"/>
              <a:ext cx="1423048" cy="1423048"/>
            </a:xfrm>
            <a:prstGeom prst="ellipse">
              <a:avLst/>
            </a:prstGeom>
            <a:solidFill>
              <a:schemeClr val="tx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0" name="Oval 19">
              <a:extLst>
                <a:ext uri="{FF2B5EF4-FFF2-40B4-BE49-F238E27FC236}">
                  <a16:creationId xmlns:a16="http://schemas.microsoft.com/office/drawing/2014/main" id="{B90F33C6-24E8-833E-26CA-B7348599C91D}"/>
                </a:ext>
              </a:extLst>
            </p:cNvPr>
            <p:cNvSpPr/>
            <p:nvPr/>
          </p:nvSpPr>
          <p:spPr>
            <a:xfrm>
              <a:off x="4833402" y="1218681"/>
              <a:ext cx="2546878" cy="25468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p>
          </p:txBody>
        </p:sp>
        <p:sp>
          <p:nvSpPr>
            <p:cNvPr id="21" name="Freeform 58">
              <a:extLst>
                <a:ext uri="{FF2B5EF4-FFF2-40B4-BE49-F238E27FC236}">
                  <a16:creationId xmlns:a16="http://schemas.microsoft.com/office/drawing/2014/main" id="{86AA0B12-F4BA-874E-A334-FC6DF049319D}"/>
                </a:ext>
              </a:extLst>
            </p:cNvPr>
            <p:cNvSpPr>
              <a:spLocks/>
            </p:cNvSpPr>
            <p:nvPr/>
          </p:nvSpPr>
          <p:spPr bwMode="auto">
            <a:xfrm>
              <a:off x="6967139" y="4791590"/>
              <a:ext cx="597267" cy="597264"/>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297" y="481"/>
                  </a:moveTo>
                  <a:lnTo>
                    <a:pt x="297" y="481"/>
                  </a:lnTo>
                  <a:cubicBezTo>
                    <a:pt x="198" y="481"/>
                    <a:pt x="120" y="403"/>
                    <a:pt x="120" y="304"/>
                  </a:cubicBezTo>
                  <a:cubicBezTo>
                    <a:pt x="120" y="205"/>
                    <a:pt x="198" y="120"/>
                    <a:pt x="297" y="120"/>
                  </a:cubicBezTo>
                  <a:cubicBezTo>
                    <a:pt x="396" y="120"/>
                    <a:pt x="481" y="205"/>
                    <a:pt x="481" y="304"/>
                  </a:cubicBezTo>
                  <a:cubicBezTo>
                    <a:pt x="481" y="403"/>
                    <a:pt x="396" y="481"/>
                    <a:pt x="297" y="481"/>
                  </a:cubicBezTo>
                  <a:close/>
                  <a:moveTo>
                    <a:pt x="297" y="177"/>
                  </a:moveTo>
                  <a:lnTo>
                    <a:pt x="297" y="177"/>
                  </a:lnTo>
                  <a:cubicBezTo>
                    <a:pt x="233" y="177"/>
                    <a:pt x="177" y="233"/>
                    <a:pt x="177" y="304"/>
                  </a:cubicBezTo>
                  <a:cubicBezTo>
                    <a:pt x="177" y="368"/>
                    <a:pt x="233" y="424"/>
                    <a:pt x="297" y="424"/>
                  </a:cubicBezTo>
                  <a:cubicBezTo>
                    <a:pt x="368" y="424"/>
                    <a:pt x="424" y="368"/>
                    <a:pt x="424" y="304"/>
                  </a:cubicBezTo>
                  <a:cubicBezTo>
                    <a:pt x="424" y="233"/>
                    <a:pt x="368" y="177"/>
                    <a:pt x="297" y="177"/>
                  </a:cubicBezTo>
                  <a:close/>
                  <a:moveTo>
                    <a:pt x="297" y="361"/>
                  </a:moveTo>
                  <a:lnTo>
                    <a:pt x="297" y="361"/>
                  </a:lnTo>
                  <a:cubicBezTo>
                    <a:pt x="269" y="361"/>
                    <a:pt x="240" y="333"/>
                    <a:pt x="240" y="304"/>
                  </a:cubicBezTo>
                  <a:cubicBezTo>
                    <a:pt x="240" y="269"/>
                    <a:pt x="269" y="248"/>
                    <a:pt x="297" y="248"/>
                  </a:cubicBezTo>
                  <a:cubicBezTo>
                    <a:pt x="332" y="248"/>
                    <a:pt x="354" y="269"/>
                    <a:pt x="354" y="304"/>
                  </a:cubicBezTo>
                  <a:cubicBezTo>
                    <a:pt x="354" y="333"/>
                    <a:pt x="332" y="361"/>
                    <a:pt x="297" y="361"/>
                  </a:cubicBezTo>
                  <a:close/>
                </a:path>
              </a:pathLst>
            </a:custGeom>
            <a:solidFill>
              <a:schemeClr val="accent3"/>
            </a:solidFill>
            <a:ln>
              <a:noFill/>
            </a:ln>
          </p:spPr>
          <p:txBody>
            <a:bodyPr wrap="none" anchor="ctr"/>
            <a:lstStyle/>
            <a:p>
              <a:endParaRPr lang="en-IN" sz="1350" dirty="0"/>
            </a:p>
          </p:txBody>
        </p:sp>
        <p:sp>
          <p:nvSpPr>
            <p:cNvPr id="22" name="Freeform 149">
              <a:extLst>
                <a:ext uri="{FF2B5EF4-FFF2-40B4-BE49-F238E27FC236}">
                  <a16:creationId xmlns:a16="http://schemas.microsoft.com/office/drawing/2014/main" id="{E46E1D5C-767B-2A9B-8574-FC4198D27E9A}"/>
                </a:ext>
              </a:extLst>
            </p:cNvPr>
            <p:cNvSpPr>
              <a:spLocks/>
            </p:cNvSpPr>
            <p:nvPr/>
          </p:nvSpPr>
          <p:spPr bwMode="auto">
            <a:xfrm>
              <a:off x="3229125" y="3205190"/>
              <a:ext cx="449037" cy="610344"/>
            </a:xfrm>
            <a:custGeom>
              <a:avLst/>
              <a:gdLst>
                <a:gd name="T0" fmla="*/ 2147483646 w 364"/>
                <a:gd name="T1" fmla="*/ 2147483646 h 498"/>
                <a:gd name="T2" fmla="*/ 2147483646 w 364"/>
                <a:gd name="T3" fmla="*/ 2147483646 h 498"/>
                <a:gd name="T4" fmla="*/ 2147483646 w 364"/>
                <a:gd name="T5" fmla="*/ 2147483646 h 498"/>
                <a:gd name="T6" fmla="*/ 2147483646 w 364"/>
                <a:gd name="T7" fmla="*/ 2147483646 h 498"/>
                <a:gd name="T8" fmla="*/ 2147483646 w 364"/>
                <a:gd name="T9" fmla="*/ 2147483646 h 498"/>
                <a:gd name="T10" fmla="*/ 2147483646 w 364"/>
                <a:gd name="T11" fmla="*/ 2147483646 h 498"/>
                <a:gd name="T12" fmla="*/ 2147483646 w 364"/>
                <a:gd name="T13" fmla="*/ 2147483646 h 498"/>
                <a:gd name="T14" fmla="*/ 2147483646 w 364"/>
                <a:gd name="T15" fmla="*/ 2147483646 h 498"/>
                <a:gd name="T16" fmla="*/ 2147483646 w 364"/>
                <a:gd name="T17" fmla="*/ 2147483646 h 498"/>
                <a:gd name="T18" fmla="*/ 2147483646 w 364"/>
                <a:gd name="T19" fmla="*/ 2147483646 h 498"/>
                <a:gd name="T20" fmla="*/ 2147483646 w 364"/>
                <a:gd name="T21" fmla="*/ 0 h 498"/>
                <a:gd name="T22" fmla="*/ 0 w 364"/>
                <a:gd name="T23" fmla="*/ 2147483646 h 498"/>
                <a:gd name="T24" fmla="*/ 2147483646 w 364"/>
                <a:gd name="T25" fmla="*/ 2147483646 h 498"/>
                <a:gd name="T26" fmla="*/ 2147483646 w 364"/>
                <a:gd name="T27" fmla="*/ 2147483646 h 498"/>
                <a:gd name="T28" fmla="*/ 2147483646 w 364"/>
                <a:gd name="T29" fmla="*/ 2147483646 h 498"/>
                <a:gd name="T30" fmla="*/ 2147483646 w 364"/>
                <a:gd name="T31" fmla="*/ 2147483646 h 498"/>
                <a:gd name="T32" fmla="*/ 2147483646 w 364"/>
                <a:gd name="T33" fmla="*/ 2147483646 h 498"/>
                <a:gd name="T34" fmla="*/ 2147483646 w 364"/>
                <a:gd name="T35" fmla="*/ 2147483646 h 498"/>
                <a:gd name="T36" fmla="*/ 2147483646 w 364"/>
                <a:gd name="T37" fmla="*/ 2147483646 h 498"/>
                <a:gd name="T38" fmla="*/ 2147483646 w 364"/>
                <a:gd name="T39" fmla="*/ 2147483646 h 498"/>
                <a:gd name="T40" fmla="*/ 2147483646 w 364"/>
                <a:gd name="T41" fmla="*/ 2147483646 h 498"/>
                <a:gd name="T42" fmla="*/ 2147483646 w 364"/>
                <a:gd name="T43" fmla="*/ 2147483646 h 498"/>
                <a:gd name="T44" fmla="*/ 2147483646 w 364"/>
                <a:gd name="T45" fmla="*/ 2147483646 h 4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accent6"/>
            </a:solidFill>
            <a:ln>
              <a:noFill/>
            </a:ln>
          </p:spPr>
          <p:txBody>
            <a:bodyPr wrap="none" lIns="25718" tIns="12859" rIns="25718" bIns="12859" anchor="ctr"/>
            <a:lstStyle/>
            <a:p>
              <a:endParaRPr lang="en-IN" sz="1350"/>
            </a:p>
          </p:txBody>
        </p:sp>
        <p:sp>
          <p:nvSpPr>
            <p:cNvPr id="23" name="Freeform 9">
              <a:extLst>
                <a:ext uri="{FF2B5EF4-FFF2-40B4-BE49-F238E27FC236}">
                  <a16:creationId xmlns:a16="http://schemas.microsoft.com/office/drawing/2014/main" id="{52AB3A31-2376-2479-6F77-E75DAF9B16E1}"/>
                </a:ext>
              </a:extLst>
            </p:cNvPr>
            <p:cNvSpPr>
              <a:spLocks/>
            </p:cNvSpPr>
            <p:nvPr/>
          </p:nvSpPr>
          <p:spPr bwMode="auto">
            <a:xfrm>
              <a:off x="4712976" y="4847402"/>
              <a:ext cx="527511" cy="527511"/>
            </a:xfrm>
            <a:custGeom>
              <a:avLst/>
              <a:gdLst>
                <a:gd name="T0" fmla="*/ 2147483646 w 426"/>
                <a:gd name="T1" fmla="*/ 0 h 426"/>
                <a:gd name="T2" fmla="*/ 2147483646 w 426"/>
                <a:gd name="T3" fmla="*/ 0 h 426"/>
                <a:gd name="T4" fmla="*/ 0 w 426"/>
                <a:gd name="T5" fmla="*/ 2147483646 h 426"/>
                <a:gd name="T6" fmla="*/ 2147483646 w 426"/>
                <a:gd name="T7" fmla="*/ 2147483646 h 426"/>
                <a:gd name="T8" fmla="*/ 2147483646 w 426"/>
                <a:gd name="T9" fmla="*/ 2147483646 h 426"/>
                <a:gd name="T10" fmla="*/ 2147483646 w 426"/>
                <a:gd name="T11" fmla="*/ 0 h 426"/>
                <a:gd name="T12" fmla="*/ 2147483646 w 426"/>
                <a:gd name="T13" fmla="*/ 2147483646 h 426"/>
                <a:gd name="T14" fmla="*/ 2147483646 w 426"/>
                <a:gd name="T15" fmla="*/ 2147483646 h 426"/>
                <a:gd name="T16" fmla="*/ 2147483646 w 426"/>
                <a:gd name="T17" fmla="*/ 2147483646 h 426"/>
                <a:gd name="T18" fmla="*/ 2147483646 w 426"/>
                <a:gd name="T19" fmla="*/ 2147483646 h 426"/>
                <a:gd name="T20" fmla="*/ 2147483646 w 426"/>
                <a:gd name="T21" fmla="*/ 2147483646 h 426"/>
                <a:gd name="T22" fmla="*/ 2147483646 w 426"/>
                <a:gd name="T23" fmla="*/ 2147483646 h 426"/>
                <a:gd name="T24" fmla="*/ 2147483646 w 426"/>
                <a:gd name="T25" fmla="*/ 2147483646 h 426"/>
                <a:gd name="T26" fmla="*/ 2147483646 w 426"/>
                <a:gd name="T27" fmla="*/ 2147483646 h 426"/>
                <a:gd name="T28" fmla="*/ 2147483646 w 426"/>
                <a:gd name="T29" fmla="*/ 2147483646 h 426"/>
                <a:gd name="T30" fmla="*/ 2147483646 w 426"/>
                <a:gd name="T31" fmla="*/ 2147483646 h 426"/>
                <a:gd name="T32" fmla="*/ 2147483646 w 426"/>
                <a:gd name="T33" fmla="*/ 2147483646 h 426"/>
                <a:gd name="T34" fmla="*/ 2147483646 w 426"/>
                <a:gd name="T35" fmla="*/ 2147483646 h 426"/>
                <a:gd name="T36" fmla="*/ 2147483646 w 426"/>
                <a:gd name="T37" fmla="*/ 2147483646 h 426"/>
                <a:gd name="T38" fmla="*/ 2147483646 w 426"/>
                <a:gd name="T39" fmla="*/ 2147483646 h 426"/>
                <a:gd name="T40" fmla="*/ 2147483646 w 426"/>
                <a:gd name="T41" fmla="*/ 2147483646 h 426"/>
                <a:gd name="T42" fmla="*/ 2147483646 w 426"/>
                <a:gd name="T43" fmla="*/ 2147483646 h 426"/>
                <a:gd name="T44" fmla="*/ 2147483646 w 426"/>
                <a:gd name="T45" fmla="*/ 2147483646 h 426"/>
                <a:gd name="T46" fmla="*/ 2147483646 w 426"/>
                <a:gd name="T47" fmla="*/ 2147483646 h 4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rgbClr val="0DAFDE"/>
            </a:solidFill>
            <a:ln>
              <a:noFill/>
            </a:ln>
          </p:spPr>
          <p:txBody>
            <a:bodyPr wrap="none" lIns="25718" tIns="12859" rIns="25718" bIns="12859" anchor="ctr"/>
            <a:lstStyle/>
            <a:p>
              <a:endParaRPr lang="en-IN" sz="1350"/>
            </a:p>
          </p:txBody>
        </p:sp>
        <p:sp>
          <p:nvSpPr>
            <p:cNvPr id="24" name="Freeform 169">
              <a:extLst>
                <a:ext uri="{FF2B5EF4-FFF2-40B4-BE49-F238E27FC236}">
                  <a16:creationId xmlns:a16="http://schemas.microsoft.com/office/drawing/2014/main" id="{37109AC3-0CCF-BE2A-20DA-3DC0AD7BE23F}"/>
                </a:ext>
              </a:extLst>
            </p:cNvPr>
            <p:cNvSpPr>
              <a:spLocks/>
            </p:cNvSpPr>
            <p:nvPr/>
          </p:nvSpPr>
          <p:spPr bwMode="auto">
            <a:xfrm>
              <a:off x="8489804" y="3164228"/>
              <a:ext cx="601624" cy="479555"/>
            </a:xfrm>
            <a:custGeom>
              <a:avLst/>
              <a:gdLst>
                <a:gd name="T0" fmla="*/ 2147483646 w 487"/>
                <a:gd name="T1" fmla="*/ 2147483646 h 390"/>
                <a:gd name="T2" fmla="*/ 2147483646 w 487"/>
                <a:gd name="T3" fmla="*/ 2147483646 h 390"/>
                <a:gd name="T4" fmla="*/ 2147483646 w 487"/>
                <a:gd name="T5" fmla="*/ 2147483646 h 390"/>
                <a:gd name="T6" fmla="*/ 2147483646 w 487"/>
                <a:gd name="T7" fmla="*/ 2147483646 h 390"/>
                <a:gd name="T8" fmla="*/ 2147483646 w 487"/>
                <a:gd name="T9" fmla="*/ 2147483646 h 390"/>
                <a:gd name="T10" fmla="*/ 2147483646 w 487"/>
                <a:gd name="T11" fmla="*/ 2147483646 h 390"/>
                <a:gd name="T12" fmla="*/ 2147483646 w 487"/>
                <a:gd name="T13" fmla="*/ 2147483646 h 390"/>
                <a:gd name="T14" fmla="*/ 2147483646 w 487"/>
                <a:gd name="T15" fmla="*/ 2147483646 h 390"/>
                <a:gd name="T16" fmla="*/ 2147483646 w 487"/>
                <a:gd name="T17" fmla="*/ 2147483646 h 390"/>
                <a:gd name="T18" fmla="*/ 2147483646 w 487"/>
                <a:gd name="T19" fmla="*/ 2147483646 h 390"/>
                <a:gd name="T20" fmla="*/ 2147483646 w 487"/>
                <a:gd name="T21" fmla="*/ 2147483646 h 390"/>
                <a:gd name="T22" fmla="*/ 2147483646 w 487"/>
                <a:gd name="T23" fmla="*/ 2147483646 h 390"/>
                <a:gd name="T24" fmla="*/ 2147483646 w 487"/>
                <a:gd name="T25" fmla="*/ 2147483646 h 390"/>
                <a:gd name="T26" fmla="*/ 2147483646 w 487"/>
                <a:gd name="T27" fmla="*/ 2147483646 h 390"/>
                <a:gd name="T28" fmla="*/ 2147483646 w 487"/>
                <a:gd name="T29" fmla="*/ 2147483646 h 3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rgbClr val="C00000"/>
            </a:solidFill>
            <a:ln>
              <a:noFill/>
            </a:ln>
          </p:spPr>
          <p:txBody>
            <a:bodyPr wrap="none" lIns="25718" tIns="12859" rIns="25718" bIns="12859" anchor="ctr"/>
            <a:lstStyle/>
            <a:p>
              <a:endParaRPr lang="en-IN" sz="1350"/>
            </a:p>
          </p:txBody>
        </p:sp>
        <p:sp>
          <p:nvSpPr>
            <p:cNvPr id="25" name="TextBox 24">
              <a:extLst>
                <a:ext uri="{FF2B5EF4-FFF2-40B4-BE49-F238E27FC236}">
                  <a16:creationId xmlns:a16="http://schemas.microsoft.com/office/drawing/2014/main" id="{663B6D18-DC60-DE8B-3ADA-0DB8425CB35B}"/>
                </a:ext>
              </a:extLst>
            </p:cNvPr>
            <p:cNvSpPr txBox="1"/>
            <p:nvPr/>
          </p:nvSpPr>
          <p:spPr>
            <a:xfrm>
              <a:off x="5030524" y="1914659"/>
              <a:ext cx="2230502" cy="1101827"/>
            </a:xfrm>
            <a:prstGeom prst="rect">
              <a:avLst/>
            </a:prstGeom>
            <a:noFill/>
          </p:spPr>
          <p:txBody>
            <a:bodyPr wrap="square">
              <a:spAutoFit/>
            </a:bodyPr>
            <a:lstStyle/>
            <a:p>
              <a:pPr algn="ctr"/>
              <a:r>
                <a:rPr lang="en-IN" sz="900" b="1" dirty="0">
                  <a:latin typeface="Roboto" panose="02000000000000000000" pitchFamily="2" charset="0"/>
                  <a:ea typeface="Roboto" panose="02000000000000000000" pitchFamily="2" charset="0"/>
                </a:rPr>
                <a:t>Sentiment </a:t>
              </a:r>
            </a:p>
            <a:p>
              <a:pPr algn="ctr"/>
              <a:r>
                <a:rPr lang="en-IN" sz="900" b="1" dirty="0">
                  <a:latin typeface="Roboto" panose="02000000000000000000" pitchFamily="2" charset="0"/>
                  <a:ea typeface="Roboto" panose="02000000000000000000" pitchFamily="2" charset="0"/>
                </a:rPr>
                <a:t>Analysis</a:t>
              </a:r>
            </a:p>
          </p:txBody>
        </p:sp>
        <p:sp>
          <p:nvSpPr>
            <p:cNvPr id="26" name="TextBox 25">
              <a:extLst>
                <a:ext uri="{FF2B5EF4-FFF2-40B4-BE49-F238E27FC236}">
                  <a16:creationId xmlns:a16="http://schemas.microsoft.com/office/drawing/2014/main" id="{DABB8A89-C450-0B76-85CD-CFF6CC6C8A86}"/>
                </a:ext>
              </a:extLst>
            </p:cNvPr>
            <p:cNvSpPr txBox="1"/>
            <p:nvPr/>
          </p:nvSpPr>
          <p:spPr>
            <a:xfrm>
              <a:off x="9852662" y="2997420"/>
              <a:ext cx="2262554" cy="757507"/>
            </a:xfrm>
            <a:prstGeom prst="rect">
              <a:avLst/>
            </a:prstGeom>
            <a:noFill/>
          </p:spPr>
          <p:txBody>
            <a:bodyPr wrap="square" rtlCol="0">
              <a:spAutoFit/>
            </a:bodyPr>
            <a:lstStyle/>
            <a:p>
              <a:pPr defTabSz="685800">
                <a:spcBef>
                  <a:spcPts val="450"/>
                </a:spcBef>
                <a:defRPr/>
              </a:pPr>
              <a:r>
                <a:rPr lang="en-US" sz="1050" b="1" dirty="0">
                  <a:solidFill>
                    <a:schemeClr val="accent2"/>
                  </a:solidFill>
                  <a:latin typeface="Roboto" panose="02000000000000000000" pitchFamily="2" charset="0"/>
                  <a:ea typeface="Roboto" panose="02000000000000000000" pitchFamily="2" charset="0"/>
                </a:rPr>
                <a:t>Results</a:t>
              </a:r>
            </a:p>
          </p:txBody>
        </p:sp>
        <p:sp>
          <p:nvSpPr>
            <p:cNvPr id="27" name="TextBox 26">
              <a:extLst>
                <a:ext uri="{FF2B5EF4-FFF2-40B4-BE49-F238E27FC236}">
                  <a16:creationId xmlns:a16="http://schemas.microsoft.com/office/drawing/2014/main" id="{CA866147-5723-C044-9B5B-9C0D79B01BEE}"/>
                </a:ext>
              </a:extLst>
            </p:cNvPr>
            <p:cNvSpPr txBox="1"/>
            <p:nvPr/>
          </p:nvSpPr>
          <p:spPr>
            <a:xfrm>
              <a:off x="-209203" y="2997420"/>
              <a:ext cx="2604172" cy="1239554"/>
            </a:xfrm>
            <a:prstGeom prst="rect">
              <a:avLst/>
            </a:prstGeom>
            <a:noFill/>
          </p:spPr>
          <p:txBody>
            <a:bodyPr wrap="square" rtlCol="0">
              <a:spAutoFit/>
            </a:bodyPr>
            <a:lstStyle/>
            <a:p>
              <a:pPr algn="r" defTabSz="685800">
                <a:spcBef>
                  <a:spcPts val="450"/>
                </a:spcBef>
                <a:defRPr/>
              </a:pPr>
              <a:r>
                <a:rPr lang="en-US" sz="1050" b="1" dirty="0">
                  <a:solidFill>
                    <a:schemeClr val="accent5"/>
                  </a:solidFill>
                  <a:latin typeface="Roboto" panose="02000000000000000000" pitchFamily="2" charset="0"/>
                  <a:ea typeface="Roboto" panose="02000000000000000000" pitchFamily="2" charset="0"/>
                </a:rPr>
                <a:t>Problem Statement</a:t>
              </a:r>
            </a:p>
          </p:txBody>
        </p:sp>
        <p:sp>
          <p:nvSpPr>
            <p:cNvPr id="28" name="TextBox 27">
              <a:extLst>
                <a:ext uri="{FF2B5EF4-FFF2-40B4-BE49-F238E27FC236}">
                  <a16:creationId xmlns:a16="http://schemas.microsoft.com/office/drawing/2014/main" id="{9B30DF2F-9AE1-833A-552A-1B18C5F4B4F6}"/>
                </a:ext>
              </a:extLst>
            </p:cNvPr>
            <p:cNvSpPr txBox="1"/>
            <p:nvPr/>
          </p:nvSpPr>
          <p:spPr>
            <a:xfrm>
              <a:off x="1414024" y="4683636"/>
              <a:ext cx="2262554" cy="1239554"/>
            </a:xfrm>
            <a:prstGeom prst="rect">
              <a:avLst/>
            </a:prstGeom>
            <a:noFill/>
          </p:spPr>
          <p:txBody>
            <a:bodyPr wrap="square" rtlCol="0">
              <a:spAutoFit/>
            </a:bodyPr>
            <a:lstStyle/>
            <a:p>
              <a:pPr algn="r" defTabSz="685800">
                <a:spcBef>
                  <a:spcPts val="450"/>
                </a:spcBef>
                <a:defRPr/>
              </a:pPr>
              <a:r>
                <a:rPr lang="en-US" sz="1050" b="1" dirty="0">
                  <a:solidFill>
                    <a:schemeClr val="accent4"/>
                  </a:solidFill>
                  <a:latin typeface="Roboto" panose="02000000000000000000" pitchFamily="2" charset="0"/>
                  <a:ea typeface="Roboto" panose="02000000000000000000" pitchFamily="2" charset="0"/>
                </a:rPr>
                <a:t>Data Overview</a:t>
              </a:r>
            </a:p>
          </p:txBody>
        </p:sp>
        <p:sp>
          <p:nvSpPr>
            <p:cNvPr id="29" name="TextBox 28">
              <a:extLst>
                <a:ext uri="{FF2B5EF4-FFF2-40B4-BE49-F238E27FC236}">
                  <a16:creationId xmlns:a16="http://schemas.microsoft.com/office/drawing/2014/main" id="{743581F5-CA98-1C7D-3E1A-51AEA6625B66}"/>
                </a:ext>
              </a:extLst>
            </p:cNvPr>
            <p:cNvSpPr txBox="1"/>
            <p:nvPr/>
          </p:nvSpPr>
          <p:spPr>
            <a:xfrm>
              <a:off x="8489805" y="4648499"/>
              <a:ext cx="2774396" cy="1721604"/>
            </a:xfrm>
            <a:prstGeom prst="rect">
              <a:avLst/>
            </a:prstGeom>
            <a:noFill/>
          </p:spPr>
          <p:txBody>
            <a:bodyPr wrap="square" rtlCol="0">
              <a:spAutoFit/>
            </a:bodyPr>
            <a:lstStyle/>
            <a:p>
              <a:pPr defTabSz="685800">
                <a:spcBef>
                  <a:spcPts val="450"/>
                </a:spcBef>
                <a:defRPr/>
              </a:pPr>
              <a:r>
                <a:rPr lang="en-US" sz="1050" b="1" dirty="0">
                  <a:solidFill>
                    <a:schemeClr val="accent2"/>
                  </a:solidFill>
                  <a:latin typeface="Roboto" panose="02000000000000000000" pitchFamily="2" charset="0"/>
                  <a:ea typeface="Roboto" panose="02000000000000000000" pitchFamily="2" charset="0"/>
                </a:rPr>
                <a:t>Modeling &amp; Data Engineering</a:t>
              </a:r>
            </a:p>
          </p:txBody>
        </p:sp>
      </p:grpSp>
      <p:sp>
        <p:nvSpPr>
          <p:cNvPr id="30" name="Donut 29">
            <a:extLst>
              <a:ext uri="{FF2B5EF4-FFF2-40B4-BE49-F238E27FC236}">
                <a16:creationId xmlns:a16="http://schemas.microsoft.com/office/drawing/2014/main" id="{638F4850-89E2-3AE3-7277-FFC1E37DFBBC}"/>
              </a:ext>
            </a:extLst>
          </p:cNvPr>
          <p:cNvSpPr/>
          <p:nvPr/>
        </p:nvSpPr>
        <p:spPr>
          <a:xfrm>
            <a:off x="5138690" y="1768678"/>
            <a:ext cx="592823" cy="592579"/>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974F7F60-4419-D484-BCB2-0A115D62D792}"/>
              </a:ext>
            </a:extLst>
          </p:cNvPr>
          <p:cNvSpPr/>
          <p:nvPr/>
        </p:nvSpPr>
        <p:spPr>
          <a:xfrm>
            <a:off x="5225101" y="1822892"/>
            <a:ext cx="444480" cy="462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10" descr="Premium Vector | Doodle bulb light idea for icon symbol of idea creativity  innovation inspiration vector illustration">
            <a:extLst>
              <a:ext uri="{FF2B5EF4-FFF2-40B4-BE49-F238E27FC236}">
                <a16:creationId xmlns:a16="http://schemas.microsoft.com/office/drawing/2014/main" id="{597932E9-4B71-BD78-C042-C50712E18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202" y="1921921"/>
            <a:ext cx="298278" cy="256949"/>
          </a:xfrm>
          <a:prstGeom prst="rect">
            <a:avLst/>
          </a:prstGeom>
          <a:noFill/>
          <a:extLst>
            <a:ext uri="{909E8E84-426E-40DD-AFC4-6F175D3DCCD1}">
              <a14:hiddenFill xmlns:a14="http://schemas.microsoft.com/office/drawing/2010/main">
                <a:solidFill>
                  <a:srgbClr val="FFFFFF"/>
                </a:solidFill>
              </a14:hiddenFill>
            </a:ext>
          </a:extLst>
        </p:spPr>
      </p:pic>
      <p:sp>
        <p:nvSpPr>
          <p:cNvPr id="33" name="Donut 32">
            <a:extLst>
              <a:ext uri="{FF2B5EF4-FFF2-40B4-BE49-F238E27FC236}">
                <a16:creationId xmlns:a16="http://schemas.microsoft.com/office/drawing/2014/main" id="{EA0DF762-F663-A390-FA0D-BC74B4A35309}"/>
              </a:ext>
            </a:extLst>
          </p:cNvPr>
          <p:cNvSpPr/>
          <p:nvPr/>
        </p:nvSpPr>
        <p:spPr>
          <a:xfrm>
            <a:off x="5648654" y="2309220"/>
            <a:ext cx="592823" cy="592579"/>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C3E20D0D-F9E6-FDC3-62A2-4FDA198EFEBC}"/>
              </a:ext>
            </a:extLst>
          </p:cNvPr>
          <p:cNvSpPr/>
          <p:nvPr/>
        </p:nvSpPr>
        <p:spPr>
          <a:xfrm>
            <a:off x="5719138" y="2362491"/>
            <a:ext cx="467380" cy="4732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16" descr="File icon PNG, ICO or ICNS | Free vector icons">
            <a:extLst>
              <a:ext uri="{FF2B5EF4-FFF2-40B4-BE49-F238E27FC236}">
                <a16:creationId xmlns:a16="http://schemas.microsoft.com/office/drawing/2014/main" id="{98378A65-A6C3-4109-D943-D749FC579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791" y="2508315"/>
            <a:ext cx="198074" cy="198074"/>
          </a:xfrm>
          <a:prstGeom prst="rect">
            <a:avLst/>
          </a:prstGeom>
          <a:noFill/>
          <a:extLst>
            <a:ext uri="{909E8E84-426E-40DD-AFC4-6F175D3DCCD1}">
              <a14:hiddenFill xmlns:a14="http://schemas.microsoft.com/office/drawing/2010/main">
                <a:solidFill>
                  <a:srgbClr val="FFFFFF"/>
                </a:solidFill>
              </a14:hiddenFill>
            </a:ext>
          </a:extLst>
        </p:spPr>
      </p:pic>
      <p:sp>
        <p:nvSpPr>
          <p:cNvPr id="36" name="Donut 35">
            <a:extLst>
              <a:ext uri="{FF2B5EF4-FFF2-40B4-BE49-F238E27FC236}">
                <a16:creationId xmlns:a16="http://schemas.microsoft.com/office/drawing/2014/main" id="{F7E19CF4-A451-9F65-5DF8-9F28D17D050E}"/>
              </a:ext>
            </a:extLst>
          </p:cNvPr>
          <p:cNvSpPr/>
          <p:nvPr/>
        </p:nvSpPr>
        <p:spPr>
          <a:xfrm>
            <a:off x="6421193" y="2286538"/>
            <a:ext cx="592823" cy="592579"/>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6FE26722-5657-CA7D-0D3B-72455E010534}"/>
              </a:ext>
            </a:extLst>
          </p:cNvPr>
          <p:cNvSpPr/>
          <p:nvPr/>
        </p:nvSpPr>
        <p:spPr>
          <a:xfrm>
            <a:off x="6482231" y="2352213"/>
            <a:ext cx="467380" cy="4732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0" descr="Goal, see, target icon, • aim icon - Download on Iconfinder">
            <a:extLst>
              <a:ext uri="{FF2B5EF4-FFF2-40B4-BE49-F238E27FC236}">
                <a16:creationId xmlns:a16="http://schemas.microsoft.com/office/drawing/2014/main" id="{FFB2D303-14F3-A030-5B25-80A0B9076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230" y="2504725"/>
            <a:ext cx="154286" cy="154286"/>
          </a:xfrm>
          <a:prstGeom prst="rect">
            <a:avLst/>
          </a:prstGeom>
          <a:noFill/>
          <a:extLst>
            <a:ext uri="{909E8E84-426E-40DD-AFC4-6F175D3DCCD1}">
              <a14:hiddenFill xmlns:a14="http://schemas.microsoft.com/office/drawing/2010/main">
                <a:solidFill>
                  <a:srgbClr val="FFFFFF"/>
                </a:solidFill>
              </a14:hiddenFill>
            </a:ext>
          </a:extLst>
        </p:spPr>
      </p:pic>
      <p:sp>
        <p:nvSpPr>
          <p:cNvPr id="39" name="Donut 38">
            <a:extLst>
              <a:ext uri="{FF2B5EF4-FFF2-40B4-BE49-F238E27FC236}">
                <a16:creationId xmlns:a16="http://schemas.microsoft.com/office/drawing/2014/main" id="{EACC3A14-454A-773B-AAE0-4B309DB4E607}"/>
              </a:ext>
            </a:extLst>
          </p:cNvPr>
          <p:cNvSpPr/>
          <p:nvPr/>
        </p:nvSpPr>
        <p:spPr>
          <a:xfrm>
            <a:off x="6944580" y="1714133"/>
            <a:ext cx="592823" cy="592579"/>
          </a:xfrm>
          <a:prstGeom prst="donut">
            <a:avLst>
              <a:gd name="adj" fmla="val 11182"/>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30E38CDC-4537-5FD6-C26E-8876C336B4F9}"/>
              </a:ext>
            </a:extLst>
          </p:cNvPr>
          <p:cNvSpPr/>
          <p:nvPr/>
        </p:nvSpPr>
        <p:spPr>
          <a:xfrm>
            <a:off x="7005400" y="1781227"/>
            <a:ext cx="467380" cy="4732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6" descr="Mountain - Red Mountains Png , Free Transparent Clipart - ClipartKey">
            <a:extLst>
              <a:ext uri="{FF2B5EF4-FFF2-40B4-BE49-F238E27FC236}">
                <a16:creationId xmlns:a16="http://schemas.microsoft.com/office/drawing/2014/main" id="{21F967DC-5F91-8ED6-A53F-388410BF165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149618" y="1919413"/>
            <a:ext cx="192711" cy="12728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2" name="Block Arc 41">
            <a:extLst>
              <a:ext uri="{FF2B5EF4-FFF2-40B4-BE49-F238E27FC236}">
                <a16:creationId xmlns:a16="http://schemas.microsoft.com/office/drawing/2014/main" id="{F72CA418-A628-017F-DDB4-938B715F4F01}"/>
              </a:ext>
            </a:extLst>
          </p:cNvPr>
          <p:cNvSpPr/>
          <p:nvPr/>
        </p:nvSpPr>
        <p:spPr>
          <a:xfrm>
            <a:off x="5806563" y="1180850"/>
            <a:ext cx="1076374" cy="1034005"/>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3" name="Picture 10" descr="Man - Free people icons">
            <a:extLst>
              <a:ext uri="{FF2B5EF4-FFF2-40B4-BE49-F238E27FC236}">
                <a16:creationId xmlns:a16="http://schemas.microsoft.com/office/drawing/2014/main" id="{EB1E6857-54D3-E080-93C2-0A2B0BA722D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0829" y="3742621"/>
            <a:ext cx="1500121" cy="1500121"/>
          </a:xfrm>
          <a:prstGeom prst="rect">
            <a:avLst/>
          </a:prstGeom>
          <a:noFill/>
          <a:extLst>
            <a:ext uri="{909E8E84-426E-40DD-AFC4-6F175D3DCCD1}">
              <a14:hiddenFill xmlns:a14="http://schemas.microsoft.com/office/drawing/2010/main">
                <a:solidFill>
                  <a:srgbClr val="FFFFFF"/>
                </a:solidFill>
              </a14:hiddenFill>
            </a:ext>
          </a:extLst>
        </p:spPr>
      </p:pic>
      <p:pic>
        <p:nvPicPr>
          <p:cNvPr id="46082" name="Picture 2" descr="File, folder, presentation, project icon - Download on Iconfinder">
            <a:extLst>
              <a:ext uri="{FF2B5EF4-FFF2-40B4-BE49-F238E27FC236}">
                <a16:creationId xmlns:a16="http://schemas.microsoft.com/office/drawing/2014/main" id="{9B76CD09-14AC-7E09-9BA2-E3D0112A533B}"/>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895047" y="4741830"/>
            <a:ext cx="1268131" cy="1268131"/>
          </a:xfrm>
          <a:prstGeom prst="rect">
            <a:avLst/>
          </a:prstGeom>
          <a:noFill/>
          <a:extLst>
            <a:ext uri="{909E8E84-426E-40DD-AFC4-6F175D3DCCD1}">
              <a14:hiddenFill xmlns:a14="http://schemas.microsoft.com/office/drawing/2010/main">
                <a:solidFill>
                  <a:srgbClr val="FFFFFF"/>
                </a:solidFill>
              </a14:hiddenFill>
            </a:ext>
          </a:extLst>
        </p:spPr>
      </p:pic>
      <p:sp>
        <p:nvSpPr>
          <p:cNvPr id="44" name="Right Arrow 43">
            <a:extLst>
              <a:ext uri="{FF2B5EF4-FFF2-40B4-BE49-F238E27FC236}">
                <a16:creationId xmlns:a16="http://schemas.microsoft.com/office/drawing/2014/main" id="{23D96237-405C-9365-9F4B-C5FF2AD29D24}"/>
              </a:ext>
            </a:extLst>
          </p:cNvPr>
          <p:cNvSpPr/>
          <p:nvPr/>
        </p:nvSpPr>
        <p:spPr>
          <a:xfrm>
            <a:off x="6097004" y="4126494"/>
            <a:ext cx="700364" cy="398033"/>
          </a:xfrm>
          <a:prstGeom prst="rightArrow">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 descr="Customer Service Icon - Customer Service Flat Icon Png, Transparent Png ,  Transparent Png Image - PNGitem">
            <a:extLst>
              <a:ext uri="{FF2B5EF4-FFF2-40B4-BE49-F238E27FC236}">
                <a16:creationId xmlns:a16="http://schemas.microsoft.com/office/drawing/2014/main" id="{376EDB9E-7ABD-B1E0-D8AB-03E58E0CB4FD}"/>
              </a:ext>
            </a:extLst>
          </p:cNvPr>
          <p:cNvPicPr>
            <a:picLocks noChangeAspect="1" noChangeArrowheads="1"/>
          </p:cNvPicPr>
          <p:nvPr/>
        </p:nvPicPr>
        <p:blipFill>
          <a:blip r:embed="rId9">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296954" y="3472710"/>
            <a:ext cx="1802571" cy="1826821"/>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Check mark vector icon. Checkmark right symbol tick sign. Ok button correct  circle icon. 8134818 Vector Art at Vecteezy">
            <a:extLst>
              <a:ext uri="{FF2B5EF4-FFF2-40B4-BE49-F238E27FC236}">
                <a16:creationId xmlns:a16="http://schemas.microsoft.com/office/drawing/2014/main" id="{9808C4F7-EB04-67DF-808F-EF66252816A1}"/>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5918" y="4589100"/>
            <a:ext cx="1420861" cy="1420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9001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2FF4B3B-88F9-1366-23B8-335DD715E779}"/>
              </a:ext>
            </a:extLst>
          </p:cNvPr>
          <p:cNvGrpSpPr/>
          <p:nvPr/>
        </p:nvGrpSpPr>
        <p:grpSpPr>
          <a:xfrm>
            <a:off x="1501722" y="815468"/>
            <a:ext cx="4131139" cy="1872724"/>
            <a:chOff x="-209203" y="783211"/>
            <a:chExt cx="12324419" cy="5586892"/>
          </a:xfrm>
        </p:grpSpPr>
        <p:sp>
          <p:nvSpPr>
            <p:cNvPr id="3" name="Freeform: Shape 31">
              <a:extLst>
                <a:ext uri="{FF2B5EF4-FFF2-40B4-BE49-F238E27FC236}">
                  <a16:creationId xmlns:a16="http://schemas.microsoft.com/office/drawing/2014/main" id="{8A2C0237-3AEE-8C1B-794E-E5F8CA775545}"/>
                </a:ext>
              </a:extLst>
            </p:cNvPr>
            <p:cNvSpPr/>
            <p:nvPr/>
          </p:nvSpPr>
          <p:spPr>
            <a:xfrm rot="13382262">
              <a:off x="4763152" y="783211"/>
              <a:ext cx="2734034" cy="2651080"/>
            </a:xfrm>
            <a:custGeom>
              <a:avLst/>
              <a:gdLst>
                <a:gd name="connsiteX0" fmla="*/ 2219588 w 2734034"/>
                <a:gd name="connsiteY0" fmla="*/ 2215092 h 2651080"/>
                <a:gd name="connsiteX1" fmla="*/ 48821 w 2734034"/>
                <a:gd name="connsiteY1" fmla="*/ 2252002 h 2651080"/>
                <a:gd name="connsiteX2" fmla="*/ 0 w 2734034"/>
                <a:gd name="connsiteY2" fmla="*/ 2204739 h 2651080"/>
                <a:gd name="connsiteX3" fmla="*/ 185351 w 2734034"/>
                <a:gd name="connsiteY3" fmla="*/ 2031668 h 2651080"/>
                <a:gd name="connsiteX4" fmla="*/ 215520 w 2734034"/>
                <a:gd name="connsiteY4" fmla="*/ 2060875 h 2651080"/>
                <a:gd name="connsiteX5" fmla="*/ 2046520 w 2734034"/>
                <a:gd name="connsiteY5" fmla="*/ 2029742 h 2651080"/>
                <a:gd name="connsiteX6" fmla="*/ 2202900 w 2734034"/>
                <a:gd name="connsiteY6" fmla="*/ 205167 h 2651080"/>
                <a:gd name="connsiteX7" fmla="*/ 2175827 w 2734034"/>
                <a:gd name="connsiteY7" fmla="*/ 173069 h 2651080"/>
                <a:gd name="connsiteX8" fmla="*/ 2361177 w 2734034"/>
                <a:gd name="connsiteY8" fmla="*/ 0 h 2651080"/>
                <a:gd name="connsiteX9" fmla="*/ 2404987 w 2734034"/>
                <a:gd name="connsiteY9" fmla="*/ 51941 h 2651080"/>
                <a:gd name="connsiteX10" fmla="*/ 2219588 w 2734034"/>
                <a:gd name="connsiteY10" fmla="*/ 2215092 h 265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034" h="2651080">
                  <a:moveTo>
                    <a:pt x="2219588" y="2215092"/>
                  </a:moveTo>
                  <a:cubicBezTo>
                    <a:pt x="1606450" y="2787607"/>
                    <a:pt x="667039" y="2792517"/>
                    <a:pt x="48821" y="2252002"/>
                  </a:cubicBezTo>
                  <a:lnTo>
                    <a:pt x="0" y="2204739"/>
                  </a:lnTo>
                  <a:lnTo>
                    <a:pt x="185351" y="2031668"/>
                  </a:lnTo>
                  <a:lnTo>
                    <a:pt x="215520" y="2060875"/>
                  </a:lnTo>
                  <a:cubicBezTo>
                    <a:pt x="736975" y="2516788"/>
                    <a:pt x="1529349" y="2512647"/>
                    <a:pt x="2046520" y="2029742"/>
                  </a:cubicBezTo>
                  <a:cubicBezTo>
                    <a:pt x="2563690" y="1546836"/>
                    <a:pt x="2622054" y="756603"/>
                    <a:pt x="2202900" y="205167"/>
                  </a:cubicBezTo>
                  <a:lnTo>
                    <a:pt x="2175827" y="173069"/>
                  </a:lnTo>
                  <a:lnTo>
                    <a:pt x="2361177" y="0"/>
                  </a:lnTo>
                  <a:lnTo>
                    <a:pt x="2404987" y="51941"/>
                  </a:lnTo>
                  <a:cubicBezTo>
                    <a:pt x="2901921" y="705705"/>
                    <a:pt x="2832727" y="1642576"/>
                    <a:pt x="2219588" y="2215092"/>
                  </a:cubicBezTo>
                  <a:close/>
                </a:path>
              </a:pathLst>
            </a:custGeom>
            <a:solidFill>
              <a:srgbClr val="0DAF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4" name="Oval 3">
              <a:extLst>
                <a:ext uri="{FF2B5EF4-FFF2-40B4-BE49-F238E27FC236}">
                  <a16:creationId xmlns:a16="http://schemas.microsoft.com/office/drawing/2014/main" id="{2930C766-8854-CFAE-A202-FA85CB51910E}"/>
                </a:ext>
              </a:extLst>
            </p:cNvPr>
            <p:cNvSpPr/>
            <p:nvPr/>
          </p:nvSpPr>
          <p:spPr>
            <a:xfrm>
              <a:off x="7903832" y="2517221"/>
              <a:ext cx="1773568" cy="1773568"/>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 name="Freeform: Shape 50">
              <a:extLst>
                <a:ext uri="{FF2B5EF4-FFF2-40B4-BE49-F238E27FC236}">
                  <a16:creationId xmlns:a16="http://schemas.microsoft.com/office/drawing/2014/main" id="{57DA594C-FE76-6D40-2525-F7A40148F078}"/>
                </a:ext>
              </a:extLst>
            </p:cNvPr>
            <p:cNvSpPr/>
            <p:nvPr/>
          </p:nvSpPr>
          <p:spPr>
            <a:xfrm rot="17532989">
              <a:off x="7635250" y="2894101"/>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6" name="Oval 5">
              <a:extLst>
                <a:ext uri="{FF2B5EF4-FFF2-40B4-BE49-F238E27FC236}">
                  <a16:creationId xmlns:a16="http://schemas.microsoft.com/office/drawing/2014/main" id="{6E369900-B2CA-FF75-93E8-5735514EEBB5}"/>
                </a:ext>
              </a:extLst>
            </p:cNvPr>
            <p:cNvSpPr/>
            <p:nvPr/>
          </p:nvSpPr>
          <p:spPr>
            <a:xfrm>
              <a:off x="8079092" y="2692481"/>
              <a:ext cx="1423048" cy="1423048"/>
            </a:xfrm>
            <a:prstGeom prst="ellipse">
              <a:avLst/>
            </a:prstGeom>
            <a:solidFill>
              <a:schemeClr val="tx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7" name="Freeform: Shape 23">
              <a:extLst>
                <a:ext uri="{FF2B5EF4-FFF2-40B4-BE49-F238E27FC236}">
                  <a16:creationId xmlns:a16="http://schemas.microsoft.com/office/drawing/2014/main" id="{28D35442-4C64-ECFE-CD0F-AC4BD3855D40}"/>
                </a:ext>
              </a:extLst>
            </p:cNvPr>
            <p:cNvSpPr/>
            <p:nvPr/>
          </p:nvSpPr>
          <p:spPr>
            <a:xfrm rot="13382262">
              <a:off x="7155507" y="2435185"/>
              <a:ext cx="623427" cy="1052393"/>
            </a:xfrm>
            <a:custGeom>
              <a:avLst/>
              <a:gdLst>
                <a:gd name="connsiteX0" fmla="*/ 623427 w 623427"/>
                <a:gd name="connsiteY0" fmla="*/ 879323 h 1052393"/>
                <a:gd name="connsiteX1" fmla="*/ 438076 w 623427"/>
                <a:gd name="connsiteY1" fmla="*/ 1052393 h 1052393"/>
                <a:gd name="connsiteX2" fmla="*/ 433508 w 623427"/>
                <a:gd name="connsiteY2" fmla="*/ 1047971 h 1052393"/>
                <a:gd name="connsiteX3" fmla="*/ 568 w 623427"/>
                <a:gd name="connsiteY3" fmla="*/ 42214 h 1052393"/>
                <a:gd name="connsiteX4" fmla="*/ 0 w 623427"/>
                <a:gd name="connsiteY4" fmla="*/ 0 h 1052393"/>
                <a:gd name="connsiteX5" fmla="*/ 253326 w 623427"/>
                <a:gd name="connsiteY5" fmla="*/ 0 h 1052393"/>
                <a:gd name="connsiteX6" fmla="*/ 253684 w 623427"/>
                <a:gd name="connsiteY6" fmla="*/ 26565 h 1052393"/>
                <a:gd name="connsiteX7" fmla="*/ 618860 w 623427"/>
                <a:gd name="connsiteY7" fmla="*/ 874901 h 1052393"/>
                <a:gd name="connsiteX8" fmla="*/ 623427 w 623427"/>
                <a:gd name="connsiteY8" fmla="*/ 879323 h 105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427" h="1052393">
                  <a:moveTo>
                    <a:pt x="623427" y="879323"/>
                  </a:moveTo>
                  <a:lnTo>
                    <a:pt x="438076" y="1052393"/>
                  </a:lnTo>
                  <a:lnTo>
                    <a:pt x="433508" y="1047971"/>
                  </a:lnTo>
                  <a:cubicBezTo>
                    <a:pt x="166334" y="761840"/>
                    <a:pt x="22773" y="404654"/>
                    <a:pt x="568" y="42214"/>
                  </a:cubicBezTo>
                  <a:lnTo>
                    <a:pt x="0" y="0"/>
                  </a:lnTo>
                  <a:lnTo>
                    <a:pt x="253326" y="0"/>
                  </a:lnTo>
                  <a:lnTo>
                    <a:pt x="253684" y="26565"/>
                  </a:lnTo>
                  <a:cubicBezTo>
                    <a:pt x="272412" y="332275"/>
                    <a:pt x="393504" y="633555"/>
                    <a:pt x="618860" y="874901"/>
                  </a:cubicBezTo>
                  <a:lnTo>
                    <a:pt x="623427" y="879323"/>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8" name="Freeform: Shape 25">
              <a:extLst>
                <a:ext uri="{FF2B5EF4-FFF2-40B4-BE49-F238E27FC236}">
                  <a16:creationId xmlns:a16="http://schemas.microsoft.com/office/drawing/2014/main" id="{000B93C9-E09B-7432-DA20-8A99E4A0B52A}"/>
                </a:ext>
              </a:extLst>
            </p:cNvPr>
            <p:cNvSpPr/>
            <p:nvPr/>
          </p:nvSpPr>
          <p:spPr>
            <a:xfrm rot="13382262">
              <a:off x="4225699" y="2654984"/>
              <a:ext cx="1124563" cy="689755"/>
            </a:xfrm>
            <a:custGeom>
              <a:avLst/>
              <a:gdLst>
                <a:gd name="connsiteX0" fmla="*/ 1124563 w 1124563"/>
                <a:gd name="connsiteY0" fmla="*/ 516685 h 689754"/>
                <a:gd name="connsiteX1" fmla="*/ 939213 w 1124563"/>
                <a:gd name="connsiteY1" fmla="*/ 689754 h 689754"/>
                <a:gd name="connsiteX2" fmla="*/ 935114 w 1124563"/>
                <a:gd name="connsiteY2" fmla="*/ 684895 h 689754"/>
                <a:gd name="connsiteX3" fmla="*/ 113762 w 1124563"/>
                <a:gd name="connsiteY3" fmla="*/ 262512 h 689754"/>
                <a:gd name="connsiteX4" fmla="*/ 0 w 1124563"/>
                <a:gd name="connsiteY4" fmla="*/ 253167 h 689754"/>
                <a:gd name="connsiteX5" fmla="*/ 12020 w 1124563"/>
                <a:gd name="connsiteY5" fmla="*/ 0 h 689754"/>
                <a:gd name="connsiteX6" fmla="*/ 146697 w 1124563"/>
                <a:gd name="connsiteY6" fmla="*/ 11062 h 689754"/>
                <a:gd name="connsiteX7" fmla="*/ 1120463 w 1124563"/>
                <a:gd name="connsiteY7" fmla="*/ 511825 h 689754"/>
                <a:gd name="connsiteX8" fmla="*/ 1124563 w 1124563"/>
                <a:gd name="connsiteY8" fmla="*/ 516685 h 68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563" h="689754">
                  <a:moveTo>
                    <a:pt x="1124563" y="516685"/>
                  </a:moveTo>
                  <a:lnTo>
                    <a:pt x="939213" y="689754"/>
                  </a:lnTo>
                  <a:lnTo>
                    <a:pt x="935114" y="684895"/>
                  </a:lnTo>
                  <a:cubicBezTo>
                    <a:pt x="709758" y="443549"/>
                    <a:pt x="417473" y="302120"/>
                    <a:pt x="113762" y="262512"/>
                  </a:cubicBezTo>
                  <a:lnTo>
                    <a:pt x="0" y="253167"/>
                  </a:lnTo>
                  <a:lnTo>
                    <a:pt x="12020" y="0"/>
                  </a:lnTo>
                  <a:lnTo>
                    <a:pt x="146697" y="11062"/>
                  </a:lnTo>
                  <a:cubicBezTo>
                    <a:pt x="506767" y="58021"/>
                    <a:pt x="853289" y="225693"/>
                    <a:pt x="1120463" y="511825"/>
                  </a:cubicBezTo>
                  <a:lnTo>
                    <a:pt x="1124563" y="5166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9" name="Oval 8">
              <a:extLst>
                <a:ext uri="{FF2B5EF4-FFF2-40B4-BE49-F238E27FC236}">
                  <a16:creationId xmlns:a16="http://schemas.microsoft.com/office/drawing/2014/main" id="{DDBF34F0-C552-0AA3-D96C-0562417A773C}"/>
                </a:ext>
              </a:extLst>
            </p:cNvPr>
            <p:cNvSpPr/>
            <p:nvPr/>
          </p:nvSpPr>
          <p:spPr>
            <a:xfrm rot="8329719">
              <a:off x="2566859" y="2623578"/>
              <a:ext cx="1773568" cy="17735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0" name="Freeform: Shape 58">
              <a:extLst>
                <a:ext uri="{FF2B5EF4-FFF2-40B4-BE49-F238E27FC236}">
                  <a16:creationId xmlns:a16="http://schemas.microsoft.com/office/drawing/2014/main" id="{30A83554-4899-FE76-9C59-F50829BA8D0A}"/>
                </a:ext>
              </a:extLst>
            </p:cNvPr>
            <p:cNvSpPr/>
            <p:nvPr/>
          </p:nvSpPr>
          <p:spPr>
            <a:xfrm rot="4262708">
              <a:off x="4203959" y="2847743"/>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1" name="Oval 10">
              <a:extLst>
                <a:ext uri="{FF2B5EF4-FFF2-40B4-BE49-F238E27FC236}">
                  <a16:creationId xmlns:a16="http://schemas.microsoft.com/office/drawing/2014/main" id="{28EE969D-A578-3AFF-1DBF-634E0D2272C7}"/>
                </a:ext>
              </a:extLst>
            </p:cNvPr>
            <p:cNvSpPr/>
            <p:nvPr/>
          </p:nvSpPr>
          <p:spPr>
            <a:xfrm rot="8329719">
              <a:off x="2742119" y="2798838"/>
              <a:ext cx="1423048" cy="1423048"/>
            </a:xfrm>
            <a:prstGeom prst="ellipse">
              <a:avLst/>
            </a:prstGeom>
            <a:solidFill>
              <a:schemeClr val="tx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2" name="Freeform: Shape 17">
              <a:extLst>
                <a:ext uri="{FF2B5EF4-FFF2-40B4-BE49-F238E27FC236}">
                  <a16:creationId xmlns:a16="http://schemas.microsoft.com/office/drawing/2014/main" id="{FF97974A-8745-32AC-63AF-31A8593C6F94}"/>
                </a:ext>
              </a:extLst>
            </p:cNvPr>
            <p:cNvSpPr/>
            <p:nvPr/>
          </p:nvSpPr>
          <p:spPr>
            <a:xfrm rot="13382262">
              <a:off x="5079432" y="3542755"/>
              <a:ext cx="1031154" cy="577227"/>
            </a:xfrm>
            <a:custGeom>
              <a:avLst/>
              <a:gdLst>
                <a:gd name="connsiteX0" fmla="*/ 1019118 w 1031154"/>
                <a:gd name="connsiteY0" fmla="*/ 253487 h 577227"/>
                <a:gd name="connsiteX1" fmla="*/ 962577 w 1031154"/>
                <a:gd name="connsiteY1" fmla="*/ 254248 h 577227"/>
                <a:gd name="connsiteX2" fmla="*/ 221183 w 1031154"/>
                <a:gd name="connsiteY2" fmla="*/ 529221 h 577227"/>
                <a:gd name="connsiteX3" fmla="*/ 164268 w 1031154"/>
                <a:gd name="connsiteY3" fmla="*/ 577227 h 577227"/>
                <a:gd name="connsiteX4" fmla="*/ 0 w 1031154"/>
                <a:gd name="connsiteY4" fmla="*/ 384452 h 577227"/>
                <a:gd name="connsiteX5" fmla="*/ 67955 w 1031154"/>
                <a:gd name="connsiteY5" fmla="*/ 327133 h 577227"/>
                <a:gd name="connsiteX6" fmla="*/ 946926 w 1031154"/>
                <a:gd name="connsiteY6" fmla="*/ 1134 h 577227"/>
                <a:gd name="connsiteX7" fmla="*/ 1031154 w 1031154"/>
                <a:gd name="connsiteY7" fmla="*/ 0 h 577227"/>
                <a:gd name="connsiteX8" fmla="*/ 1019118 w 1031154"/>
                <a:gd name="connsiteY8" fmla="*/ 253487 h 5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1154" h="577227">
                  <a:moveTo>
                    <a:pt x="1019118" y="253487"/>
                  </a:moveTo>
                  <a:lnTo>
                    <a:pt x="962577" y="254248"/>
                  </a:lnTo>
                  <a:cubicBezTo>
                    <a:pt x="700539" y="270301"/>
                    <a:pt x="441757" y="361560"/>
                    <a:pt x="221183" y="529221"/>
                  </a:cubicBezTo>
                  <a:lnTo>
                    <a:pt x="164268" y="577227"/>
                  </a:lnTo>
                  <a:lnTo>
                    <a:pt x="0" y="384452"/>
                  </a:lnTo>
                  <a:lnTo>
                    <a:pt x="67955" y="327133"/>
                  </a:lnTo>
                  <a:cubicBezTo>
                    <a:pt x="329461" y="128359"/>
                    <a:pt x="636264" y="20166"/>
                    <a:pt x="946926" y="1134"/>
                  </a:cubicBezTo>
                  <a:lnTo>
                    <a:pt x="1031154" y="0"/>
                  </a:lnTo>
                  <a:lnTo>
                    <a:pt x="1019118" y="253487"/>
                  </a:lnTo>
                  <a:close/>
                </a:path>
              </a:pathLst>
            </a:cu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3" name="Oval 12">
              <a:extLst>
                <a:ext uri="{FF2B5EF4-FFF2-40B4-BE49-F238E27FC236}">
                  <a16:creationId xmlns:a16="http://schemas.microsoft.com/office/drawing/2014/main" id="{51442508-DD9B-E7CA-0282-6119F65A1165}"/>
                </a:ext>
              </a:extLst>
            </p:cNvPr>
            <p:cNvSpPr/>
            <p:nvPr/>
          </p:nvSpPr>
          <p:spPr>
            <a:xfrm rot="5640746">
              <a:off x="4089947" y="4224373"/>
              <a:ext cx="1773568" cy="1773568"/>
            </a:xfrm>
            <a:prstGeom prst="ellipse">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4" name="Freeform: Shape 62">
              <a:extLst>
                <a:ext uri="{FF2B5EF4-FFF2-40B4-BE49-F238E27FC236}">
                  <a16:creationId xmlns:a16="http://schemas.microsoft.com/office/drawing/2014/main" id="{DD4545BA-9D11-48D6-3EAF-8AF729304BE9}"/>
                </a:ext>
              </a:extLst>
            </p:cNvPr>
            <p:cNvSpPr/>
            <p:nvPr/>
          </p:nvSpPr>
          <p:spPr>
            <a:xfrm rot="1573735">
              <a:off x="5152396" y="3923357"/>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5" name="Oval 14">
              <a:extLst>
                <a:ext uri="{FF2B5EF4-FFF2-40B4-BE49-F238E27FC236}">
                  <a16:creationId xmlns:a16="http://schemas.microsoft.com/office/drawing/2014/main" id="{F88B5A37-17BA-D649-508F-C1A911C513ED}"/>
                </a:ext>
              </a:extLst>
            </p:cNvPr>
            <p:cNvSpPr/>
            <p:nvPr/>
          </p:nvSpPr>
          <p:spPr>
            <a:xfrm rot="5640746">
              <a:off x="4265207" y="4399633"/>
              <a:ext cx="1423048" cy="1423048"/>
            </a:xfrm>
            <a:prstGeom prst="ellipse">
              <a:avLst/>
            </a:prstGeom>
            <a:solidFill>
              <a:schemeClr val="tx2"/>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16" name="Freeform: Shape 18">
              <a:extLst>
                <a:ext uri="{FF2B5EF4-FFF2-40B4-BE49-F238E27FC236}">
                  <a16:creationId xmlns:a16="http://schemas.microsoft.com/office/drawing/2014/main" id="{111B9CDF-99DF-69B0-679B-A82AF29FB5D2}"/>
                </a:ext>
              </a:extLst>
            </p:cNvPr>
            <p:cNvSpPr/>
            <p:nvPr/>
          </p:nvSpPr>
          <p:spPr>
            <a:xfrm rot="13382262">
              <a:off x="6307136" y="3245114"/>
              <a:ext cx="668399" cy="1140077"/>
            </a:xfrm>
            <a:custGeom>
              <a:avLst/>
              <a:gdLst>
                <a:gd name="connsiteX0" fmla="*/ 253619 w 668399"/>
                <a:gd name="connsiteY0" fmla="*/ 1140077 h 1140077"/>
                <a:gd name="connsiteX1" fmla="*/ 294 w 668399"/>
                <a:gd name="connsiteY1" fmla="*/ 1140077 h 1140077"/>
                <a:gd name="connsiteX2" fmla="*/ 0 w 668399"/>
                <a:gd name="connsiteY2" fmla="*/ 1118270 h 1140077"/>
                <a:gd name="connsiteX3" fmla="*/ 398122 w 668399"/>
                <a:gd name="connsiteY3" fmla="*/ 108720 h 1140077"/>
                <a:gd name="connsiteX4" fmla="*/ 503374 w 668399"/>
                <a:gd name="connsiteY4" fmla="*/ 0 h 1140077"/>
                <a:gd name="connsiteX5" fmla="*/ 668399 w 668399"/>
                <a:gd name="connsiteY5" fmla="*/ 193663 h 1140077"/>
                <a:gd name="connsiteX6" fmla="*/ 589251 w 668399"/>
                <a:gd name="connsiteY6" fmla="*/ 275419 h 1140077"/>
                <a:gd name="connsiteX7" fmla="*/ 253443 w 668399"/>
                <a:gd name="connsiteY7" fmla="*/ 1126954 h 1140077"/>
                <a:gd name="connsiteX8" fmla="*/ 253619 w 668399"/>
                <a:gd name="connsiteY8" fmla="*/ 1140077 h 114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399" h="1140077">
                  <a:moveTo>
                    <a:pt x="253619" y="1140077"/>
                  </a:moveTo>
                  <a:lnTo>
                    <a:pt x="294" y="1140077"/>
                  </a:lnTo>
                  <a:lnTo>
                    <a:pt x="0" y="1118270"/>
                  </a:lnTo>
                  <a:cubicBezTo>
                    <a:pt x="12423" y="755673"/>
                    <a:pt x="145882" y="397222"/>
                    <a:pt x="398122" y="108720"/>
                  </a:cubicBezTo>
                  <a:lnTo>
                    <a:pt x="503374" y="0"/>
                  </a:lnTo>
                  <a:lnTo>
                    <a:pt x="668399" y="193663"/>
                  </a:lnTo>
                  <a:lnTo>
                    <a:pt x="589251" y="275419"/>
                  </a:lnTo>
                  <a:cubicBezTo>
                    <a:pt x="376491" y="518764"/>
                    <a:pt x="263921" y="821110"/>
                    <a:pt x="253443" y="1126954"/>
                  </a:cubicBezTo>
                  <a:lnTo>
                    <a:pt x="253619" y="114007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7" name="Oval 16">
              <a:extLst>
                <a:ext uri="{FF2B5EF4-FFF2-40B4-BE49-F238E27FC236}">
                  <a16:creationId xmlns:a16="http://schemas.microsoft.com/office/drawing/2014/main" id="{0EE071CD-E661-C729-0121-C1A3812F9C7C}"/>
                </a:ext>
              </a:extLst>
            </p:cNvPr>
            <p:cNvSpPr/>
            <p:nvPr/>
          </p:nvSpPr>
          <p:spPr>
            <a:xfrm rot="2821723">
              <a:off x="6378988" y="4203438"/>
              <a:ext cx="1773568" cy="17735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8" name="Freeform: Shape 66">
              <a:extLst>
                <a:ext uri="{FF2B5EF4-FFF2-40B4-BE49-F238E27FC236}">
                  <a16:creationId xmlns:a16="http://schemas.microsoft.com/office/drawing/2014/main" id="{0ADAEC45-E7E8-994B-BDD1-A8366BD514D2}"/>
                </a:ext>
              </a:extLst>
            </p:cNvPr>
            <p:cNvSpPr/>
            <p:nvPr/>
          </p:nvSpPr>
          <p:spPr>
            <a:xfrm rot="20354712">
              <a:off x="6628878" y="3951771"/>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19" name="Oval 18">
              <a:extLst>
                <a:ext uri="{FF2B5EF4-FFF2-40B4-BE49-F238E27FC236}">
                  <a16:creationId xmlns:a16="http://schemas.microsoft.com/office/drawing/2014/main" id="{EE438967-CAB2-D959-191B-1306150AD93A}"/>
                </a:ext>
              </a:extLst>
            </p:cNvPr>
            <p:cNvSpPr/>
            <p:nvPr/>
          </p:nvSpPr>
          <p:spPr>
            <a:xfrm rot="2821723">
              <a:off x="6554248" y="4378698"/>
              <a:ext cx="1423048" cy="1423048"/>
            </a:xfrm>
            <a:prstGeom prst="ellipse">
              <a:avLst/>
            </a:prstGeom>
            <a:solidFill>
              <a:schemeClr val="tx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0" name="Oval 19">
              <a:extLst>
                <a:ext uri="{FF2B5EF4-FFF2-40B4-BE49-F238E27FC236}">
                  <a16:creationId xmlns:a16="http://schemas.microsoft.com/office/drawing/2014/main" id="{B90F33C6-24E8-833E-26CA-B7348599C91D}"/>
                </a:ext>
              </a:extLst>
            </p:cNvPr>
            <p:cNvSpPr/>
            <p:nvPr/>
          </p:nvSpPr>
          <p:spPr>
            <a:xfrm>
              <a:off x="4833402" y="1218681"/>
              <a:ext cx="2546878" cy="25468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p>
          </p:txBody>
        </p:sp>
        <p:sp>
          <p:nvSpPr>
            <p:cNvPr id="21" name="Freeform 58">
              <a:extLst>
                <a:ext uri="{FF2B5EF4-FFF2-40B4-BE49-F238E27FC236}">
                  <a16:creationId xmlns:a16="http://schemas.microsoft.com/office/drawing/2014/main" id="{86AA0B12-F4BA-874E-A334-FC6DF049319D}"/>
                </a:ext>
              </a:extLst>
            </p:cNvPr>
            <p:cNvSpPr>
              <a:spLocks/>
            </p:cNvSpPr>
            <p:nvPr/>
          </p:nvSpPr>
          <p:spPr bwMode="auto">
            <a:xfrm>
              <a:off x="6967139" y="4791590"/>
              <a:ext cx="597267" cy="597264"/>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297" y="481"/>
                  </a:moveTo>
                  <a:lnTo>
                    <a:pt x="297" y="481"/>
                  </a:lnTo>
                  <a:cubicBezTo>
                    <a:pt x="198" y="481"/>
                    <a:pt x="120" y="403"/>
                    <a:pt x="120" y="304"/>
                  </a:cubicBezTo>
                  <a:cubicBezTo>
                    <a:pt x="120" y="205"/>
                    <a:pt x="198" y="120"/>
                    <a:pt x="297" y="120"/>
                  </a:cubicBezTo>
                  <a:cubicBezTo>
                    <a:pt x="396" y="120"/>
                    <a:pt x="481" y="205"/>
                    <a:pt x="481" y="304"/>
                  </a:cubicBezTo>
                  <a:cubicBezTo>
                    <a:pt x="481" y="403"/>
                    <a:pt x="396" y="481"/>
                    <a:pt x="297" y="481"/>
                  </a:cubicBezTo>
                  <a:close/>
                  <a:moveTo>
                    <a:pt x="297" y="177"/>
                  </a:moveTo>
                  <a:lnTo>
                    <a:pt x="297" y="177"/>
                  </a:lnTo>
                  <a:cubicBezTo>
                    <a:pt x="233" y="177"/>
                    <a:pt x="177" y="233"/>
                    <a:pt x="177" y="304"/>
                  </a:cubicBezTo>
                  <a:cubicBezTo>
                    <a:pt x="177" y="368"/>
                    <a:pt x="233" y="424"/>
                    <a:pt x="297" y="424"/>
                  </a:cubicBezTo>
                  <a:cubicBezTo>
                    <a:pt x="368" y="424"/>
                    <a:pt x="424" y="368"/>
                    <a:pt x="424" y="304"/>
                  </a:cubicBezTo>
                  <a:cubicBezTo>
                    <a:pt x="424" y="233"/>
                    <a:pt x="368" y="177"/>
                    <a:pt x="297" y="177"/>
                  </a:cubicBezTo>
                  <a:close/>
                  <a:moveTo>
                    <a:pt x="297" y="361"/>
                  </a:moveTo>
                  <a:lnTo>
                    <a:pt x="297" y="361"/>
                  </a:lnTo>
                  <a:cubicBezTo>
                    <a:pt x="269" y="361"/>
                    <a:pt x="240" y="333"/>
                    <a:pt x="240" y="304"/>
                  </a:cubicBezTo>
                  <a:cubicBezTo>
                    <a:pt x="240" y="269"/>
                    <a:pt x="269" y="248"/>
                    <a:pt x="297" y="248"/>
                  </a:cubicBezTo>
                  <a:cubicBezTo>
                    <a:pt x="332" y="248"/>
                    <a:pt x="354" y="269"/>
                    <a:pt x="354" y="304"/>
                  </a:cubicBezTo>
                  <a:cubicBezTo>
                    <a:pt x="354" y="333"/>
                    <a:pt x="332" y="361"/>
                    <a:pt x="297" y="361"/>
                  </a:cubicBezTo>
                  <a:close/>
                </a:path>
              </a:pathLst>
            </a:custGeom>
            <a:solidFill>
              <a:schemeClr val="accent3"/>
            </a:solidFill>
            <a:ln>
              <a:noFill/>
            </a:ln>
          </p:spPr>
          <p:txBody>
            <a:bodyPr wrap="none" anchor="ctr"/>
            <a:lstStyle/>
            <a:p>
              <a:endParaRPr lang="en-IN" sz="1350" dirty="0"/>
            </a:p>
          </p:txBody>
        </p:sp>
        <p:sp>
          <p:nvSpPr>
            <p:cNvPr id="22" name="Freeform 149">
              <a:extLst>
                <a:ext uri="{FF2B5EF4-FFF2-40B4-BE49-F238E27FC236}">
                  <a16:creationId xmlns:a16="http://schemas.microsoft.com/office/drawing/2014/main" id="{E46E1D5C-767B-2A9B-8574-FC4198D27E9A}"/>
                </a:ext>
              </a:extLst>
            </p:cNvPr>
            <p:cNvSpPr>
              <a:spLocks/>
            </p:cNvSpPr>
            <p:nvPr/>
          </p:nvSpPr>
          <p:spPr bwMode="auto">
            <a:xfrm>
              <a:off x="3229125" y="3205190"/>
              <a:ext cx="449037" cy="610344"/>
            </a:xfrm>
            <a:custGeom>
              <a:avLst/>
              <a:gdLst>
                <a:gd name="T0" fmla="*/ 2147483646 w 364"/>
                <a:gd name="T1" fmla="*/ 2147483646 h 498"/>
                <a:gd name="T2" fmla="*/ 2147483646 w 364"/>
                <a:gd name="T3" fmla="*/ 2147483646 h 498"/>
                <a:gd name="T4" fmla="*/ 2147483646 w 364"/>
                <a:gd name="T5" fmla="*/ 2147483646 h 498"/>
                <a:gd name="T6" fmla="*/ 2147483646 w 364"/>
                <a:gd name="T7" fmla="*/ 2147483646 h 498"/>
                <a:gd name="T8" fmla="*/ 2147483646 w 364"/>
                <a:gd name="T9" fmla="*/ 2147483646 h 498"/>
                <a:gd name="T10" fmla="*/ 2147483646 w 364"/>
                <a:gd name="T11" fmla="*/ 2147483646 h 498"/>
                <a:gd name="T12" fmla="*/ 2147483646 w 364"/>
                <a:gd name="T13" fmla="*/ 2147483646 h 498"/>
                <a:gd name="T14" fmla="*/ 2147483646 w 364"/>
                <a:gd name="T15" fmla="*/ 2147483646 h 498"/>
                <a:gd name="T16" fmla="*/ 2147483646 w 364"/>
                <a:gd name="T17" fmla="*/ 2147483646 h 498"/>
                <a:gd name="T18" fmla="*/ 2147483646 w 364"/>
                <a:gd name="T19" fmla="*/ 2147483646 h 498"/>
                <a:gd name="T20" fmla="*/ 2147483646 w 364"/>
                <a:gd name="T21" fmla="*/ 0 h 498"/>
                <a:gd name="T22" fmla="*/ 0 w 364"/>
                <a:gd name="T23" fmla="*/ 2147483646 h 498"/>
                <a:gd name="T24" fmla="*/ 2147483646 w 364"/>
                <a:gd name="T25" fmla="*/ 2147483646 h 498"/>
                <a:gd name="T26" fmla="*/ 2147483646 w 364"/>
                <a:gd name="T27" fmla="*/ 2147483646 h 498"/>
                <a:gd name="T28" fmla="*/ 2147483646 w 364"/>
                <a:gd name="T29" fmla="*/ 2147483646 h 498"/>
                <a:gd name="T30" fmla="*/ 2147483646 w 364"/>
                <a:gd name="T31" fmla="*/ 2147483646 h 498"/>
                <a:gd name="T32" fmla="*/ 2147483646 w 364"/>
                <a:gd name="T33" fmla="*/ 2147483646 h 498"/>
                <a:gd name="T34" fmla="*/ 2147483646 w 364"/>
                <a:gd name="T35" fmla="*/ 2147483646 h 498"/>
                <a:gd name="T36" fmla="*/ 2147483646 w 364"/>
                <a:gd name="T37" fmla="*/ 2147483646 h 498"/>
                <a:gd name="T38" fmla="*/ 2147483646 w 364"/>
                <a:gd name="T39" fmla="*/ 2147483646 h 498"/>
                <a:gd name="T40" fmla="*/ 2147483646 w 364"/>
                <a:gd name="T41" fmla="*/ 2147483646 h 498"/>
                <a:gd name="T42" fmla="*/ 2147483646 w 364"/>
                <a:gd name="T43" fmla="*/ 2147483646 h 498"/>
                <a:gd name="T44" fmla="*/ 2147483646 w 364"/>
                <a:gd name="T45" fmla="*/ 2147483646 h 4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accent6"/>
            </a:solidFill>
            <a:ln>
              <a:noFill/>
            </a:ln>
          </p:spPr>
          <p:txBody>
            <a:bodyPr wrap="none" lIns="25718" tIns="12859" rIns="25718" bIns="12859" anchor="ctr"/>
            <a:lstStyle/>
            <a:p>
              <a:endParaRPr lang="en-IN" sz="1350"/>
            </a:p>
          </p:txBody>
        </p:sp>
        <p:sp>
          <p:nvSpPr>
            <p:cNvPr id="23" name="Freeform 9">
              <a:extLst>
                <a:ext uri="{FF2B5EF4-FFF2-40B4-BE49-F238E27FC236}">
                  <a16:creationId xmlns:a16="http://schemas.microsoft.com/office/drawing/2014/main" id="{52AB3A31-2376-2479-6F77-E75DAF9B16E1}"/>
                </a:ext>
              </a:extLst>
            </p:cNvPr>
            <p:cNvSpPr>
              <a:spLocks/>
            </p:cNvSpPr>
            <p:nvPr/>
          </p:nvSpPr>
          <p:spPr bwMode="auto">
            <a:xfrm>
              <a:off x="4712976" y="4847402"/>
              <a:ext cx="527511" cy="527511"/>
            </a:xfrm>
            <a:custGeom>
              <a:avLst/>
              <a:gdLst>
                <a:gd name="T0" fmla="*/ 2147483646 w 426"/>
                <a:gd name="T1" fmla="*/ 0 h 426"/>
                <a:gd name="T2" fmla="*/ 2147483646 w 426"/>
                <a:gd name="T3" fmla="*/ 0 h 426"/>
                <a:gd name="T4" fmla="*/ 0 w 426"/>
                <a:gd name="T5" fmla="*/ 2147483646 h 426"/>
                <a:gd name="T6" fmla="*/ 2147483646 w 426"/>
                <a:gd name="T7" fmla="*/ 2147483646 h 426"/>
                <a:gd name="T8" fmla="*/ 2147483646 w 426"/>
                <a:gd name="T9" fmla="*/ 2147483646 h 426"/>
                <a:gd name="T10" fmla="*/ 2147483646 w 426"/>
                <a:gd name="T11" fmla="*/ 0 h 426"/>
                <a:gd name="T12" fmla="*/ 2147483646 w 426"/>
                <a:gd name="T13" fmla="*/ 2147483646 h 426"/>
                <a:gd name="T14" fmla="*/ 2147483646 w 426"/>
                <a:gd name="T15" fmla="*/ 2147483646 h 426"/>
                <a:gd name="T16" fmla="*/ 2147483646 w 426"/>
                <a:gd name="T17" fmla="*/ 2147483646 h 426"/>
                <a:gd name="T18" fmla="*/ 2147483646 w 426"/>
                <a:gd name="T19" fmla="*/ 2147483646 h 426"/>
                <a:gd name="T20" fmla="*/ 2147483646 w 426"/>
                <a:gd name="T21" fmla="*/ 2147483646 h 426"/>
                <a:gd name="T22" fmla="*/ 2147483646 w 426"/>
                <a:gd name="T23" fmla="*/ 2147483646 h 426"/>
                <a:gd name="T24" fmla="*/ 2147483646 w 426"/>
                <a:gd name="T25" fmla="*/ 2147483646 h 426"/>
                <a:gd name="T26" fmla="*/ 2147483646 w 426"/>
                <a:gd name="T27" fmla="*/ 2147483646 h 426"/>
                <a:gd name="T28" fmla="*/ 2147483646 w 426"/>
                <a:gd name="T29" fmla="*/ 2147483646 h 426"/>
                <a:gd name="T30" fmla="*/ 2147483646 w 426"/>
                <a:gd name="T31" fmla="*/ 2147483646 h 426"/>
                <a:gd name="T32" fmla="*/ 2147483646 w 426"/>
                <a:gd name="T33" fmla="*/ 2147483646 h 426"/>
                <a:gd name="T34" fmla="*/ 2147483646 w 426"/>
                <a:gd name="T35" fmla="*/ 2147483646 h 426"/>
                <a:gd name="T36" fmla="*/ 2147483646 w 426"/>
                <a:gd name="T37" fmla="*/ 2147483646 h 426"/>
                <a:gd name="T38" fmla="*/ 2147483646 w 426"/>
                <a:gd name="T39" fmla="*/ 2147483646 h 426"/>
                <a:gd name="T40" fmla="*/ 2147483646 w 426"/>
                <a:gd name="T41" fmla="*/ 2147483646 h 426"/>
                <a:gd name="T42" fmla="*/ 2147483646 w 426"/>
                <a:gd name="T43" fmla="*/ 2147483646 h 426"/>
                <a:gd name="T44" fmla="*/ 2147483646 w 426"/>
                <a:gd name="T45" fmla="*/ 2147483646 h 426"/>
                <a:gd name="T46" fmla="*/ 2147483646 w 426"/>
                <a:gd name="T47" fmla="*/ 2147483646 h 4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rgbClr val="0DAFDE"/>
            </a:solidFill>
            <a:ln>
              <a:noFill/>
            </a:ln>
          </p:spPr>
          <p:txBody>
            <a:bodyPr wrap="none" lIns="25718" tIns="12859" rIns="25718" bIns="12859" anchor="ctr"/>
            <a:lstStyle/>
            <a:p>
              <a:endParaRPr lang="en-IN" sz="1350"/>
            </a:p>
          </p:txBody>
        </p:sp>
        <p:sp>
          <p:nvSpPr>
            <p:cNvPr id="24" name="Freeform 169">
              <a:extLst>
                <a:ext uri="{FF2B5EF4-FFF2-40B4-BE49-F238E27FC236}">
                  <a16:creationId xmlns:a16="http://schemas.microsoft.com/office/drawing/2014/main" id="{37109AC3-0CCF-BE2A-20DA-3DC0AD7BE23F}"/>
                </a:ext>
              </a:extLst>
            </p:cNvPr>
            <p:cNvSpPr>
              <a:spLocks/>
            </p:cNvSpPr>
            <p:nvPr/>
          </p:nvSpPr>
          <p:spPr bwMode="auto">
            <a:xfrm>
              <a:off x="8489804" y="3164228"/>
              <a:ext cx="601624" cy="479555"/>
            </a:xfrm>
            <a:custGeom>
              <a:avLst/>
              <a:gdLst>
                <a:gd name="T0" fmla="*/ 2147483646 w 487"/>
                <a:gd name="T1" fmla="*/ 2147483646 h 390"/>
                <a:gd name="T2" fmla="*/ 2147483646 w 487"/>
                <a:gd name="T3" fmla="*/ 2147483646 h 390"/>
                <a:gd name="T4" fmla="*/ 2147483646 w 487"/>
                <a:gd name="T5" fmla="*/ 2147483646 h 390"/>
                <a:gd name="T6" fmla="*/ 2147483646 w 487"/>
                <a:gd name="T7" fmla="*/ 2147483646 h 390"/>
                <a:gd name="T8" fmla="*/ 2147483646 w 487"/>
                <a:gd name="T9" fmla="*/ 2147483646 h 390"/>
                <a:gd name="T10" fmla="*/ 2147483646 w 487"/>
                <a:gd name="T11" fmla="*/ 2147483646 h 390"/>
                <a:gd name="T12" fmla="*/ 2147483646 w 487"/>
                <a:gd name="T13" fmla="*/ 2147483646 h 390"/>
                <a:gd name="T14" fmla="*/ 2147483646 w 487"/>
                <a:gd name="T15" fmla="*/ 2147483646 h 390"/>
                <a:gd name="T16" fmla="*/ 2147483646 w 487"/>
                <a:gd name="T17" fmla="*/ 2147483646 h 390"/>
                <a:gd name="T18" fmla="*/ 2147483646 w 487"/>
                <a:gd name="T19" fmla="*/ 2147483646 h 390"/>
                <a:gd name="T20" fmla="*/ 2147483646 w 487"/>
                <a:gd name="T21" fmla="*/ 2147483646 h 390"/>
                <a:gd name="T22" fmla="*/ 2147483646 w 487"/>
                <a:gd name="T23" fmla="*/ 2147483646 h 390"/>
                <a:gd name="T24" fmla="*/ 2147483646 w 487"/>
                <a:gd name="T25" fmla="*/ 2147483646 h 390"/>
                <a:gd name="T26" fmla="*/ 2147483646 w 487"/>
                <a:gd name="T27" fmla="*/ 2147483646 h 390"/>
                <a:gd name="T28" fmla="*/ 2147483646 w 487"/>
                <a:gd name="T29" fmla="*/ 2147483646 h 3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rgbClr val="C00000"/>
            </a:solidFill>
            <a:ln>
              <a:noFill/>
            </a:ln>
          </p:spPr>
          <p:txBody>
            <a:bodyPr wrap="none" lIns="25718" tIns="12859" rIns="25718" bIns="12859" anchor="ctr"/>
            <a:lstStyle/>
            <a:p>
              <a:endParaRPr lang="en-IN" sz="1350"/>
            </a:p>
          </p:txBody>
        </p:sp>
        <p:sp>
          <p:nvSpPr>
            <p:cNvPr id="25" name="TextBox 24">
              <a:extLst>
                <a:ext uri="{FF2B5EF4-FFF2-40B4-BE49-F238E27FC236}">
                  <a16:creationId xmlns:a16="http://schemas.microsoft.com/office/drawing/2014/main" id="{663B6D18-DC60-DE8B-3ADA-0DB8425CB35B}"/>
                </a:ext>
              </a:extLst>
            </p:cNvPr>
            <p:cNvSpPr txBox="1"/>
            <p:nvPr/>
          </p:nvSpPr>
          <p:spPr>
            <a:xfrm>
              <a:off x="5030524" y="1914659"/>
              <a:ext cx="2230502" cy="1101827"/>
            </a:xfrm>
            <a:prstGeom prst="rect">
              <a:avLst/>
            </a:prstGeom>
            <a:noFill/>
          </p:spPr>
          <p:txBody>
            <a:bodyPr wrap="square">
              <a:spAutoFit/>
            </a:bodyPr>
            <a:lstStyle/>
            <a:p>
              <a:pPr algn="ctr"/>
              <a:r>
                <a:rPr lang="en-IN" sz="900" b="1" dirty="0">
                  <a:latin typeface="Roboto" panose="02000000000000000000" pitchFamily="2" charset="0"/>
                  <a:ea typeface="Roboto" panose="02000000000000000000" pitchFamily="2" charset="0"/>
                </a:rPr>
                <a:t>Sentiment </a:t>
              </a:r>
            </a:p>
            <a:p>
              <a:pPr algn="ctr"/>
              <a:r>
                <a:rPr lang="en-IN" sz="900" b="1" dirty="0">
                  <a:latin typeface="Roboto" panose="02000000000000000000" pitchFamily="2" charset="0"/>
                  <a:ea typeface="Roboto" panose="02000000000000000000" pitchFamily="2" charset="0"/>
                </a:rPr>
                <a:t>Analysis</a:t>
              </a:r>
            </a:p>
          </p:txBody>
        </p:sp>
        <p:sp>
          <p:nvSpPr>
            <p:cNvPr id="26" name="TextBox 25">
              <a:extLst>
                <a:ext uri="{FF2B5EF4-FFF2-40B4-BE49-F238E27FC236}">
                  <a16:creationId xmlns:a16="http://schemas.microsoft.com/office/drawing/2014/main" id="{DABB8A89-C450-0B76-85CD-CFF6CC6C8A86}"/>
                </a:ext>
              </a:extLst>
            </p:cNvPr>
            <p:cNvSpPr txBox="1"/>
            <p:nvPr/>
          </p:nvSpPr>
          <p:spPr>
            <a:xfrm>
              <a:off x="9852662" y="2997420"/>
              <a:ext cx="2262554" cy="757507"/>
            </a:xfrm>
            <a:prstGeom prst="rect">
              <a:avLst/>
            </a:prstGeom>
            <a:noFill/>
          </p:spPr>
          <p:txBody>
            <a:bodyPr wrap="square" rtlCol="0">
              <a:spAutoFit/>
            </a:bodyPr>
            <a:lstStyle/>
            <a:p>
              <a:pPr defTabSz="685800">
                <a:spcBef>
                  <a:spcPts val="450"/>
                </a:spcBef>
                <a:defRPr/>
              </a:pPr>
              <a:r>
                <a:rPr lang="en-US" sz="1050" b="1" dirty="0">
                  <a:solidFill>
                    <a:schemeClr val="accent2"/>
                  </a:solidFill>
                  <a:latin typeface="Roboto" panose="02000000000000000000" pitchFamily="2" charset="0"/>
                  <a:ea typeface="Roboto" panose="02000000000000000000" pitchFamily="2" charset="0"/>
                </a:rPr>
                <a:t>Results</a:t>
              </a:r>
            </a:p>
          </p:txBody>
        </p:sp>
        <p:sp>
          <p:nvSpPr>
            <p:cNvPr id="27" name="TextBox 26">
              <a:extLst>
                <a:ext uri="{FF2B5EF4-FFF2-40B4-BE49-F238E27FC236}">
                  <a16:creationId xmlns:a16="http://schemas.microsoft.com/office/drawing/2014/main" id="{CA866147-5723-C044-9B5B-9C0D79B01BEE}"/>
                </a:ext>
              </a:extLst>
            </p:cNvPr>
            <p:cNvSpPr txBox="1"/>
            <p:nvPr/>
          </p:nvSpPr>
          <p:spPr>
            <a:xfrm>
              <a:off x="-209203" y="2997420"/>
              <a:ext cx="2604172" cy="1239554"/>
            </a:xfrm>
            <a:prstGeom prst="rect">
              <a:avLst/>
            </a:prstGeom>
            <a:noFill/>
          </p:spPr>
          <p:txBody>
            <a:bodyPr wrap="square" rtlCol="0">
              <a:spAutoFit/>
            </a:bodyPr>
            <a:lstStyle/>
            <a:p>
              <a:pPr algn="r" defTabSz="685800">
                <a:spcBef>
                  <a:spcPts val="450"/>
                </a:spcBef>
                <a:defRPr/>
              </a:pPr>
              <a:r>
                <a:rPr lang="en-US" sz="1050" b="1" dirty="0">
                  <a:solidFill>
                    <a:schemeClr val="accent5"/>
                  </a:solidFill>
                  <a:latin typeface="Roboto" panose="02000000000000000000" pitchFamily="2" charset="0"/>
                  <a:ea typeface="Roboto" panose="02000000000000000000" pitchFamily="2" charset="0"/>
                </a:rPr>
                <a:t>Problem Statement</a:t>
              </a:r>
            </a:p>
          </p:txBody>
        </p:sp>
        <p:sp>
          <p:nvSpPr>
            <p:cNvPr id="28" name="TextBox 27">
              <a:extLst>
                <a:ext uri="{FF2B5EF4-FFF2-40B4-BE49-F238E27FC236}">
                  <a16:creationId xmlns:a16="http://schemas.microsoft.com/office/drawing/2014/main" id="{9B30DF2F-9AE1-833A-552A-1B18C5F4B4F6}"/>
                </a:ext>
              </a:extLst>
            </p:cNvPr>
            <p:cNvSpPr txBox="1"/>
            <p:nvPr/>
          </p:nvSpPr>
          <p:spPr>
            <a:xfrm>
              <a:off x="1414024" y="4683636"/>
              <a:ext cx="2262554" cy="1239554"/>
            </a:xfrm>
            <a:prstGeom prst="rect">
              <a:avLst/>
            </a:prstGeom>
            <a:noFill/>
          </p:spPr>
          <p:txBody>
            <a:bodyPr wrap="square" rtlCol="0">
              <a:spAutoFit/>
            </a:bodyPr>
            <a:lstStyle/>
            <a:p>
              <a:pPr algn="r" defTabSz="685800">
                <a:spcBef>
                  <a:spcPts val="450"/>
                </a:spcBef>
                <a:defRPr/>
              </a:pPr>
              <a:r>
                <a:rPr lang="en-US" sz="1050" b="1" dirty="0">
                  <a:solidFill>
                    <a:schemeClr val="accent4"/>
                  </a:solidFill>
                  <a:latin typeface="Roboto" panose="02000000000000000000" pitchFamily="2" charset="0"/>
                  <a:ea typeface="Roboto" panose="02000000000000000000" pitchFamily="2" charset="0"/>
                </a:rPr>
                <a:t>Data Overview</a:t>
              </a:r>
            </a:p>
          </p:txBody>
        </p:sp>
        <p:sp>
          <p:nvSpPr>
            <p:cNvPr id="29" name="TextBox 28">
              <a:extLst>
                <a:ext uri="{FF2B5EF4-FFF2-40B4-BE49-F238E27FC236}">
                  <a16:creationId xmlns:a16="http://schemas.microsoft.com/office/drawing/2014/main" id="{743581F5-CA98-1C7D-3E1A-51AEA6625B66}"/>
                </a:ext>
              </a:extLst>
            </p:cNvPr>
            <p:cNvSpPr txBox="1"/>
            <p:nvPr/>
          </p:nvSpPr>
          <p:spPr>
            <a:xfrm>
              <a:off x="8489805" y="4648499"/>
              <a:ext cx="2774396" cy="1721604"/>
            </a:xfrm>
            <a:prstGeom prst="rect">
              <a:avLst/>
            </a:prstGeom>
            <a:noFill/>
          </p:spPr>
          <p:txBody>
            <a:bodyPr wrap="square" rtlCol="0">
              <a:spAutoFit/>
            </a:bodyPr>
            <a:lstStyle/>
            <a:p>
              <a:pPr defTabSz="685800">
                <a:spcBef>
                  <a:spcPts val="450"/>
                </a:spcBef>
                <a:defRPr/>
              </a:pPr>
              <a:r>
                <a:rPr lang="en-US" sz="1050" b="1" dirty="0">
                  <a:solidFill>
                    <a:schemeClr val="accent2"/>
                  </a:solidFill>
                  <a:latin typeface="Roboto" panose="02000000000000000000" pitchFamily="2" charset="0"/>
                  <a:ea typeface="Roboto" panose="02000000000000000000" pitchFamily="2" charset="0"/>
                </a:rPr>
                <a:t>Modeling &amp; Data Engineering</a:t>
              </a:r>
            </a:p>
          </p:txBody>
        </p:sp>
      </p:grpSp>
      <p:sp>
        <p:nvSpPr>
          <p:cNvPr id="30" name="Donut 29">
            <a:extLst>
              <a:ext uri="{FF2B5EF4-FFF2-40B4-BE49-F238E27FC236}">
                <a16:creationId xmlns:a16="http://schemas.microsoft.com/office/drawing/2014/main" id="{638F4850-89E2-3AE3-7277-FFC1E37DFBBC}"/>
              </a:ext>
            </a:extLst>
          </p:cNvPr>
          <p:cNvSpPr/>
          <p:nvPr/>
        </p:nvSpPr>
        <p:spPr>
          <a:xfrm>
            <a:off x="2418056" y="1433317"/>
            <a:ext cx="592823" cy="592579"/>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974F7F60-4419-D484-BCB2-0A115D62D792}"/>
              </a:ext>
            </a:extLst>
          </p:cNvPr>
          <p:cNvSpPr/>
          <p:nvPr/>
        </p:nvSpPr>
        <p:spPr>
          <a:xfrm>
            <a:off x="2504467" y="1487531"/>
            <a:ext cx="444480" cy="4624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10" descr="Premium Vector | Doodle bulb light idea for icon symbol of idea creativity  innovation inspiration vector illustration">
            <a:extLst>
              <a:ext uri="{FF2B5EF4-FFF2-40B4-BE49-F238E27FC236}">
                <a16:creationId xmlns:a16="http://schemas.microsoft.com/office/drawing/2014/main" id="{597932E9-4B71-BD78-C042-C50712E18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568" y="1586560"/>
            <a:ext cx="298278" cy="256949"/>
          </a:xfrm>
          <a:prstGeom prst="rect">
            <a:avLst/>
          </a:prstGeom>
          <a:noFill/>
          <a:extLst>
            <a:ext uri="{909E8E84-426E-40DD-AFC4-6F175D3DCCD1}">
              <a14:hiddenFill xmlns:a14="http://schemas.microsoft.com/office/drawing/2010/main">
                <a:solidFill>
                  <a:srgbClr val="FFFFFF"/>
                </a:solidFill>
              </a14:hiddenFill>
            </a:ext>
          </a:extLst>
        </p:spPr>
      </p:pic>
      <p:sp>
        <p:nvSpPr>
          <p:cNvPr id="33" name="Donut 32">
            <a:extLst>
              <a:ext uri="{FF2B5EF4-FFF2-40B4-BE49-F238E27FC236}">
                <a16:creationId xmlns:a16="http://schemas.microsoft.com/office/drawing/2014/main" id="{EA0DF762-F663-A390-FA0D-BC74B4A35309}"/>
              </a:ext>
            </a:extLst>
          </p:cNvPr>
          <p:cNvSpPr/>
          <p:nvPr/>
        </p:nvSpPr>
        <p:spPr>
          <a:xfrm>
            <a:off x="2928020" y="1973859"/>
            <a:ext cx="592823" cy="592579"/>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C3E20D0D-F9E6-FDC3-62A2-4FDA198EFEBC}"/>
              </a:ext>
            </a:extLst>
          </p:cNvPr>
          <p:cNvSpPr/>
          <p:nvPr/>
        </p:nvSpPr>
        <p:spPr>
          <a:xfrm>
            <a:off x="2998504" y="2027130"/>
            <a:ext cx="467380" cy="4732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16" descr="File icon PNG, ICO or ICNS | Free vector icons">
            <a:extLst>
              <a:ext uri="{FF2B5EF4-FFF2-40B4-BE49-F238E27FC236}">
                <a16:creationId xmlns:a16="http://schemas.microsoft.com/office/drawing/2014/main" id="{98378A65-A6C3-4109-D943-D749FC579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157" y="2172954"/>
            <a:ext cx="198074" cy="198074"/>
          </a:xfrm>
          <a:prstGeom prst="rect">
            <a:avLst/>
          </a:prstGeom>
          <a:noFill/>
          <a:extLst>
            <a:ext uri="{909E8E84-426E-40DD-AFC4-6F175D3DCCD1}">
              <a14:hiddenFill xmlns:a14="http://schemas.microsoft.com/office/drawing/2010/main">
                <a:solidFill>
                  <a:srgbClr val="FFFFFF"/>
                </a:solidFill>
              </a14:hiddenFill>
            </a:ext>
          </a:extLst>
        </p:spPr>
      </p:pic>
      <p:sp>
        <p:nvSpPr>
          <p:cNvPr id="36" name="Donut 35">
            <a:extLst>
              <a:ext uri="{FF2B5EF4-FFF2-40B4-BE49-F238E27FC236}">
                <a16:creationId xmlns:a16="http://schemas.microsoft.com/office/drawing/2014/main" id="{F7E19CF4-A451-9F65-5DF8-9F28D17D050E}"/>
              </a:ext>
            </a:extLst>
          </p:cNvPr>
          <p:cNvSpPr/>
          <p:nvPr/>
        </p:nvSpPr>
        <p:spPr>
          <a:xfrm>
            <a:off x="3700559" y="1951177"/>
            <a:ext cx="592823" cy="592579"/>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6FE26722-5657-CA7D-0D3B-72455E010534}"/>
              </a:ext>
            </a:extLst>
          </p:cNvPr>
          <p:cNvSpPr/>
          <p:nvPr/>
        </p:nvSpPr>
        <p:spPr>
          <a:xfrm>
            <a:off x="3761597" y="2016852"/>
            <a:ext cx="467380" cy="4732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0" descr="Goal, see, target icon, • aim icon - Download on Iconfinder">
            <a:extLst>
              <a:ext uri="{FF2B5EF4-FFF2-40B4-BE49-F238E27FC236}">
                <a16:creationId xmlns:a16="http://schemas.microsoft.com/office/drawing/2014/main" id="{FFB2D303-14F3-A030-5B25-80A0B9076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596" y="2169364"/>
            <a:ext cx="154286" cy="154286"/>
          </a:xfrm>
          <a:prstGeom prst="rect">
            <a:avLst/>
          </a:prstGeom>
          <a:noFill/>
          <a:extLst>
            <a:ext uri="{909E8E84-426E-40DD-AFC4-6F175D3DCCD1}">
              <a14:hiddenFill xmlns:a14="http://schemas.microsoft.com/office/drawing/2010/main">
                <a:solidFill>
                  <a:srgbClr val="FFFFFF"/>
                </a:solidFill>
              </a14:hiddenFill>
            </a:ext>
          </a:extLst>
        </p:spPr>
      </p:pic>
      <p:sp>
        <p:nvSpPr>
          <p:cNvPr id="39" name="Donut 38">
            <a:extLst>
              <a:ext uri="{FF2B5EF4-FFF2-40B4-BE49-F238E27FC236}">
                <a16:creationId xmlns:a16="http://schemas.microsoft.com/office/drawing/2014/main" id="{EACC3A14-454A-773B-AAE0-4B309DB4E607}"/>
              </a:ext>
            </a:extLst>
          </p:cNvPr>
          <p:cNvSpPr/>
          <p:nvPr/>
        </p:nvSpPr>
        <p:spPr>
          <a:xfrm>
            <a:off x="4223946" y="1378772"/>
            <a:ext cx="592823" cy="592579"/>
          </a:xfrm>
          <a:prstGeom prst="donut">
            <a:avLst>
              <a:gd name="adj" fmla="val 11182"/>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30E38CDC-4537-5FD6-C26E-8876C336B4F9}"/>
              </a:ext>
            </a:extLst>
          </p:cNvPr>
          <p:cNvSpPr/>
          <p:nvPr/>
        </p:nvSpPr>
        <p:spPr>
          <a:xfrm>
            <a:off x="4284766" y="1445866"/>
            <a:ext cx="467380" cy="4732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6" descr="Mountain - Red Mountains Png , Free Transparent Clipart - ClipartKey">
            <a:extLst>
              <a:ext uri="{FF2B5EF4-FFF2-40B4-BE49-F238E27FC236}">
                <a16:creationId xmlns:a16="http://schemas.microsoft.com/office/drawing/2014/main" id="{21F967DC-5F91-8ED6-A53F-388410BF165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428984" y="1584052"/>
            <a:ext cx="192711" cy="12728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2" name="Block Arc 41">
            <a:extLst>
              <a:ext uri="{FF2B5EF4-FFF2-40B4-BE49-F238E27FC236}">
                <a16:creationId xmlns:a16="http://schemas.microsoft.com/office/drawing/2014/main" id="{F72CA418-A628-017F-DDB4-938B715F4F01}"/>
              </a:ext>
            </a:extLst>
          </p:cNvPr>
          <p:cNvSpPr/>
          <p:nvPr/>
        </p:nvSpPr>
        <p:spPr>
          <a:xfrm>
            <a:off x="3085929" y="845489"/>
            <a:ext cx="1076374" cy="1034005"/>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6" name="Group 45">
            <a:extLst>
              <a:ext uri="{FF2B5EF4-FFF2-40B4-BE49-F238E27FC236}">
                <a16:creationId xmlns:a16="http://schemas.microsoft.com/office/drawing/2014/main" id="{24F3150F-5A54-F649-591A-00EE3E60B278}"/>
              </a:ext>
            </a:extLst>
          </p:cNvPr>
          <p:cNvGrpSpPr/>
          <p:nvPr/>
        </p:nvGrpSpPr>
        <p:grpSpPr>
          <a:xfrm>
            <a:off x="1337648" y="2961762"/>
            <a:ext cx="1182829" cy="1212684"/>
            <a:chOff x="505182" y="2151030"/>
            <a:chExt cx="1580302" cy="1823993"/>
          </a:xfrm>
        </p:grpSpPr>
        <p:pic>
          <p:nvPicPr>
            <p:cNvPr id="47" name="Graphic 46" descr="Question mark with solid fill">
              <a:extLst>
                <a:ext uri="{FF2B5EF4-FFF2-40B4-BE49-F238E27FC236}">
                  <a16:creationId xmlns:a16="http://schemas.microsoft.com/office/drawing/2014/main" id="{5CF692C5-AAC8-8E03-55D2-9C5A886A8E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182" y="2437535"/>
              <a:ext cx="1537488" cy="1537488"/>
            </a:xfrm>
            <a:prstGeom prst="rect">
              <a:avLst/>
            </a:prstGeom>
          </p:spPr>
        </p:pic>
        <p:sp>
          <p:nvSpPr>
            <p:cNvPr id="48" name="TextBox 47">
              <a:extLst>
                <a:ext uri="{FF2B5EF4-FFF2-40B4-BE49-F238E27FC236}">
                  <a16:creationId xmlns:a16="http://schemas.microsoft.com/office/drawing/2014/main" id="{B6A4DDE8-DEB6-F1E6-206A-FC253AA5B33F}"/>
                </a:ext>
              </a:extLst>
            </p:cNvPr>
            <p:cNvSpPr txBox="1"/>
            <p:nvPr/>
          </p:nvSpPr>
          <p:spPr>
            <a:xfrm>
              <a:off x="731948" y="2151030"/>
              <a:ext cx="1134721" cy="278856"/>
            </a:xfrm>
            <a:prstGeom prst="rect">
              <a:avLst/>
            </a:prstGeom>
            <a:noFill/>
          </p:spPr>
          <p:txBody>
            <a:bodyPr wrap="square" rtlCol="0">
              <a:spAutoFit/>
            </a:bodyPr>
            <a:lstStyle/>
            <a:p>
              <a:r>
                <a:rPr lang="en-US" sz="1100" dirty="0"/>
                <a:t>PROBLEM</a:t>
              </a:r>
            </a:p>
          </p:txBody>
        </p:sp>
        <p:sp>
          <p:nvSpPr>
            <p:cNvPr id="49" name="TextBox 48">
              <a:extLst>
                <a:ext uri="{FF2B5EF4-FFF2-40B4-BE49-F238E27FC236}">
                  <a16:creationId xmlns:a16="http://schemas.microsoft.com/office/drawing/2014/main" id="{ECAE9EAE-F9E3-0EAE-3308-B164944C5778}"/>
                </a:ext>
              </a:extLst>
            </p:cNvPr>
            <p:cNvSpPr txBox="1"/>
            <p:nvPr/>
          </p:nvSpPr>
          <p:spPr>
            <a:xfrm rot="5400000">
              <a:off x="1476768" y="3017700"/>
              <a:ext cx="982829" cy="234603"/>
            </a:xfrm>
            <a:prstGeom prst="rect">
              <a:avLst/>
            </a:prstGeom>
            <a:noFill/>
          </p:spPr>
          <p:txBody>
            <a:bodyPr wrap="none" rtlCol="0">
              <a:spAutoFit/>
            </a:bodyPr>
            <a:lstStyle/>
            <a:p>
              <a:r>
                <a:rPr lang="en-US" sz="1100" dirty="0"/>
                <a:t>STATEMENT</a:t>
              </a:r>
            </a:p>
          </p:txBody>
        </p:sp>
      </p:grpSp>
      <p:sp>
        <p:nvSpPr>
          <p:cNvPr id="50" name="TextBox 49">
            <a:extLst>
              <a:ext uri="{FF2B5EF4-FFF2-40B4-BE49-F238E27FC236}">
                <a16:creationId xmlns:a16="http://schemas.microsoft.com/office/drawing/2014/main" id="{3C60E066-3B8C-B0C5-2C84-68AF3C3FAB08}"/>
              </a:ext>
            </a:extLst>
          </p:cNvPr>
          <p:cNvSpPr txBox="1"/>
          <p:nvPr/>
        </p:nvSpPr>
        <p:spPr>
          <a:xfrm>
            <a:off x="1235128" y="4454261"/>
            <a:ext cx="1269339" cy="261610"/>
          </a:xfrm>
          <a:prstGeom prst="rect">
            <a:avLst/>
          </a:prstGeom>
          <a:noFill/>
        </p:spPr>
        <p:txBody>
          <a:bodyPr wrap="square" rtlCol="0">
            <a:spAutoFit/>
          </a:bodyPr>
          <a:lstStyle/>
          <a:p>
            <a:pPr algn="ctr"/>
            <a:r>
              <a:rPr lang="en-US" sz="1100" dirty="0"/>
              <a:t>BUSINESS</a:t>
            </a:r>
          </a:p>
        </p:txBody>
      </p:sp>
      <p:pic>
        <p:nvPicPr>
          <p:cNvPr id="51" name="Picture 6" descr="Objective - Free business icons">
            <a:extLst>
              <a:ext uri="{FF2B5EF4-FFF2-40B4-BE49-F238E27FC236}">
                <a16:creationId xmlns:a16="http://schemas.microsoft.com/office/drawing/2014/main" id="{D2C29039-CB39-9DC6-4811-A664CA8C6EA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2668" y="4763228"/>
            <a:ext cx="698738" cy="69873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92DFB3A3-072E-D679-4003-AF99A20C4673}"/>
              </a:ext>
            </a:extLst>
          </p:cNvPr>
          <p:cNvSpPr txBox="1"/>
          <p:nvPr/>
        </p:nvSpPr>
        <p:spPr>
          <a:xfrm rot="5400000">
            <a:off x="1961841" y="4981792"/>
            <a:ext cx="912429" cy="261610"/>
          </a:xfrm>
          <a:prstGeom prst="rect">
            <a:avLst/>
          </a:prstGeom>
          <a:noFill/>
        </p:spPr>
        <p:txBody>
          <a:bodyPr wrap="none" rtlCol="0">
            <a:spAutoFit/>
          </a:bodyPr>
          <a:lstStyle/>
          <a:p>
            <a:r>
              <a:rPr lang="en-US" sz="1100" dirty="0"/>
              <a:t>OBJECTIVE</a:t>
            </a:r>
          </a:p>
        </p:txBody>
      </p:sp>
      <p:pic>
        <p:nvPicPr>
          <p:cNvPr id="53" name="Picture 2" descr="Data, information, presentation, report, summary icon - Download on  Iconfinder">
            <a:extLst>
              <a:ext uri="{FF2B5EF4-FFF2-40B4-BE49-F238E27FC236}">
                <a16:creationId xmlns:a16="http://schemas.microsoft.com/office/drawing/2014/main" id="{F1AAF3C0-7298-31A4-F15D-BBF7DDAC9986}"/>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075954" y="3155468"/>
            <a:ext cx="1022201" cy="102220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6854ABEA-B37E-25AA-F803-2C556D6FB75A}"/>
              </a:ext>
            </a:extLst>
          </p:cNvPr>
          <p:cNvSpPr txBox="1"/>
          <p:nvPr/>
        </p:nvSpPr>
        <p:spPr>
          <a:xfrm>
            <a:off x="3328455" y="2854100"/>
            <a:ext cx="556563" cy="261610"/>
          </a:xfrm>
          <a:prstGeom prst="rect">
            <a:avLst/>
          </a:prstGeom>
          <a:noFill/>
        </p:spPr>
        <p:txBody>
          <a:bodyPr wrap="none" rtlCol="0">
            <a:spAutoFit/>
          </a:bodyPr>
          <a:lstStyle/>
          <a:p>
            <a:r>
              <a:rPr lang="en-US" sz="1100" dirty="0"/>
              <a:t>DATA</a:t>
            </a:r>
          </a:p>
        </p:txBody>
      </p:sp>
      <p:sp>
        <p:nvSpPr>
          <p:cNvPr id="55" name="TextBox 54">
            <a:extLst>
              <a:ext uri="{FF2B5EF4-FFF2-40B4-BE49-F238E27FC236}">
                <a16:creationId xmlns:a16="http://schemas.microsoft.com/office/drawing/2014/main" id="{93477055-4E9B-A457-2E80-3B1A64F5E653}"/>
              </a:ext>
            </a:extLst>
          </p:cNvPr>
          <p:cNvSpPr txBox="1"/>
          <p:nvPr/>
        </p:nvSpPr>
        <p:spPr>
          <a:xfrm rot="5400000">
            <a:off x="3847240" y="3553402"/>
            <a:ext cx="907621" cy="261610"/>
          </a:xfrm>
          <a:prstGeom prst="rect">
            <a:avLst/>
          </a:prstGeom>
          <a:noFill/>
        </p:spPr>
        <p:txBody>
          <a:bodyPr wrap="none" rtlCol="0">
            <a:spAutoFit/>
          </a:bodyPr>
          <a:lstStyle/>
          <a:p>
            <a:r>
              <a:rPr lang="en-US" sz="1100" dirty="0"/>
              <a:t>OVERVIEW</a:t>
            </a:r>
          </a:p>
        </p:txBody>
      </p:sp>
      <p:pic>
        <p:nvPicPr>
          <p:cNvPr id="56" name="Picture 6" descr="Machine learning - Free computer icons">
            <a:extLst>
              <a:ext uri="{FF2B5EF4-FFF2-40B4-BE49-F238E27FC236}">
                <a16:creationId xmlns:a16="http://schemas.microsoft.com/office/drawing/2014/main" id="{7C1D5A7F-C0C5-B651-3DEA-4B517F21A649}"/>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9777" y="3121012"/>
            <a:ext cx="867759" cy="101700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F459F8A5-5123-D829-C996-EB9A72668517}"/>
              </a:ext>
            </a:extLst>
          </p:cNvPr>
          <p:cNvSpPr txBox="1"/>
          <p:nvPr/>
        </p:nvSpPr>
        <p:spPr>
          <a:xfrm>
            <a:off x="4882613" y="2859199"/>
            <a:ext cx="973343" cy="261610"/>
          </a:xfrm>
          <a:prstGeom prst="rect">
            <a:avLst/>
          </a:prstGeom>
          <a:noFill/>
        </p:spPr>
        <p:txBody>
          <a:bodyPr wrap="none" rtlCol="0">
            <a:spAutoFit/>
          </a:bodyPr>
          <a:lstStyle/>
          <a:p>
            <a:r>
              <a:rPr lang="en-US" sz="1100" dirty="0"/>
              <a:t>SUPERVISED</a:t>
            </a:r>
          </a:p>
        </p:txBody>
      </p:sp>
      <p:sp>
        <p:nvSpPr>
          <p:cNvPr id="58" name="TextBox 57">
            <a:extLst>
              <a:ext uri="{FF2B5EF4-FFF2-40B4-BE49-F238E27FC236}">
                <a16:creationId xmlns:a16="http://schemas.microsoft.com/office/drawing/2014/main" id="{95E747E5-0C69-73D0-A801-3BD7C2414C6B}"/>
              </a:ext>
            </a:extLst>
          </p:cNvPr>
          <p:cNvSpPr txBox="1"/>
          <p:nvPr/>
        </p:nvSpPr>
        <p:spPr>
          <a:xfrm rot="5400000">
            <a:off x="5468183" y="3473178"/>
            <a:ext cx="878767" cy="261610"/>
          </a:xfrm>
          <a:prstGeom prst="rect">
            <a:avLst/>
          </a:prstGeom>
          <a:noFill/>
        </p:spPr>
        <p:txBody>
          <a:bodyPr wrap="none" rtlCol="0">
            <a:spAutoFit/>
          </a:bodyPr>
          <a:lstStyle/>
          <a:p>
            <a:r>
              <a:rPr lang="en-US" sz="1100" dirty="0"/>
              <a:t>LEARNING</a:t>
            </a:r>
          </a:p>
        </p:txBody>
      </p:sp>
      <p:pic>
        <p:nvPicPr>
          <p:cNvPr id="59" name="Picture 8" descr="Exploratory data analysis color icon Royalty Free Vector">
            <a:extLst>
              <a:ext uri="{FF2B5EF4-FFF2-40B4-BE49-F238E27FC236}">
                <a16:creationId xmlns:a16="http://schemas.microsoft.com/office/drawing/2014/main" id="{1546BC28-B8C1-AD26-02D7-7F4D7792DB8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3059207" y="4612377"/>
            <a:ext cx="994764" cy="1022201"/>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15489B59-A8FA-FB24-2A1C-9A60377A50FF}"/>
              </a:ext>
            </a:extLst>
          </p:cNvPr>
          <p:cNvSpPr txBox="1"/>
          <p:nvPr/>
        </p:nvSpPr>
        <p:spPr>
          <a:xfrm>
            <a:off x="3085929" y="4428714"/>
            <a:ext cx="962123" cy="261610"/>
          </a:xfrm>
          <a:prstGeom prst="rect">
            <a:avLst/>
          </a:prstGeom>
          <a:noFill/>
        </p:spPr>
        <p:txBody>
          <a:bodyPr wrap="none" rtlCol="0">
            <a:spAutoFit/>
          </a:bodyPr>
          <a:lstStyle/>
          <a:p>
            <a:r>
              <a:rPr lang="en-US" sz="1100" dirty="0"/>
              <a:t>EXPLORING</a:t>
            </a:r>
          </a:p>
        </p:txBody>
      </p:sp>
      <p:sp>
        <p:nvSpPr>
          <p:cNvPr id="61" name="TextBox 60">
            <a:extLst>
              <a:ext uri="{FF2B5EF4-FFF2-40B4-BE49-F238E27FC236}">
                <a16:creationId xmlns:a16="http://schemas.microsoft.com/office/drawing/2014/main" id="{891AAAD9-FD68-8C9B-3DBC-E3010EF195B5}"/>
              </a:ext>
            </a:extLst>
          </p:cNvPr>
          <p:cNvSpPr txBox="1"/>
          <p:nvPr/>
        </p:nvSpPr>
        <p:spPr>
          <a:xfrm rot="5400000">
            <a:off x="3575670" y="5285807"/>
            <a:ext cx="1146957" cy="261610"/>
          </a:xfrm>
          <a:prstGeom prst="rect">
            <a:avLst/>
          </a:prstGeom>
          <a:noFill/>
        </p:spPr>
        <p:txBody>
          <a:bodyPr wrap="square" rtlCol="0">
            <a:spAutoFit/>
          </a:bodyPr>
          <a:lstStyle/>
          <a:p>
            <a:r>
              <a:rPr lang="en-US" sz="1100" dirty="0"/>
              <a:t>DATA</a:t>
            </a:r>
          </a:p>
        </p:txBody>
      </p:sp>
      <p:pic>
        <p:nvPicPr>
          <p:cNvPr id="62" name="Picture 10" descr="11 Unsupervised Learning Icons - Free in SVG, PNG, ICO - IconScout">
            <a:extLst>
              <a:ext uri="{FF2B5EF4-FFF2-40B4-BE49-F238E27FC236}">
                <a16:creationId xmlns:a16="http://schemas.microsoft.com/office/drawing/2014/main" id="{398109EA-9B54-434A-114D-27F1A7FD0075}"/>
              </a:ext>
            </a:extLst>
          </p:cNvPr>
          <p:cNvPicPr>
            <a:picLocks noChangeAspect="1" noChangeArrowheads="1"/>
          </p:cNvPicPr>
          <p:nvPr/>
        </p:nvPicPr>
        <p:blipFill>
          <a:blip r:embed="rId13">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2559" y="4570838"/>
            <a:ext cx="1030064" cy="107505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16D3444C-3FB3-F2FA-2EB2-840F2C0A6CA0}"/>
              </a:ext>
            </a:extLst>
          </p:cNvPr>
          <p:cNvSpPr txBox="1"/>
          <p:nvPr/>
        </p:nvSpPr>
        <p:spPr>
          <a:xfrm>
            <a:off x="4631386" y="4347144"/>
            <a:ext cx="1170513" cy="261610"/>
          </a:xfrm>
          <a:prstGeom prst="rect">
            <a:avLst/>
          </a:prstGeom>
          <a:noFill/>
        </p:spPr>
        <p:txBody>
          <a:bodyPr wrap="none" rtlCol="0">
            <a:spAutoFit/>
          </a:bodyPr>
          <a:lstStyle/>
          <a:p>
            <a:r>
              <a:rPr lang="en-US" sz="1100" dirty="0"/>
              <a:t>UNSUPERVISED</a:t>
            </a:r>
          </a:p>
        </p:txBody>
      </p:sp>
      <p:sp>
        <p:nvSpPr>
          <p:cNvPr id="46080" name="TextBox 46079">
            <a:extLst>
              <a:ext uri="{FF2B5EF4-FFF2-40B4-BE49-F238E27FC236}">
                <a16:creationId xmlns:a16="http://schemas.microsoft.com/office/drawing/2014/main" id="{2A4E268F-EAAD-1B95-E3F8-D3C4ACEB53F4}"/>
              </a:ext>
            </a:extLst>
          </p:cNvPr>
          <p:cNvSpPr txBox="1"/>
          <p:nvPr/>
        </p:nvSpPr>
        <p:spPr>
          <a:xfrm rot="5400000">
            <a:off x="5468182" y="4895960"/>
            <a:ext cx="878767" cy="261610"/>
          </a:xfrm>
          <a:prstGeom prst="rect">
            <a:avLst/>
          </a:prstGeom>
          <a:noFill/>
        </p:spPr>
        <p:txBody>
          <a:bodyPr wrap="none" rtlCol="0">
            <a:spAutoFit/>
          </a:bodyPr>
          <a:lstStyle/>
          <a:p>
            <a:r>
              <a:rPr lang="en-US" sz="1100" dirty="0"/>
              <a:t>LEARNING</a:t>
            </a:r>
          </a:p>
        </p:txBody>
      </p:sp>
      <p:sp>
        <p:nvSpPr>
          <p:cNvPr id="46081" name="TextBox 46080">
            <a:extLst>
              <a:ext uri="{FF2B5EF4-FFF2-40B4-BE49-F238E27FC236}">
                <a16:creationId xmlns:a16="http://schemas.microsoft.com/office/drawing/2014/main" id="{ED916086-75FA-7C6B-D37B-1042F64143A0}"/>
              </a:ext>
            </a:extLst>
          </p:cNvPr>
          <p:cNvSpPr txBox="1"/>
          <p:nvPr/>
        </p:nvSpPr>
        <p:spPr>
          <a:xfrm>
            <a:off x="7414356" y="1043587"/>
            <a:ext cx="1329210" cy="369332"/>
          </a:xfrm>
          <a:prstGeom prst="rect">
            <a:avLst/>
          </a:prstGeom>
          <a:noFill/>
        </p:spPr>
        <p:txBody>
          <a:bodyPr wrap="none" rtlCol="0">
            <a:spAutoFit/>
          </a:bodyPr>
          <a:lstStyle/>
          <a:p>
            <a:r>
              <a:rPr lang="en-US" dirty="0">
                <a:solidFill>
                  <a:srgbClr val="00FDFF"/>
                </a:solidFill>
              </a:rPr>
              <a:t>Thank You</a:t>
            </a:r>
          </a:p>
        </p:txBody>
      </p:sp>
      <p:sp>
        <p:nvSpPr>
          <p:cNvPr id="46085" name="TextBox 46084">
            <a:extLst>
              <a:ext uri="{FF2B5EF4-FFF2-40B4-BE49-F238E27FC236}">
                <a16:creationId xmlns:a16="http://schemas.microsoft.com/office/drawing/2014/main" id="{6EB6298C-1EFC-FC09-23D8-B771DACA8C56}"/>
              </a:ext>
            </a:extLst>
          </p:cNvPr>
          <p:cNvSpPr txBox="1"/>
          <p:nvPr/>
        </p:nvSpPr>
        <p:spPr>
          <a:xfrm>
            <a:off x="7283999" y="2688192"/>
            <a:ext cx="1640193" cy="923330"/>
          </a:xfrm>
          <a:prstGeom prst="rect">
            <a:avLst/>
          </a:prstGeom>
          <a:noFill/>
        </p:spPr>
        <p:txBody>
          <a:bodyPr wrap="none" rtlCol="0">
            <a:spAutoFit/>
          </a:bodyPr>
          <a:lstStyle/>
          <a:p>
            <a:r>
              <a:rPr lang="en-US" dirty="0"/>
              <a:t>QUESTIONS?</a:t>
            </a:r>
          </a:p>
          <a:p>
            <a:endParaRPr lang="en-US" dirty="0"/>
          </a:p>
          <a:p>
            <a:r>
              <a:rPr lang="en-US" dirty="0"/>
              <a:t>COMMENTS?</a:t>
            </a:r>
          </a:p>
        </p:txBody>
      </p:sp>
      <p:pic>
        <p:nvPicPr>
          <p:cNvPr id="48130" name="Picture 2" descr="LinkedIn - LinkedIn 添加了 1 张新照片。">
            <a:extLst>
              <a:ext uri="{FF2B5EF4-FFF2-40B4-BE49-F238E27FC236}">
                <a16:creationId xmlns:a16="http://schemas.microsoft.com/office/drawing/2014/main" id="{CE4E3429-7444-0957-C2EB-B59A832DEB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15932" y="6219407"/>
            <a:ext cx="390339" cy="390339"/>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Mobile Phone Icon PNG Images, Transparent Mobile Phone Icon Image Download  - PNGitem">
            <a:extLst>
              <a:ext uri="{FF2B5EF4-FFF2-40B4-BE49-F238E27FC236}">
                <a16:creationId xmlns:a16="http://schemas.microsoft.com/office/drawing/2014/main" id="{EEE093AB-C6A1-0948-39F5-373526C94C3C}"/>
              </a:ext>
            </a:extLst>
          </p:cNvPr>
          <p:cNvPicPr>
            <a:picLocks noChangeAspect="1" noChangeArrowheads="1"/>
          </p:cNvPicPr>
          <p:nvPr/>
        </p:nvPicPr>
        <p:blipFill>
          <a:blip r:embed="rId1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713756" y="5704979"/>
            <a:ext cx="390339" cy="487439"/>
          </a:xfrm>
          <a:prstGeom prst="rect">
            <a:avLst/>
          </a:prstGeom>
          <a:noFill/>
          <a:extLst>
            <a:ext uri="{909E8E84-426E-40DD-AFC4-6F175D3DCCD1}">
              <a14:hiddenFill xmlns:a14="http://schemas.microsoft.com/office/drawing/2010/main">
                <a:solidFill>
                  <a:srgbClr val="FFFFFF"/>
                </a:solidFill>
              </a14:hiddenFill>
            </a:ext>
          </a:extLst>
        </p:spPr>
      </p:pic>
      <p:pic>
        <p:nvPicPr>
          <p:cNvPr id="46088" name="Graphic 46087" descr="Envelope with solid fill">
            <a:extLst>
              <a:ext uri="{FF2B5EF4-FFF2-40B4-BE49-F238E27FC236}">
                <a16:creationId xmlns:a16="http://schemas.microsoft.com/office/drawing/2014/main" id="{2CDE9384-83E4-8E41-02AA-D92F3ECFD7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80325" y="5247779"/>
            <a:ext cx="457200" cy="457200"/>
          </a:xfrm>
          <a:prstGeom prst="rect">
            <a:avLst/>
          </a:prstGeom>
        </p:spPr>
      </p:pic>
      <p:sp>
        <p:nvSpPr>
          <p:cNvPr id="46090" name="TextBox 46089">
            <a:extLst>
              <a:ext uri="{FF2B5EF4-FFF2-40B4-BE49-F238E27FC236}">
                <a16:creationId xmlns:a16="http://schemas.microsoft.com/office/drawing/2014/main" id="{B0DCEE86-0FB3-0751-8B61-0287BDD17508}"/>
              </a:ext>
            </a:extLst>
          </p:cNvPr>
          <p:cNvSpPr txBox="1"/>
          <p:nvPr/>
        </p:nvSpPr>
        <p:spPr>
          <a:xfrm>
            <a:off x="7615230" y="4886795"/>
            <a:ext cx="1127232" cy="369332"/>
          </a:xfrm>
          <a:prstGeom prst="rect">
            <a:avLst/>
          </a:prstGeom>
          <a:noFill/>
        </p:spPr>
        <p:txBody>
          <a:bodyPr wrap="none" rtlCol="0">
            <a:spAutoFit/>
          </a:bodyPr>
          <a:lstStyle/>
          <a:p>
            <a:r>
              <a:rPr lang="en-US" dirty="0"/>
              <a:t>Contact</a:t>
            </a:r>
          </a:p>
        </p:txBody>
      </p:sp>
      <p:sp>
        <p:nvSpPr>
          <p:cNvPr id="46091" name="TextBox 46090">
            <a:extLst>
              <a:ext uri="{FF2B5EF4-FFF2-40B4-BE49-F238E27FC236}">
                <a16:creationId xmlns:a16="http://schemas.microsoft.com/office/drawing/2014/main" id="{BB5A2F5D-D73D-8347-178B-33386AE39F57}"/>
              </a:ext>
            </a:extLst>
          </p:cNvPr>
          <p:cNvSpPr txBox="1"/>
          <p:nvPr/>
        </p:nvSpPr>
        <p:spPr>
          <a:xfrm>
            <a:off x="8249895" y="5272597"/>
            <a:ext cx="3942105" cy="369332"/>
          </a:xfrm>
          <a:prstGeom prst="rect">
            <a:avLst/>
          </a:prstGeom>
          <a:noFill/>
        </p:spPr>
        <p:txBody>
          <a:bodyPr wrap="none" rtlCol="0">
            <a:spAutoFit/>
          </a:bodyPr>
          <a:lstStyle/>
          <a:p>
            <a:r>
              <a:rPr lang="en-US" dirty="0" err="1"/>
              <a:t>harshitchandrol@student.uml.edu</a:t>
            </a:r>
            <a:endParaRPr lang="en-US" dirty="0"/>
          </a:p>
        </p:txBody>
      </p:sp>
      <p:sp>
        <p:nvSpPr>
          <p:cNvPr id="46092" name="TextBox 46091">
            <a:extLst>
              <a:ext uri="{FF2B5EF4-FFF2-40B4-BE49-F238E27FC236}">
                <a16:creationId xmlns:a16="http://schemas.microsoft.com/office/drawing/2014/main" id="{8CD0A6C9-9E7B-CDA1-B9EB-40CCF8D1385D}"/>
              </a:ext>
            </a:extLst>
          </p:cNvPr>
          <p:cNvSpPr txBox="1"/>
          <p:nvPr/>
        </p:nvSpPr>
        <p:spPr>
          <a:xfrm>
            <a:off x="8249895" y="5722664"/>
            <a:ext cx="1790875" cy="369332"/>
          </a:xfrm>
          <a:prstGeom prst="rect">
            <a:avLst/>
          </a:prstGeom>
          <a:noFill/>
        </p:spPr>
        <p:txBody>
          <a:bodyPr wrap="none" rtlCol="0">
            <a:spAutoFit/>
          </a:bodyPr>
          <a:lstStyle/>
          <a:p>
            <a:r>
              <a:rPr lang="en-US" dirty="0"/>
              <a:t>(978)-996-4395</a:t>
            </a:r>
          </a:p>
        </p:txBody>
      </p:sp>
      <p:sp>
        <p:nvSpPr>
          <p:cNvPr id="46093" name="TextBox 46092">
            <a:extLst>
              <a:ext uri="{FF2B5EF4-FFF2-40B4-BE49-F238E27FC236}">
                <a16:creationId xmlns:a16="http://schemas.microsoft.com/office/drawing/2014/main" id="{A13275C5-F2ED-85E8-95C3-FE9667B9C4AC}"/>
              </a:ext>
            </a:extLst>
          </p:cNvPr>
          <p:cNvSpPr txBox="1"/>
          <p:nvPr/>
        </p:nvSpPr>
        <p:spPr>
          <a:xfrm>
            <a:off x="8263520" y="6219407"/>
            <a:ext cx="3914854" cy="369332"/>
          </a:xfrm>
          <a:prstGeom prst="rect">
            <a:avLst/>
          </a:prstGeom>
          <a:noFill/>
        </p:spPr>
        <p:txBody>
          <a:bodyPr wrap="none" rtlCol="0">
            <a:spAutoFit/>
          </a:bodyPr>
          <a:lstStyle/>
          <a:p>
            <a:r>
              <a:rPr lang="en-US" dirty="0" err="1"/>
              <a:t>linkedin.com</a:t>
            </a:r>
            <a:r>
              <a:rPr lang="en-US" dirty="0"/>
              <a:t>/in/</a:t>
            </a:r>
            <a:r>
              <a:rPr lang="en-US" dirty="0" err="1"/>
              <a:t>harshit-chandrol</a:t>
            </a:r>
            <a:r>
              <a:rPr lang="en-US" dirty="0"/>
              <a:t>/</a:t>
            </a:r>
          </a:p>
        </p:txBody>
      </p:sp>
    </p:spTree>
    <p:extLst>
      <p:ext uri="{BB962C8B-B14F-4D97-AF65-F5344CB8AC3E}">
        <p14:creationId xmlns:p14="http://schemas.microsoft.com/office/powerpoint/2010/main" val="3075970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7" name="Picture 2" descr="Data, information, presentation, report, summary icon - Download on  Iconfinder">
            <a:extLst>
              <a:ext uri="{FF2B5EF4-FFF2-40B4-BE49-F238E27FC236}">
                <a16:creationId xmlns:a16="http://schemas.microsoft.com/office/drawing/2014/main" id="{7F3D696A-272E-27D8-4104-9B25E37F6B2A}"/>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7108" y="2281773"/>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B9026-E2B4-8C1A-8205-B395C338AE67}"/>
              </a:ext>
            </a:extLst>
          </p:cNvPr>
          <p:cNvSpPr txBox="1"/>
          <p:nvPr/>
        </p:nvSpPr>
        <p:spPr>
          <a:xfrm>
            <a:off x="573140" y="1863727"/>
            <a:ext cx="797013" cy="369332"/>
          </a:xfrm>
          <a:prstGeom prst="rect">
            <a:avLst/>
          </a:prstGeom>
          <a:noFill/>
        </p:spPr>
        <p:txBody>
          <a:bodyPr wrap="none" rtlCol="0">
            <a:spAutoFit/>
          </a:bodyPr>
          <a:lstStyle/>
          <a:p>
            <a:r>
              <a:rPr lang="en-US" dirty="0"/>
              <a:t>DATA</a:t>
            </a:r>
          </a:p>
        </p:txBody>
      </p:sp>
      <p:sp>
        <p:nvSpPr>
          <p:cNvPr id="9" name="TextBox 8">
            <a:extLst>
              <a:ext uri="{FF2B5EF4-FFF2-40B4-BE49-F238E27FC236}">
                <a16:creationId xmlns:a16="http://schemas.microsoft.com/office/drawing/2014/main" id="{8B5E257A-5A3D-40F1-D8D0-5D60C4CB27FB}"/>
              </a:ext>
            </a:extLst>
          </p:cNvPr>
          <p:cNvSpPr txBox="1"/>
          <p:nvPr/>
        </p:nvSpPr>
        <p:spPr>
          <a:xfrm rot="5400000">
            <a:off x="1193323" y="2779683"/>
            <a:ext cx="1369286" cy="369332"/>
          </a:xfrm>
          <a:prstGeom prst="rect">
            <a:avLst/>
          </a:prstGeom>
          <a:noFill/>
        </p:spPr>
        <p:txBody>
          <a:bodyPr wrap="none" rtlCol="0">
            <a:spAutoFit/>
          </a:bodyPr>
          <a:lstStyle/>
          <a:p>
            <a:r>
              <a:rPr lang="en-US" dirty="0"/>
              <a:t>OVERVIEW</a:t>
            </a:r>
          </a:p>
        </p:txBody>
      </p:sp>
      <p:sp>
        <p:nvSpPr>
          <p:cNvPr id="15" name="TextBox 14">
            <a:extLst>
              <a:ext uri="{FF2B5EF4-FFF2-40B4-BE49-F238E27FC236}">
                <a16:creationId xmlns:a16="http://schemas.microsoft.com/office/drawing/2014/main" id="{2B16F856-F63B-EB5A-4FC5-9BE22C76434E}"/>
              </a:ext>
            </a:extLst>
          </p:cNvPr>
          <p:cNvSpPr txBox="1"/>
          <p:nvPr/>
        </p:nvSpPr>
        <p:spPr>
          <a:xfrm>
            <a:off x="9676737" y="182289"/>
            <a:ext cx="2302233" cy="369332"/>
          </a:xfrm>
          <a:prstGeom prst="rect">
            <a:avLst/>
          </a:prstGeom>
          <a:noFill/>
        </p:spPr>
        <p:txBody>
          <a:bodyPr wrap="none" rtlCol="0">
            <a:spAutoFit/>
          </a:bodyPr>
          <a:lstStyle/>
          <a:p>
            <a:r>
              <a:rPr lang="en-US" b="1" dirty="0"/>
              <a:t>What kind of Data?</a:t>
            </a:r>
          </a:p>
        </p:txBody>
      </p:sp>
      <p:pic>
        <p:nvPicPr>
          <p:cNvPr id="17" name="Picture 8" descr="Exploratory data analysis color icon Royalty Free Vector">
            <a:extLst>
              <a:ext uri="{FF2B5EF4-FFF2-40B4-BE49-F238E27FC236}">
                <a16:creationId xmlns:a16="http://schemas.microsoft.com/office/drawing/2014/main" id="{7F18C2A7-96C5-4E56-32FC-E1FDE83477C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7">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58E665-1AEF-C08C-6CC7-42A70A0B4435}"/>
              </a:ext>
            </a:extLst>
          </p:cNvPr>
          <p:cNvSpPr txBox="1"/>
          <p:nvPr/>
        </p:nvSpPr>
        <p:spPr>
          <a:xfrm>
            <a:off x="10821281" y="1103243"/>
            <a:ext cx="1157689" cy="369332"/>
          </a:xfrm>
          <a:prstGeom prst="rect">
            <a:avLst/>
          </a:prstGeom>
          <a:noFill/>
        </p:spPr>
        <p:txBody>
          <a:bodyPr wrap="none" rtlCol="0">
            <a:spAutoFit/>
          </a:bodyPr>
          <a:lstStyle/>
          <a:p>
            <a:r>
              <a:rPr lang="en-US" dirty="0">
                <a:solidFill>
                  <a:srgbClr val="3C84DE"/>
                </a:solidFill>
              </a:rPr>
              <a:t>Columns</a:t>
            </a:r>
          </a:p>
        </p:txBody>
      </p:sp>
      <p:sp>
        <p:nvSpPr>
          <p:cNvPr id="3" name="TextBox 2">
            <a:extLst>
              <a:ext uri="{FF2B5EF4-FFF2-40B4-BE49-F238E27FC236}">
                <a16:creationId xmlns:a16="http://schemas.microsoft.com/office/drawing/2014/main" id="{AE38E253-F335-A0DA-A630-5C686B526AF4}"/>
              </a:ext>
            </a:extLst>
          </p:cNvPr>
          <p:cNvSpPr txBox="1"/>
          <p:nvPr/>
        </p:nvSpPr>
        <p:spPr>
          <a:xfrm>
            <a:off x="2756452" y="6344477"/>
            <a:ext cx="756938" cy="369332"/>
          </a:xfrm>
          <a:prstGeom prst="rect">
            <a:avLst/>
          </a:prstGeom>
          <a:noFill/>
        </p:spPr>
        <p:txBody>
          <a:bodyPr wrap="none" rtlCol="0">
            <a:spAutoFit/>
          </a:bodyPr>
          <a:lstStyle/>
          <a:p>
            <a:r>
              <a:rPr lang="en-US" dirty="0">
                <a:solidFill>
                  <a:srgbClr val="3C84DE"/>
                </a:solidFill>
              </a:rPr>
              <a:t>Rows</a:t>
            </a:r>
          </a:p>
        </p:txBody>
      </p:sp>
      <p:cxnSp>
        <p:nvCxnSpPr>
          <p:cNvPr id="10" name="Straight Arrow Connector 9">
            <a:extLst>
              <a:ext uri="{FF2B5EF4-FFF2-40B4-BE49-F238E27FC236}">
                <a16:creationId xmlns:a16="http://schemas.microsoft.com/office/drawing/2014/main" id="{44D098E8-1CD4-507B-900E-DFF771DA2080}"/>
              </a:ext>
            </a:extLst>
          </p:cNvPr>
          <p:cNvCxnSpPr>
            <a:cxnSpLocks/>
            <a:endCxn id="2" idx="1"/>
          </p:cNvCxnSpPr>
          <p:nvPr/>
        </p:nvCxnSpPr>
        <p:spPr>
          <a:xfrm>
            <a:off x="3134921" y="1287909"/>
            <a:ext cx="7686360" cy="0"/>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56B0F5E9-9DDB-2D51-B63C-AF4F512714B6}"/>
              </a:ext>
            </a:extLst>
          </p:cNvPr>
          <p:cNvCxnSpPr>
            <a:endCxn id="3" idx="0"/>
          </p:cNvCxnSpPr>
          <p:nvPr/>
        </p:nvCxnSpPr>
        <p:spPr>
          <a:xfrm>
            <a:off x="3134921" y="1287909"/>
            <a:ext cx="0" cy="5056568"/>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279490BF-7A39-E4D5-488B-38F229713707}"/>
              </a:ext>
            </a:extLst>
          </p:cNvPr>
          <p:cNvSpPr txBox="1"/>
          <p:nvPr/>
        </p:nvSpPr>
        <p:spPr>
          <a:xfrm>
            <a:off x="9814274" y="1839531"/>
            <a:ext cx="1007007" cy="369332"/>
          </a:xfrm>
          <a:prstGeom prst="rect">
            <a:avLst/>
          </a:prstGeom>
          <a:noFill/>
        </p:spPr>
        <p:txBody>
          <a:bodyPr wrap="none" rtlCol="0">
            <a:spAutoFit/>
          </a:bodyPr>
          <a:lstStyle/>
          <a:p>
            <a:r>
              <a:rPr lang="en-US" dirty="0"/>
              <a:t>Activity</a:t>
            </a:r>
          </a:p>
        </p:txBody>
      </p:sp>
      <p:sp>
        <p:nvSpPr>
          <p:cNvPr id="16" name="TextBox 15">
            <a:extLst>
              <a:ext uri="{FF2B5EF4-FFF2-40B4-BE49-F238E27FC236}">
                <a16:creationId xmlns:a16="http://schemas.microsoft.com/office/drawing/2014/main" id="{6B66C80E-3852-F8E5-BC67-CB306CD4D62D}"/>
              </a:ext>
            </a:extLst>
          </p:cNvPr>
          <p:cNvSpPr txBox="1"/>
          <p:nvPr/>
        </p:nvSpPr>
        <p:spPr>
          <a:xfrm rot="16200000">
            <a:off x="2180774" y="3631526"/>
            <a:ext cx="889987" cy="369332"/>
          </a:xfrm>
          <a:prstGeom prst="rect">
            <a:avLst/>
          </a:prstGeom>
          <a:noFill/>
        </p:spPr>
        <p:txBody>
          <a:bodyPr wrap="none" rtlCol="0">
            <a:spAutoFit/>
          </a:bodyPr>
          <a:lstStyle/>
          <a:p>
            <a:r>
              <a:rPr lang="en-US" dirty="0"/>
              <a:t>10,299</a:t>
            </a:r>
          </a:p>
        </p:txBody>
      </p:sp>
      <p:sp>
        <p:nvSpPr>
          <p:cNvPr id="22" name="TextBox 21">
            <a:extLst>
              <a:ext uri="{FF2B5EF4-FFF2-40B4-BE49-F238E27FC236}">
                <a16:creationId xmlns:a16="http://schemas.microsoft.com/office/drawing/2014/main" id="{D06B3E65-763B-5D6B-640D-16F1B355B171}"/>
              </a:ext>
            </a:extLst>
          </p:cNvPr>
          <p:cNvSpPr txBox="1"/>
          <p:nvPr/>
        </p:nvSpPr>
        <p:spPr>
          <a:xfrm>
            <a:off x="7209183" y="826245"/>
            <a:ext cx="569387" cy="369332"/>
          </a:xfrm>
          <a:prstGeom prst="rect">
            <a:avLst/>
          </a:prstGeom>
          <a:noFill/>
        </p:spPr>
        <p:txBody>
          <a:bodyPr wrap="none" rtlCol="0">
            <a:spAutoFit/>
          </a:bodyPr>
          <a:lstStyle/>
          <a:p>
            <a:r>
              <a:rPr lang="en-US" dirty="0"/>
              <a:t>563</a:t>
            </a:r>
          </a:p>
        </p:txBody>
      </p:sp>
      <p:sp>
        <p:nvSpPr>
          <p:cNvPr id="23" name="TextBox 22">
            <a:extLst>
              <a:ext uri="{FF2B5EF4-FFF2-40B4-BE49-F238E27FC236}">
                <a16:creationId xmlns:a16="http://schemas.microsoft.com/office/drawing/2014/main" id="{822204F4-EAB2-D765-2CDB-8563C2A5A7D4}"/>
              </a:ext>
            </a:extLst>
          </p:cNvPr>
          <p:cNvSpPr txBox="1"/>
          <p:nvPr/>
        </p:nvSpPr>
        <p:spPr>
          <a:xfrm>
            <a:off x="9750899" y="2279706"/>
            <a:ext cx="1601721" cy="3970318"/>
          </a:xfrm>
          <a:prstGeom prst="rect">
            <a:avLst/>
          </a:prstGeom>
          <a:noFill/>
        </p:spPr>
        <p:txBody>
          <a:bodyPr wrap="none" rtlCol="0">
            <a:spAutoFit/>
          </a:bodyPr>
          <a:lstStyle/>
          <a:p>
            <a:r>
              <a:rPr lang="en-US" sz="1200" dirty="0"/>
              <a:t>Standing</a:t>
            </a:r>
          </a:p>
          <a:p>
            <a:r>
              <a:rPr lang="en-US" sz="1200" dirty="0"/>
              <a:t>Sitting</a:t>
            </a:r>
          </a:p>
          <a:p>
            <a:r>
              <a:rPr lang="en-US" sz="1200" dirty="0"/>
              <a:t>Laying</a:t>
            </a:r>
          </a:p>
          <a:p>
            <a:r>
              <a:rPr lang="en-US" sz="1200" dirty="0"/>
              <a:t>Sitting</a:t>
            </a:r>
          </a:p>
          <a:p>
            <a:r>
              <a:rPr lang="en-US" sz="1200" dirty="0"/>
              <a:t>Walking downstair</a:t>
            </a:r>
          </a:p>
          <a:p>
            <a:r>
              <a:rPr lang="en-US" sz="1200" dirty="0"/>
              <a:t>Walking</a:t>
            </a:r>
          </a:p>
          <a:p>
            <a:r>
              <a:rPr lang="en-US" sz="1200" dirty="0"/>
              <a:t>Walking upstairs</a:t>
            </a:r>
          </a:p>
          <a:p>
            <a:r>
              <a:rPr lang="en-US" sz="1200" dirty="0"/>
              <a:t>Walking downstairs</a:t>
            </a:r>
          </a:p>
          <a:p>
            <a:r>
              <a:rPr lang="en-US" sz="1200" dirty="0"/>
              <a:t>Laying</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Standing</a:t>
            </a:r>
          </a:p>
          <a:p>
            <a:r>
              <a:rPr lang="en-US" sz="1200" dirty="0"/>
              <a:t>Walking</a:t>
            </a:r>
          </a:p>
          <a:p>
            <a:r>
              <a:rPr lang="en-US" sz="1200" dirty="0"/>
              <a:t>Walking upstairs</a:t>
            </a:r>
          </a:p>
        </p:txBody>
      </p:sp>
      <p:sp>
        <p:nvSpPr>
          <p:cNvPr id="24" name="TextBox 23">
            <a:extLst>
              <a:ext uri="{FF2B5EF4-FFF2-40B4-BE49-F238E27FC236}">
                <a16:creationId xmlns:a16="http://schemas.microsoft.com/office/drawing/2014/main" id="{A7D19408-CC92-8600-120E-882A9998BF2E}"/>
              </a:ext>
            </a:extLst>
          </p:cNvPr>
          <p:cNvSpPr txBox="1"/>
          <p:nvPr/>
        </p:nvSpPr>
        <p:spPr>
          <a:xfrm>
            <a:off x="9945775" y="1550935"/>
            <a:ext cx="558166" cy="261610"/>
          </a:xfrm>
          <a:prstGeom prst="rect">
            <a:avLst/>
          </a:prstGeom>
          <a:noFill/>
        </p:spPr>
        <p:txBody>
          <a:bodyPr wrap="none" rtlCol="0">
            <a:spAutoFit/>
          </a:bodyPr>
          <a:lstStyle/>
          <a:p>
            <a:r>
              <a:rPr lang="en-US" sz="1100" dirty="0">
                <a:solidFill>
                  <a:schemeClr val="accent6">
                    <a:lumMod val="40000"/>
                    <a:lumOff val="60000"/>
                  </a:schemeClr>
                </a:solidFill>
              </a:rPr>
              <a:t>563rd</a:t>
            </a:r>
          </a:p>
        </p:txBody>
      </p:sp>
      <p:sp>
        <p:nvSpPr>
          <p:cNvPr id="25" name="TextBox 24">
            <a:extLst>
              <a:ext uri="{FF2B5EF4-FFF2-40B4-BE49-F238E27FC236}">
                <a16:creationId xmlns:a16="http://schemas.microsoft.com/office/drawing/2014/main" id="{FAA46412-B979-7ADA-73E6-6DEBE0B8FD29}"/>
              </a:ext>
            </a:extLst>
          </p:cNvPr>
          <p:cNvSpPr txBox="1"/>
          <p:nvPr/>
        </p:nvSpPr>
        <p:spPr>
          <a:xfrm>
            <a:off x="8545561" y="1839531"/>
            <a:ext cx="1023037" cy="369332"/>
          </a:xfrm>
          <a:prstGeom prst="rect">
            <a:avLst/>
          </a:prstGeom>
          <a:noFill/>
        </p:spPr>
        <p:txBody>
          <a:bodyPr wrap="none" rtlCol="0">
            <a:spAutoFit/>
          </a:bodyPr>
          <a:lstStyle/>
          <a:p>
            <a:r>
              <a:rPr lang="en-US" dirty="0"/>
              <a:t>Subject</a:t>
            </a:r>
          </a:p>
        </p:txBody>
      </p:sp>
      <p:sp>
        <p:nvSpPr>
          <p:cNvPr id="26" name="TextBox 25">
            <a:extLst>
              <a:ext uri="{FF2B5EF4-FFF2-40B4-BE49-F238E27FC236}">
                <a16:creationId xmlns:a16="http://schemas.microsoft.com/office/drawing/2014/main" id="{3449CFD9-9852-7EB4-B996-7A3E9EAB16FB}"/>
              </a:ext>
            </a:extLst>
          </p:cNvPr>
          <p:cNvSpPr txBox="1"/>
          <p:nvPr/>
        </p:nvSpPr>
        <p:spPr>
          <a:xfrm>
            <a:off x="8755554" y="1550935"/>
            <a:ext cx="603050" cy="261610"/>
          </a:xfrm>
          <a:prstGeom prst="rect">
            <a:avLst/>
          </a:prstGeom>
          <a:noFill/>
        </p:spPr>
        <p:txBody>
          <a:bodyPr wrap="none" rtlCol="0">
            <a:spAutoFit/>
          </a:bodyPr>
          <a:lstStyle/>
          <a:p>
            <a:r>
              <a:rPr lang="en-US" sz="1100" dirty="0">
                <a:solidFill>
                  <a:schemeClr val="accent6">
                    <a:lumMod val="40000"/>
                    <a:lumOff val="60000"/>
                  </a:schemeClr>
                </a:solidFill>
              </a:rPr>
              <a:t>562nd</a:t>
            </a:r>
          </a:p>
        </p:txBody>
      </p:sp>
      <p:sp>
        <p:nvSpPr>
          <p:cNvPr id="27" name="TextBox 26">
            <a:extLst>
              <a:ext uri="{FF2B5EF4-FFF2-40B4-BE49-F238E27FC236}">
                <a16:creationId xmlns:a16="http://schemas.microsoft.com/office/drawing/2014/main" id="{0D6EA04A-95D1-2EB5-B4EB-79BBF7A3E85E}"/>
              </a:ext>
            </a:extLst>
          </p:cNvPr>
          <p:cNvSpPr txBox="1"/>
          <p:nvPr/>
        </p:nvSpPr>
        <p:spPr>
          <a:xfrm>
            <a:off x="8666340" y="2324608"/>
            <a:ext cx="747801" cy="3970318"/>
          </a:xfrm>
          <a:prstGeom prst="rect">
            <a:avLst/>
          </a:prstGeom>
          <a:noFill/>
        </p:spPr>
        <p:txBody>
          <a:bodyPr wrap="square" rtlCol="0">
            <a:spAutoFit/>
          </a:bodyPr>
          <a:lstStyle/>
          <a:p>
            <a:pPr algn="ctr"/>
            <a:r>
              <a:rPr lang="en-US" sz="1200" dirty="0"/>
              <a:t>1</a:t>
            </a:r>
          </a:p>
          <a:p>
            <a:pPr algn="ctr"/>
            <a:r>
              <a:rPr lang="en-US" sz="1200" dirty="0"/>
              <a:t>2</a:t>
            </a:r>
          </a:p>
          <a:p>
            <a:pPr algn="ctr"/>
            <a:r>
              <a:rPr lang="en-US" sz="1200" dirty="0"/>
              <a:t>3</a:t>
            </a:r>
          </a:p>
          <a:p>
            <a:pPr algn="ctr"/>
            <a:r>
              <a:rPr lang="en-US" sz="1200" dirty="0"/>
              <a:t>4</a:t>
            </a:r>
          </a:p>
          <a:p>
            <a:pPr algn="ctr"/>
            <a:r>
              <a:rPr lang="en-US" sz="1200" dirty="0"/>
              <a:t>.</a:t>
            </a:r>
          </a:p>
          <a:p>
            <a:pPr algn="ctr"/>
            <a:r>
              <a:rPr lang="en-US" sz="1200" dirty="0"/>
              <a:t>.</a:t>
            </a:r>
          </a:p>
          <a:p>
            <a:pPr algn="ctr"/>
            <a:r>
              <a:rPr lang="en-US" sz="1200" dirty="0"/>
              <a:t>.</a:t>
            </a:r>
          </a:p>
          <a:p>
            <a:pPr algn="ctr"/>
            <a:r>
              <a:rPr lang="en-US" sz="1200" dirty="0"/>
              <a:t>25</a:t>
            </a:r>
          </a:p>
          <a:p>
            <a:pPr algn="ctr"/>
            <a:r>
              <a:rPr lang="en-US" sz="1200" dirty="0"/>
              <a:t>9</a:t>
            </a:r>
          </a:p>
          <a:p>
            <a:pPr algn="ctr"/>
            <a:r>
              <a:rPr lang="en-US" sz="1200" dirty="0"/>
              <a:t>.</a:t>
            </a:r>
          </a:p>
          <a:p>
            <a:pPr algn="ctr"/>
            <a:r>
              <a:rPr lang="en-US" sz="1200" dirty="0"/>
              <a:t>.</a:t>
            </a:r>
          </a:p>
          <a:p>
            <a:pPr algn="ctr"/>
            <a:r>
              <a:rPr lang="en-US" sz="1200" dirty="0"/>
              <a:t>.</a:t>
            </a:r>
          </a:p>
          <a:p>
            <a:pPr algn="ctr"/>
            <a:r>
              <a:rPr lang="en-US" sz="1200" dirty="0"/>
              <a:t>17</a:t>
            </a:r>
          </a:p>
          <a:p>
            <a:pPr algn="ctr"/>
            <a:r>
              <a:rPr lang="en-US" sz="1200" dirty="0"/>
              <a:t>8</a:t>
            </a:r>
          </a:p>
          <a:p>
            <a:pPr algn="ctr"/>
            <a:r>
              <a:rPr lang="en-US" sz="1200" dirty="0"/>
              <a:t>.</a:t>
            </a:r>
          </a:p>
          <a:p>
            <a:pPr algn="ctr"/>
            <a:r>
              <a:rPr lang="en-US" sz="1200" dirty="0"/>
              <a:t>.</a:t>
            </a:r>
          </a:p>
          <a:p>
            <a:pPr algn="ctr"/>
            <a:r>
              <a:rPr lang="en-US" sz="1200" dirty="0"/>
              <a:t>.</a:t>
            </a:r>
          </a:p>
          <a:p>
            <a:pPr algn="ctr"/>
            <a:endParaRPr lang="en-US" sz="1200" dirty="0"/>
          </a:p>
          <a:p>
            <a:pPr algn="ctr"/>
            <a:r>
              <a:rPr lang="en-US" sz="1200" dirty="0"/>
              <a:t>24</a:t>
            </a:r>
          </a:p>
          <a:p>
            <a:pPr algn="ctr"/>
            <a:r>
              <a:rPr lang="en-US" sz="1200" dirty="0"/>
              <a:t>28</a:t>
            </a:r>
          </a:p>
          <a:p>
            <a:pPr algn="ctr"/>
            <a:r>
              <a:rPr lang="en-US" sz="1200" dirty="0"/>
              <a:t>30</a:t>
            </a:r>
          </a:p>
        </p:txBody>
      </p:sp>
      <p:sp>
        <p:nvSpPr>
          <p:cNvPr id="28" name="TextBox 27">
            <a:extLst>
              <a:ext uri="{FF2B5EF4-FFF2-40B4-BE49-F238E27FC236}">
                <a16:creationId xmlns:a16="http://schemas.microsoft.com/office/drawing/2014/main" id="{C009D16C-8FCA-F456-3954-FAC15DA5FD77}"/>
              </a:ext>
            </a:extLst>
          </p:cNvPr>
          <p:cNvSpPr txBox="1"/>
          <p:nvPr/>
        </p:nvSpPr>
        <p:spPr>
          <a:xfrm>
            <a:off x="5909789" y="1812545"/>
            <a:ext cx="2598788" cy="369332"/>
          </a:xfrm>
          <a:prstGeom prst="rect">
            <a:avLst/>
          </a:prstGeom>
          <a:noFill/>
        </p:spPr>
        <p:txBody>
          <a:bodyPr wrap="none" rtlCol="0">
            <a:spAutoFit/>
          </a:bodyPr>
          <a:lstStyle/>
          <a:p>
            <a:r>
              <a:rPr lang="en-US" dirty="0"/>
              <a:t>angle(</a:t>
            </a:r>
            <a:r>
              <a:rPr lang="en-US" dirty="0" err="1"/>
              <a:t>Z,gravityMean</a:t>
            </a:r>
            <a:r>
              <a:rPr lang="en-US" dirty="0"/>
              <a:t>)</a:t>
            </a:r>
          </a:p>
        </p:txBody>
      </p:sp>
      <p:graphicFrame>
        <p:nvGraphicFramePr>
          <p:cNvPr id="30" name="Table 29">
            <a:extLst>
              <a:ext uri="{FF2B5EF4-FFF2-40B4-BE49-F238E27FC236}">
                <a16:creationId xmlns:a16="http://schemas.microsoft.com/office/drawing/2014/main" id="{78FC2DE0-8EFE-910D-E490-28BF0CD120CE}"/>
              </a:ext>
            </a:extLst>
          </p:cNvPr>
          <p:cNvGraphicFramePr>
            <a:graphicFrameLocks noGrp="1"/>
          </p:cNvGraphicFramePr>
          <p:nvPr>
            <p:extLst>
              <p:ext uri="{D42A27DB-BD31-4B8C-83A1-F6EECF244321}">
                <p14:modId xmlns:p14="http://schemas.microsoft.com/office/powerpoint/2010/main" val="2438847978"/>
              </p:ext>
            </p:extLst>
          </p:nvPr>
        </p:nvGraphicFramePr>
        <p:xfrm>
          <a:off x="3297556" y="1863727"/>
          <a:ext cx="2231138" cy="283845"/>
        </p:xfrm>
        <a:graphic>
          <a:graphicData uri="http://schemas.openxmlformats.org/drawingml/2006/table">
            <a:tbl>
              <a:tblPr/>
              <a:tblGrid>
                <a:gridCol w="2231138">
                  <a:extLst>
                    <a:ext uri="{9D8B030D-6E8A-4147-A177-3AD203B41FA5}">
                      <a16:colId xmlns:a16="http://schemas.microsoft.com/office/drawing/2014/main" val="1881651663"/>
                    </a:ext>
                  </a:extLst>
                </a:gridCol>
              </a:tblGrid>
              <a:tr h="166699">
                <a:tc>
                  <a:txBody>
                    <a:bodyPr/>
                    <a:lstStyle/>
                    <a:p>
                      <a:pPr algn="l" fontAlgn="b"/>
                      <a:r>
                        <a:rPr lang="en-US" sz="1800" kern="1200" dirty="0">
                          <a:solidFill>
                            <a:schemeClr val="tx1"/>
                          </a:solidFill>
                          <a:latin typeface="+mn-lt"/>
                          <a:ea typeface="+mn-ea"/>
                          <a:cs typeface="+mn-cs"/>
                        </a:rPr>
                        <a:t>tBodyAcc-mean</a:t>
                      </a:r>
                      <a:r>
                        <a:rPr lang="en-US" sz="1800" b="0" i="0" u="none" strike="noStrike" dirty="0">
                          <a:solidFill>
                            <a:schemeClr val="tx1"/>
                          </a:solidFill>
                          <a:effectLst/>
                          <a:latin typeface="Calibri" panose="020F0502020204030204" pitchFamily="34" charset="0"/>
                        </a:rPr>
                        <a:t>()-X</a:t>
                      </a:r>
                    </a:p>
                  </a:txBody>
                  <a:tcPr marL="9525" marR="9525" marT="9525" marB="0" anchor="b">
                    <a:lnL>
                      <a:noFill/>
                    </a:lnL>
                    <a:lnR>
                      <a:noFill/>
                    </a:lnR>
                    <a:lnT>
                      <a:noFill/>
                    </a:lnT>
                    <a:lnB>
                      <a:noFill/>
                    </a:lnB>
                  </a:tcPr>
                </a:tc>
                <a:extLst>
                  <a:ext uri="{0D108BD9-81ED-4DB2-BD59-A6C34878D82A}">
                    <a16:rowId xmlns:a16="http://schemas.microsoft.com/office/drawing/2014/main" val="3502814451"/>
                  </a:ext>
                </a:extLst>
              </a:tr>
            </a:tbl>
          </a:graphicData>
        </a:graphic>
      </p:graphicFrame>
      <p:sp>
        <p:nvSpPr>
          <p:cNvPr id="32" name="TextBox 31">
            <a:extLst>
              <a:ext uri="{FF2B5EF4-FFF2-40B4-BE49-F238E27FC236}">
                <a16:creationId xmlns:a16="http://schemas.microsoft.com/office/drawing/2014/main" id="{E1541A43-B235-3307-0C02-4B023A216F1B}"/>
              </a:ext>
            </a:extLst>
          </p:cNvPr>
          <p:cNvSpPr txBox="1"/>
          <p:nvPr/>
        </p:nvSpPr>
        <p:spPr>
          <a:xfrm>
            <a:off x="4207211" y="1550935"/>
            <a:ext cx="365806" cy="261610"/>
          </a:xfrm>
          <a:prstGeom prst="rect">
            <a:avLst/>
          </a:prstGeom>
          <a:noFill/>
        </p:spPr>
        <p:txBody>
          <a:bodyPr wrap="none" rtlCol="0">
            <a:spAutoFit/>
          </a:bodyPr>
          <a:lstStyle/>
          <a:p>
            <a:r>
              <a:rPr lang="en-US" sz="1100" dirty="0">
                <a:solidFill>
                  <a:schemeClr val="accent5"/>
                </a:solidFill>
              </a:rPr>
              <a:t>1st</a:t>
            </a:r>
          </a:p>
        </p:txBody>
      </p:sp>
      <p:sp>
        <p:nvSpPr>
          <p:cNvPr id="35" name="TextBox 34">
            <a:extLst>
              <a:ext uri="{FF2B5EF4-FFF2-40B4-BE49-F238E27FC236}">
                <a16:creationId xmlns:a16="http://schemas.microsoft.com/office/drawing/2014/main" id="{1F538C1B-9029-B8C9-C041-836189CCB249}"/>
              </a:ext>
            </a:extLst>
          </p:cNvPr>
          <p:cNvSpPr txBox="1"/>
          <p:nvPr/>
        </p:nvSpPr>
        <p:spPr>
          <a:xfrm>
            <a:off x="6974152" y="1549649"/>
            <a:ext cx="522900" cy="261610"/>
          </a:xfrm>
          <a:prstGeom prst="rect">
            <a:avLst/>
          </a:prstGeom>
          <a:noFill/>
        </p:spPr>
        <p:txBody>
          <a:bodyPr wrap="none" rtlCol="0">
            <a:spAutoFit/>
          </a:bodyPr>
          <a:lstStyle/>
          <a:p>
            <a:r>
              <a:rPr lang="en-US" sz="1100" dirty="0">
                <a:solidFill>
                  <a:schemeClr val="accent5"/>
                </a:solidFill>
              </a:rPr>
              <a:t>561st</a:t>
            </a:r>
          </a:p>
        </p:txBody>
      </p:sp>
      <p:graphicFrame>
        <p:nvGraphicFramePr>
          <p:cNvPr id="37" name="Table 36">
            <a:extLst>
              <a:ext uri="{FF2B5EF4-FFF2-40B4-BE49-F238E27FC236}">
                <a16:creationId xmlns:a16="http://schemas.microsoft.com/office/drawing/2014/main" id="{4C33DA97-7A4C-F37E-E81B-A013A2FF6524}"/>
              </a:ext>
            </a:extLst>
          </p:cNvPr>
          <p:cNvGraphicFramePr>
            <a:graphicFrameLocks noGrp="1"/>
          </p:cNvGraphicFramePr>
          <p:nvPr>
            <p:extLst>
              <p:ext uri="{D42A27DB-BD31-4B8C-83A1-F6EECF244321}">
                <p14:modId xmlns:p14="http://schemas.microsoft.com/office/powerpoint/2010/main" val="2623140049"/>
              </p:ext>
            </p:extLst>
          </p:nvPr>
        </p:nvGraphicFramePr>
        <p:xfrm>
          <a:off x="6833856" y="2393792"/>
          <a:ext cx="825500" cy="3856230"/>
        </p:xfrm>
        <a:graphic>
          <a:graphicData uri="http://schemas.openxmlformats.org/drawingml/2006/table">
            <a:tbl>
              <a:tblPr/>
              <a:tblGrid>
                <a:gridCol w="825500">
                  <a:extLst>
                    <a:ext uri="{9D8B030D-6E8A-4147-A177-3AD203B41FA5}">
                      <a16:colId xmlns:a16="http://schemas.microsoft.com/office/drawing/2014/main" val="2384621476"/>
                    </a:ext>
                  </a:extLst>
                </a:gridCol>
              </a:tblGrid>
              <a:tr h="275445">
                <a:tc>
                  <a:txBody>
                    <a:bodyPr/>
                    <a:lstStyle/>
                    <a:p>
                      <a:pPr algn="r" fontAlgn="b"/>
                      <a:r>
                        <a:rPr lang="en-US" sz="1200" b="0" i="0" u="none" strike="noStrike">
                          <a:solidFill>
                            <a:schemeClr val="tx1">
                              <a:lumMod val="95000"/>
                            </a:schemeClr>
                          </a:solidFill>
                          <a:effectLst/>
                          <a:latin typeface="Calibri" panose="020F0502020204030204" pitchFamily="34" charset="0"/>
                        </a:rPr>
                        <a:t>0.28858451</a:t>
                      </a:r>
                    </a:p>
                  </a:txBody>
                  <a:tcPr marL="9525" marR="9525" marT="9525" marB="0" anchor="b">
                    <a:lnL>
                      <a:noFill/>
                    </a:lnL>
                    <a:lnR>
                      <a:noFill/>
                    </a:lnR>
                    <a:lnT>
                      <a:noFill/>
                    </a:lnT>
                    <a:lnB>
                      <a:noFill/>
                    </a:lnB>
                  </a:tcPr>
                </a:tc>
                <a:extLst>
                  <a:ext uri="{0D108BD9-81ED-4DB2-BD59-A6C34878D82A}">
                    <a16:rowId xmlns:a16="http://schemas.microsoft.com/office/drawing/2014/main" val="2048040576"/>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0.27841883</a:t>
                      </a:r>
                    </a:p>
                  </a:txBody>
                  <a:tcPr marL="9525" marR="9525" marT="9525" marB="0" anchor="b">
                    <a:lnL>
                      <a:noFill/>
                    </a:lnL>
                    <a:lnR>
                      <a:noFill/>
                    </a:lnR>
                    <a:lnT>
                      <a:noFill/>
                    </a:lnT>
                    <a:lnB>
                      <a:noFill/>
                    </a:lnB>
                  </a:tcPr>
                </a:tc>
                <a:extLst>
                  <a:ext uri="{0D108BD9-81ED-4DB2-BD59-A6C34878D82A}">
                    <a16:rowId xmlns:a16="http://schemas.microsoft.com/office/drawing/2014/main" val="491933147"/>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0.27965306</a:t>
                      </a:r>
                    </a:p>
                  </a:txBody>
                  <a:tcPr marL="9525" marR="9525" marT="9525" marB="0" anchor="b">
                    <a:lnL>
                      <a:noFill/>
                    </a:lnL>
                    <a:lnR>
                      <a:noFill/>
                    </a:lnR>
                    <a:lnT>
                      <a:noFill/>
                    </a:lnT>
                    <a:lnB>
                      <a:noFill/>
                    </a:lnB>
                  </a:tcPr>
                </a:tc>
                <a:extLst>
                  <a:ext uri="{0D108BD9-81ED-4DB2-BD59-A6C34878D82A}">
                    <a16:rowId xmlns:a16="http://schemas.microsoft.com/office/drawing/2014/main" val="20170462"/>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0.27917394</a:t>
                      </a:r>
                    </a:p>
                  </a:txBody>
                  <a:tcPr marL="9525" marR="9525" marT="9525" marB="0" anchor="b">
                    <a:lnL>
                      <a:noFill/>
                    </a:lnL>
                    <a:lnR>
                      <a:noFill/>
                    </a:lnR>
                    <a:lnT>
                      <a:noFill/>
                    </a:lnT>
                    <a:lnB>
                      <a:noFill/>
                    </a:lnB>
                  </a:tcPr>
                </a:tc>
                <a:extLst>
                  <a:ext uri="{0D108BD9-81ED-4DB2-BD59-A6C34878D82A}">
                    <a16:rowId xmlns:a16="http://schemas.microsoft.com/office/drawing/2014/main" val="4079255138"/>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0.27662877</a:t>
                      </a:r>
                    </a:p>
                  </a:txBody>
                  <a:tcPr marL="9525" marR="9525" marT="9525" marB="0" anchor="b">
                    <a:lnL>
                      <a:noFill/>
                    </a:lnL>
                    <a:lnR>
                      <a:noFill/>
                    </a:lnR>
                    <a:lnT>
                      <a:noFill/>
                    </a:lnT>
                    <a:lnB>
                      <a:noFill/>
                    </a:lnB>
                  </a:tcPr>
                </a:tc>
                <a:extLst>
                  <a:ext uri="{0D108BD9-81ED-4DB2-BD59-A6C34878D82A}">
                    <a16:rowId xmlns:a16="http://schemas.microsoft.com/office/drawing/2014/main" val="694612352"/>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0.27719877</a:t>
                      </a:r>
                    </a:p>
                  </a:txBody>
                  <a:tcPr marL="9525" marR="9525" marT="9525" marB="0" anchor="b">
                    <a:lnL>
                      <a:noFill/>
                    </a:lnL>
                    <a:lnR>
                      <a:noFill/>
                    </a:lnR>
                    <a:lnT>
                      <a:noFill/>
                    </a:lnT>
                    <a:lnB>
                      <a:noFill/>
                    </a:lnB>
                  </a:tcPr>
                </a:tc>
                <a:extLst>
                  <a:ext uri="{0D108BD9-81ED-4DB2-BD59-A6C34878D82A}">
                    <a16:rowId xmlns:a16="http://schemas.microsoft.com/office/drawing/2014/main" val="1672523948"/>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0.27945388</a:t>
                      </a:r>
                    </a:p>
                  </a:txBody>
                  <a:tcPr marL="9525" marR="9525" marT="9525" marB="0" anchor="b">
                    <a:lnL>
                      <a:noFill/>
                    </a:lnL>
                    <a:lnR>
                      <a:noFill/>
                    </a:lnR>
                    <a:lnT>
                      <a:noFill/>
                    </a:lnT>
                    <a:lnB>
                      <a:noFill/>
                    </a:lnB>
                  </a:tcPr>
                </a:tc>
                <a:extLst>
                  <a:ext uri="{0D108BD9-81ED-4DB2-BD59-A6C34878D82A}">
                    <a16:rowId xmlns:a16="http://schemas.microsoft.com/office/drawing/2014/main" val="3732374167"/>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0.27743247</a:t>
                      </a:r>
                    </a:p>
                  </a:txBody>
                  <a:tcPr marL="9525" marR="9525" marT="9525" marB="0" anchor="b">
                    <a:lnL>
                      <a:noFill/>
                    </a:lnL>
                    <a:lnR>
                      <a:noFill/>
                    </a:lnR>
                    <a:lnT>
                      <a:noFill/>
                    </a:lnT>
                    <a:lnB>
                      <a:noFill/>
                    </a:lnB>
                  </a:tcPr>
                </a:tc>
                <a:extLst>
                  <a:ext uri="{0D108BD9-81ED-4DB2-BD59-A6C34878D82A}">
                    <a16:rowId xmlns:a16="http://schemas.microsoft.com/office/drawing/2014/main" val="923186636"/>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0.27729342</a:t>
                      </a:r>
                    </a:p>
                  </a:txBody>
                  <a:tcPr marL="9525" marR="9525" marT="9525" marB="0" anchor="b">
                    <a:lnL>
                      <a:noFill/>
                    </a:lnL>
                    <a:lnR>
                      <a:noFill/>
                    </a:lnR>
                    <a:lnT>
                      <a:noFill/>
                    </a:lnT>
                    <a:lnB>
                      <a:noFill/>
                    </a:lnB>
                  </a:tcPr>
                </a:tc>
                <a:extLst>
                  <a:ext uri="{0D108BD9-81ED-4DB2-BD59-A6C34878D82A}">
                    <a16:rowId xmlns:a16="http://schemas.microsoft.com/office/drawing/2014/main" val="617756270"/>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0.28058569</a:t>
                      </a:r>
                    </a:p>
                  </a:txBody>
                  <a:tcPr marL="9525" marR="9525" marT="9525" marB="0" anchor="b">
                    <a:lnL>
                      <a:noFill/>
                    </a:lnL>
                    <a:lnR>
                      <a:noFill/>
                    </a:lnR>
                    <a:lnT>
                      <a:noFill/>
                    </a:lnT>
                    <a:lnB>
                      <a:noFill/>
                    </a:lnB>
                  </a:tcPr>
                </a:tc>
                <a:extLst>
                  <a:ext uri="{0D108BD9-81ED-4DB2-BD59-A6C34878D82A}">
                    <a16:rowId xmlns:a16="http://schemas.microsoft.com/office/drawing/2014/main" val="744968265"/>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0.27688027</a:t>
                      </a:r>
                    </a:p>
                  </a:txBody>
                  <a:tcPr marL="9525" marR="9525" marT="9525" marB="0" anchor="b">
                    <a:lnL>
                      <a:noFill/>
                    </a:lnL>
                    <a:lnR>
                      <a:noFill/>
                    </a:lnR>
                    <a:lnT>
                      <a:noFill/>
                    </a:lnT>
                    <a:lnB>
                      <a:noFill/>
                    </a:lnB>
                  </a:tcPr>
                </a:tc>
                <a:extLst>
                  <a:ext uri="{0D108BD9-81ED-4DB2-BD59-A6C34878D82A}">
                    <a16:rowId xmlns:a16="http://schemas.microsoft.com/office/drawing/2014/main" val="3042326668"/>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0.27622817</a:t>
                      </a:r>
                    </a:p>
                  </a:txBody>
                  <a:tcPr marL="9525" marR="9525" marT="9525" marB="0" anchor="b">
                    <a:lnL>
                      <a:noFill/>
                    </a:lnL>
                    <a:lnR>
                      <a:noFill/>
                    </a:lnR>
                    <a:lnT>
                      <a:noFill/>
                    </a:lnT>
                    <a:lnB>
                      <a:noFill/>
                    </a:lnB>
                  </a:tcPr>
                </a:tc>
                <a:extLst>
                  <a:ext uri="{0D108BD9-81ED-4DB2-BD59-A6C34878D82A}">
                    <a16:rowId xmlns:a16="http://schemas.microsoft.com/office/drawing/2014/main" val="4152098494"/>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0.278457</a:t>
                      </a:r>
                    </a:p>
                  </a:txBody>
                  <a:tcPr marL="9525" marR="9525" marT="9525" marB="0" anchor="b">
                    <a:lnL>
                      <a:noFill/>
                    </a:lnL>
                    <a:lnR>
                      <a:noFill/>
                    </a:lnR>
                    <a:lnT>
                      <a:noFill/>
                    </a:lnT>
                    <a:lnB>
                      <a:noFill/>
                    </a:lnB>
                  </a:tcPr>
                </a:tc>
                <a:extLst>
                  <a:ext uri="{0D108BD9-81ED-4DB2-BD59-A6C34878D82A}">
                    <a16:rowId xmlns:a16="http://schemas.microsoft.com/office/drawing/2014/main" val="3013085321"/>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0.27717497</a:t>
                      </a:r>
                    </a:p>
                  </a:txBody>
                  <a:tcPr marL="9525" marR="9525" marT="9525" marB="0" anchor="b">
                    <a:lnL>
                      <a:noFill/>
                    </a:lnL>
                    <a:lnR>
                      <a:noFill/>
                    </a:lnR>
                    <a:lnT>
                      <a:noFill/>
                    </a:lnT>
                    <a:lnB>
                      <a:noFill/>
                    </a:lnB>
                  </a:tcPr>
                </a:tc>
                <a:extLst>
                  <a:ext uri="{0D108BD9-81ED-4DB2-BD59-A6C34878D82A}">
                    <a16:rowId xmlns:a16="http://schemas.microsoft.com/office/drawing/2014/main" val="1688599431"/>
                  </a:ext>
                </a:extLst>
              </a:tr>
            </a:tbl>
          </a:graphicData>
        </a:graphic>
      </p:graphicFrame>
      <p:graphicFrame>
        <p:nvGraphicFramePr>
          <p:cNvPr id="38" name="Table 37">
            <a:extLst>
              <a:ext uri="{FF2B5EF4-FFF2-40B4-BE49-F238E27FC236}">
                <a16:creationId xmlns:a16="http://schemas.microsoft.com/office/drawing/2014/main" id="{2F5BBA34-5418-6373-B186-5F1F2B1621B0}"/>
              </a:ext>
            </a:extLst>
          </p:cNvPr>
          <p:cNvGraphicFramePr>
            <a:graphicFrameLocks noGrp="1"/>
          </p:cNvGraphicFramePr>
          <p:nvPr>
            <p:extLst>
              <p:ext uri="{D42A27DB-BD31-4B8C-83A1-F6EECF244321}">
                <p14:modId xmlns:p14="http://schemas.microsoft.com/office/powerpoint/2010/main" val="3976783537"/>
              </p:ext>
            </p:extLst>
          </p:nvPr>
        </p:nvGraphicFramePr>
        <p:xfrm>
          <a:off x="4008975" y="2388362"/>
          <a:ext cx="825500" cy="3861662"/>
        </p:xfrm>
        <a:graphic>
          <a:graphicData uri="http://schemas.openxmlformats.org/drawingml/2006/table">
            <a:tbl>
              <a:tblPr/>
              <a:tblGrid>
                <a:gridCol w="825500">
                  <a:extLst>
                    <a:ext uri="{9D8B030D-6E8A-4147-A177-3AD203B41FA5}">
                      <a16:colId xmlns:a16="http://schemas.microsoft.com/office/drawing/2014/main" val="2294344434"/>
                    </a:ext>
                  </a:extLst>
                </a:gridCol>
              </a:tblGrid>
              <a:tr h="275833">
                <a:tc>
                  <a:txBody>
                    <a:bodyPr/>
                    <a:lstStyle/>
                    <a:p>
                      <a:pPr algn="r" fontAlgn="b"/>
                      <a:r>
                        <a:rPr lang="en-US" sz="1200" b="0" i="0" u="none" strike="noStrike">
                          <a:solidFill>
                            <a:schemeClr val="tx1"/>
                          </a:solidFill>
                          <a:effectLst/>
                          <a:latin typeface="Calibri" panose="020F0502020204030204" pitchFamily="34" charset="0"/>
                        </a:rPr>
                        <a:t>-0.9831846</a:t>
                      </a:r>
                    </a:p>
                  </a:txBody>
                  <a:tcPr marL="9525" marR="9525" marT="9525" marB="0" anchor="b">
                    <a:lnL>
                      <a:noFill/>
                    </a:lnL>
                    <a:lnR>
                      <a:noFill/>
                    </a:lnR>
                    <a:lnT>
                      <a:noFill/>
                    </a:lnT>
                    <a:lnB>
                      <a:noFill/>
                    </a:lnB>
                  </a:tcPr>
                </a:tc>
                <a:extLst>
                  <a:ext uri="{0D108BD9-81ED-4DB2-BD59-A6C34878D82A}">
                    <a16:rowId xmlns:a16="http://schemas.microsoft.com/office/drawing/2014/main" val="4131342277"/>
                  </a:ext>
                </a:extLst>
              </a:tr>
              <a:tr h="275833">
                <a:tc>
                  <a:txBody>
                    <a:bodyPr/>
                    <a:lstStyle/>
                    <a:p>
                      <a:pPr algn="r" fontAlgn="b"/>
                      <a:r>
                        <a:rPr lang="en-US" sz="1200" b="0" i="0" u="none" strike="noStrike">
                          <a:solidFill>
                            <a:schemeClr val="tx1"/>
                          </a:solidFill>
                          <a:effectLst/>
                          <a:latin typeface="Calibri" panose="020F0502020204030204" pitchFamily="34" charset="0"/>
                        </a:rPr>
                        <a:t>-0.9749144</a:t>
                      </a:r>
                    </a:p>
                  </a:txBody>
                  <a:tcPr marL="9525" marR="9525" marT="9525" marB="0" anchor="b">
                    <a:lnL>
                      <a:noFill/>
                    </a:lnL>
                    <a:lnR>
                      <a:noFill/>
                    </a:lnR>
                    <a:lnT>
                      <a:noFill/>
                    </a:lnT>
                    <a:lnB>
                      <a:noFill/>
                    </a:lnB>
                  </a:tcPr>
                </a:tc>
                <a:extLst>
                  <a:ext uri="{0D108BD9-81ED-4DB2-BD59-A6C34878D82A}">
                    <a16:rowId xmlns:a16="http://schemas.microsoft.com/office/drawing/2014/main" val="3881662502"/>
                  </a:ext>
                </a:extLst>
              </a:tr>
              <a:tr h="275833">
                <a:tc>
                  <a:txBody>
                    <a:bodyPr/>
                    <a:lstStyle/>
                    <a:p>
                      <a:pPr algn="r" fontAlgn="b"/>
                      <a:r>
                        <a:rPr lang="en-US" sz="1200" b="0" i="0" u="none" strike="noStrike">
                          <a:solidFill>
                            <a:schemeClr val="tx1"/>
                          </a:solidFill>
                          <a:effectLst/>
                          <a:latin typeface="Calibri" panose="020F0502020204030204" pitchFamily="34" charset="0"/>
                        </a:rPr>
                        <a:t>-0.9636684</a:t>
                      </a:r>
                    </a:p>
                  </a:txBody>
                  <a:tcPr marL="9525" marR="9525" marT="9525" marB="0" anchor="b">
                    <a:lnL>
                      <a:noFill/>
                    </a:lnL>
                    <a:lnR>
                      <a:noFill/>
                    </a:lnR>
                    <a:lnT>
                      <a:noFill/>
                    </a:lnT>
                    <a:lnB>
                      <a:noFill/>
                    </a:lnB>
                  </a:tcPr>
                </a:tc>
                <a:extLst>
                  <a:ext uri="{0D108BD9-81ED-4DB2-BD59-A6C34878D82A}">
                    <a16:rowId xmlns:a16="http://schemas.microsoft.com/office/drawing/2014/main" val="1911055299"/>
                  </a:ext>
                </a:extLst>
              </a:tr>
              <a:tr h="275833">
                <a:tc>
                  <a:txBody>
                    <a:bodyPr/>
                    <a:lstStyle/>
                    <a:p>
                      <a:pPr algn="r" fontAlgn="b"/>
                      <a:r>
                        <a:rPr lang="en-US" sz="1200" b="0" i="0" u="none" strike="noStrike" dirty="0">
                          <a:solidFill>
                            <a:schemeClr val="tx1"/>
                          </a:solidFill>
                          <a:effectLst/>
                          <a:latin typeface="Calibri" panose="020F0502020204030204" pitchFamily="34" charset="0"/>
                        </a:rPr>
                        <a:t>-0.9827498</a:t>
                      </a:r>
                    </a:p>
                  </a:txBody>
                  <a:tcPr marL="9525" marR="9525" marT="9525" marB="0" anchor="b">
                    <a:lnL>
                      <a:noFill/>
                    </a:lnL>
                    <a:lnR>
                      <a:noFill/>
                    </a:lnR>
                    <a:lnT>
                      <a:noFill/>
                    </a:lnT>
                    <a:lnB>
                      <a:noFill/>
                    </a:lnB>
                  </a:tcPr>
                </a:tc>
                <a:extLst>
                  <a:ext uri="{0D108BD9-81ED-4DB2-BD59-A6C34878D82A}">
                    <a16:rowId xmlns:a16="http://schemas.microsoft.com/office/drawing/2014/main" val="3233342663"/>
                  </a:ext>
                </a:extLst>
              </a:tr>
              <a:tr h="275833">
                <a:tc>
                  <a:txBody>
                    <a:bodyPr/>
                    <a:lstStyle/>
                    <a:p>
                      <a:pPr algn="r" fontAlgn="b"/>
                      <a:r>
                        <a:rPr lang="en-US" sz="1200" b="0" i="0" u="none" strike="noStrike" dirty="0">
                          <a:solidFill>
                            <a:schemeClr val="tx1"/>
                          </a:solidFill>
                          <a:effectLst/>
                          <a:latin typeface="Calibri" panose="020F0502020204030204" pitchFamily="34" charset="0"/>
                        </a:rPr>
                        <a:t>-0.9796719</a:t>
                      </a:r>
                    </a:p>
                  </a:txBody>
                  <a:tcPr marL="9525" marR="9525" marT="9525" marB="0" anchor="b">
                    <a:lnL>
                      <a:noFill/>
                    </a:lnL>
                    <a:lnR>
                      <a:noFill/>
                    </a:lnR>
                    <a:lnT>
                      <a:noFill/>
                    </a:lnT>
                    <a:lnB>
                      <a:noFill/>
                    </a:lnB>
                  </a:tcPr>
                </a:tc>
                <a:extLst>
                  <a:ext uri="{0D108BD9-81ED-4DB2-BD59-A6C34878D82A}">
                    <a16:rowId xmlns:a16="http://schemas.microsoft.com/office/drawing/2014/main" val="2088146261"/>
                  </a:ext>
                </a:extLst>
              </a:tr>
              <a:tr h="275833">
                <a:tc>
                  <a:txBody>
                    <a:bodyPr/>
                    <a:lstStyle/>
                    <a:p>
                      <a:pPr algn="r" fontAlgn="b"/>
                      <a:r>
                        <a:rPr lang="en-US" sz="1200" b="0" i="0" u="none" strike="noStrike" dirty="0">
                          <a:solidFill>
                            <a:schemeClr val="tx1"/>
                          </a:solidFill>
                          <a:effectLst/>
                          <a:latin typeface="Calibri" panose="020F0502020204030204" pitchFamily="34" charset="0"/>
                        </a:rPr>
                        <a:t>-0.9902177</a:t>
                      </a:r>
                    </a:p>
                  </a:txBody>
                  <a:tcPr marL="9525" marR="9525" marT="9525" marB="0" anchor="b">
                    <a:lnL>
                      <a:noFill/>
                    </a:lnL>
                    <a:lnR>
                      <a:noFill/>
                    </a:lnR>
                    <a:lnT>
                      <a:noFill/>
                    </a:lnT>
                    <a:lnB>
                      <a:noFill/>
                    </a:lnB>
                  </a:tcPr>
                </a:tc>
                <a:extLst>
                  <a:ext uri="{0D108BD9-81ED-4DB2-BD59-A6C34878D82A}">
                    <a16:rowId xmlns:a16="http://schemas.microsoft.com/office/drawing/2014/main" val="2479935785"/>
                  </a:ext>
                </a:extLst>
              </a:tr>
              <a:tr h="275833">
                <a:tc>
                  <a:txBody>
                    <a:bodyPr/>
                    <a:lstStyle/>
                    <a:p>
                      <a:pPr algn="r" fontAlgn="b"/>
                      <a:r>
                        <a:rPr lang="en-US" sz="1200" b="0" i="0" u="none" strike="noStrike">
                          <a:solidFill>
                            <a:schemeClr val="tx1"/>
                          </a:solidFill>
                          <a:effectLst/>
                          <a:latin typeface="Calibri" panose="020F0502020204030204" pitchFamily="34" charset="0"/>
                        </a:rPr>
                        <a:t>-0.9660967</a:t>
                      </a:r>
                    </a:p>
                  </a:txBody>
                  <a:tcPr marL="9525" marR="9525" marT="9525" marB="0" anchor="b">
                    <a:lnL>
                      <a:noFill/>
                    </a:lnL>
                    <a:lnR>
                      <a:noFill/>
                    </a:lnR>
                    <a:lnT>
                      <a:noFill/>
                    </a:lnT>
                    <a:lnB>
                      <a:noFill/>
                    </a:lnB>
                  </a:tcPr>
                </a:tc>
                <a:extLst>
                  <a:ext uri="{0D108BD9-81ED-4DB2-BD59-A6C34878D82A}">
                    <a16:rowId xmlns:a16="http://schemas.microsoft.com/office/drawing/2014/main" val="2340897570"/>
                  </a:ext>
                </a:extLst>
              </a:tr>
              <a:tr h="275833">
                <a:tc>
                  <a:txBody>
                    <a:bodyPr/>
                    <a:lstStyle/>
                    <a:p>
                      <a:pPr algn="r" fontAlgn="b"/>
                      <a:r>
                        <a:rPr lang="en-US" sz="1200" b="0" i="0" u="none" strike="noStrike">
                          <a:solidFill>
                            <a:schemeClr val="tx1"/>
                          </a:solidFill>
                          <a:effectLst/>
                          <a:latin typeface="Calibri" panose="020F0502020204030204" pitchFamily="34" charset="0"/>
                        </a:rPr>
                        <a:t>-0.9663132</a:t>
                      </a:r>
                    </a:p>
                  </a:txBody>
                  <a:tcPr marL="9525" marR="9525" marT="9525" marB="0" anchor="b">
                    <a:lnL>
                      <a:noFill/>
                    </a:lnL>
                    <a:lnR>
                      <a:noFill/>
                    </a:lnR>
                    <a:lnT>
                      <a:noFill/>
                    </a:lnT>
                    <a:lnB>
                      <a:noFill/>
                    </a:lnB>
                  </a:tcPr>
                </a:tc>
                <a:extLst>
                  <a:ext uri="{0D108BD9-81ED-4DB2-BD59-A6C34878D82A}">
                    <a16:rowId xmlns:a16="http://schemas.microsoft.com/office/drawing/2014/main" val="3187641352"/>
                  </a:ext>
                </a:extLst>
              </a:tr>
              <a:tr h="275833">
                <a:tc>
                  <a:txBody>
                    <a:bodyPr/>
                    <a:lstStyle/>
                    <a:p>
                      <a:pPr algn="r" fontAlgn="b"/>
                      <a:r>
                        <a:rPr lang="en-US" sz="1200" b="0" i="0" u="none" strike="noStrike">
                          <a:solidFill>
                            <a:schemeClr val="tx1"/>
                          </a:solidFill>
                          <a:effectLst/>
                          <a:latin typeface="Calibri" panose="020F0502020204030204" pitchFamily="34" charset="0"/>
                        </a:rPr>
                        <a:t>-0.9572362</a:t>
                      </a:r>
                    </a:p>
                  </a:txBody>
                  <a:tcPr marL="9525" marR="9525" marT="9525" marB="0" anchor="b">
                    <a:lnL>
                      <a:noFill/>
                    </a:lnL>
                    <a:lnR>
                      <a:noFill/>
                    </a:lnR>
                    <a:lnT>
                      <a:noFill/>
                    </a:lnT>
                    <a:lnB>
                      <a:noFill/>
                    </a:lnB>
                  </a:tcPr>
                </a:tc>
                <a:extLst>
                  <a:ext uri="{0D108BD9-81ED-4DB2-BD59-A6C34878D82A}">
                    <a16:rowId xmlns:a16="http://schemas.microsoft.com/office/drawing/2014/main" val="279775379"/>
                  </a:ext>
                </a:extLst>
              </a:tr>
              <a:tr h="275833">
                <a:tc>
                  <a:txBody>
                    <a:bodyPr/>
                    <a:lstStyle/>
                    <a:p>
                      <a:pPr algn="r" fontAlgn="b"/>
                      <a:r>
                        <a:rPr lang="en-US" sz="1200" b="0" i="0" u="none" strike="noStrike">
                          <a:solidFill>
                            <a:schemeClr val="tx1"/>
                          </a:solidFill>
                          <a:effectLst/>
                          <a:latin typeface="Calibri" panose="020F0502020204030204" pitchFamily="34" charset="0"/>
                        </a:rPr>
                        <a:t>-0.9736632</a:t>
                      </a:r>
                    </a:p>
                  </a:txBody>
                  <a:tcPr marL="9525" marR="9525" marT="9525" marB="0" anchor="b">
                    <a:lnL>
                      <a:noFill/>
                    </a:lnL>
                    <a:lnR>
                      <a:noFill/>
                    </a:lnR>
                    <a:lnT>
                      <a:noFill/>
                    </a:lnT>
                    <a:lnB>
                      <a:noFill/>
                    </a:lnB>
                  </a:tcPr>
                </a:tc>
                <a:extLst>
                  <a:ext uri="{0D108BD9-81ED-4DB2-BD59-A6C34878D82A}">
                    <a16:rowId xmlns:a16="http://schemas.microsoft.com/office/drawing/2014/main" val="2692684423"/>
                  </a:ext>
                </a:extLst>
              </a:tr>
              <a:tr h="275833">
                <a:tc>
                  <a:txBody>
                    <a:bodyPr/>
                    <a:lstStyle/>
                    <a:p>
                      <a:pPr algn="r" fontAlgn="b"/>
                      <a:r>
                        <a:rPr lang="en-US" sz="1200" b="0" i="0" u="none" strike="noStrike">
                          <a:solidFill>
                            <a:schemeClr val="tx1"/>
                          </a:solidFill>
                          <a:effectLst/>
                          <a:latin typeface="Calibri" panose="020F0502020204030204" pitchFamily="34" charset="0"/>
                        </a:rPr>
                        <a:t>-0.973948</a:t>
                      </a:r>
                    </a:p>
                  </a:txBody>
                  <a:tcPr marL="9525" marR="9525" marT="9525" marB="0" anchor="b">
                    <a:lnL>
                      <a:noFill/>
                    </a:lnL>
                    <a:lnR>
                      <a:noFill/>
                    </a:lnR>
                    <a:lnT>
                      <a:noFill/>
                    </a:lnT>
                    <a:lnB>
                      <a:noFill/>
                    </a:lnB>
                  </a:tcPr>
                </a:tc>
                <a:extLst>
                  <a:ext uri="{0D108BD9-81ED-4DB2-BD59-A6C34878D82A}">
                    <a16:rowId xmlns:a16="http://schemas.microsoft.com/office/drawing/2014/main" val="2305263759"/>
                  </a:ext>
                </a:extLst>
              </a:tr>
              <a:tr h="275833">
                <a:tc>
                  <a:txBody>
                    <a:bodyPr/>
                    <a:lstStyle/>
                    <a:p>
                      <a:pPr algn="r" fontAlgn="b"/>
                      <a:r>
                        <a:rPr lang="en-US" sz="1200" b="0" i="0" u="none" strike="noStrike">
                          <a:solidFill>
                            <a:schemeClr val="tx1"/>
                          </a:solidFill>
                          <a:effectLst/>
                          <a:latin typeface="Calibri" panose="020F0502020204030204" pitchFamily="34" charset="0"/>
                        </a:rPr>
                        <a:t>-0.9859965</a:t>
                      </a:r>
                    </a:p>
                  </a:txBody>
                  <a:tcPr marL="9525" marR="9525" marT="9525" marB="0" anchor="b">
                    <a:lnL>
                      <a:noFill/>
                    </a:lnL>
                    <a:lnR>
                      <a:noFill/>
                    </a:lnR>
                    <a:lnT>
                      <a:noFill/>
                    </a:lnT>
                    <a:lnB>
                      <a:noFill/>
                    </a:lnB>
                  </a:tcPr>
                </a:tc>
                <a:extLst>
                  <a:ext uri="{0D108BD9-81ED-4DB2-BD59-A6C34878D82A}">
                    <a16:rowId xmlns:a16="http://schemas.microsoft.com/office/drawing/2014/main" val="3432349006"/>
                  </a:ext>
                </a:extLst>
              </a:tr>
              <a:tr h="275833">
                <a:tc>
                  <a:txBody>
                    <a:bodyPr/>
                    <a:lstStyle/>
                    <a:p>
                      <a:pPr algn="r" fontAlgn="b"/>
                      <a:r>
                        <a:rPr lang="en-US" sz="1200" b="0" i="0" u="none" strike="noStrike">
                          <a:solidFill>
                            <a:schemeClr val="tx1"/>
                          </a:solidFill>
                          <a:effectLst/>
                          <a:latin typeface="Calibri" panose="020F0502020204030204" pitchFamily="34" charset="0"/>
                        </a:rPr>
                        <a:t>-0.982937</a:t>
                      </a:r>
                    </a:p>
                  </a:txBody>
                  <a:tcPr marL="9525" marR="9525" marT="9525" marB="0" anchor="b">
                    <a:lnL>
                      <a:noFill/>
                    </a:lnL>
                    <a:lnR>
                      <a:noFill/>
                    </a:lnR>
                    <a:lnT>
                      <a:noFill/>
                    </a:lnT>
                    <a:lnB>
                      <a:noFill/>
                    </a:lnB>
                  </a:tcPr>
                </a:tc>
                <a:extLst>
                  <a:ext uri="{0D108BD9-81ED-4DB2-BD59-A6C34878D82A}">
                    <a16:rowId xmlns:a16="http://schemas.microsoft.com/office/drawing/2014/main" val="1698654836"/>
                  </a:ext>
                </a:extLst>
              </a:tr>
              <a:tr h="275833">
                <a:tc>
                  <a:txBody>
                    <a:bodyPr/>
                    <a:lstStyle/>
                    <a:p>
                      <a:pPr algn="r" fontAlgn="b"/>
                      <a:r>
                        <a:rPr lang="en-US" sz="1200" b="0" i="0" u="none" strike="noStrike" dirty="0">
                          <a:solidFill>
                            <a:schemeClr val="tx1"/>
                          </a:solidFill>
                          <a:effectLst/>
                          <a:latin typeface="Calibri" panose="020F0502020204030204" pitchFamily="34" charset="0"/>
                        </a:rPr>
                        <a:t>-0.9906873</a:t>
                      </a:r>
                    </a:p>
                  </a:txBody>
                  <a:tcPr marL="9525" marR="9525" marT="9525" marB="0" anchor="b">
                    <a:lnL>
                      <a:noFill/>
                    </a:lnL>
                    <a:lnR>
                      <a:noFill/>
                    </a:lnR>
                    <a:lnT>
                      <a:noFill/>
                    </a:lnT>
                    <a:lnB>
                      <a:noFill/>
                    </a:lnB>
                  </a:tcPr>
                </a:tc>
                <a:extLst>
                  <a:ext uri="{0D108BD9-81ED-4DB2-BD59-A6C34878D82A}">
                    <a16:rowId xmlns:a16="http://schemas.microsoft.com/office/drawing/2014/main" val="2661546433"/>
                  </a:ext>
                </a:extLst>
              </a:tr>
            </a:tbl>
          </a:graphicData>
        </a:graphic>
      </p:graphicFrame>
      <p:sp>
        <p:nvSpPr>
          <p:cNvPr id="39" name="TextBox 38">
            <a:extLst>
              <a:ext uri="{FF2B5EF4-FFF2-40B4-BE49-F238E27FC236}">
                <a16:creationId xmlns:a16="http://schemas.microsoft.com/office/drawing/2014/main" id="{E2FC30D1-1F2E-B444-D9D0-8D8C1FC1F122}"/>
              </a:ext>
            </a:extLst>
          </p:cNvPr>
          <p:cNvSpPr txBox="1"/>
          <p:nvPr/>
        </p:nvSpPr>
        <p:spPr>
          <a:xfrm>
            <a:off x="4677263" y="1429720"/>
            <a:ext cx="2231129" cy="369332"/>
          </a:xfrm>
          <a:prstGeom prst="rect">
            <a:avLst/>
          </a:prstGeom>
          <a:noFill/>
        </p:spPr>
        <p:txBody>
          <a:bodyPr wrap="square" rtlCol="0">
            <a:spAutoFit/>
          </a:bodyPr>
          <a:lstStyle/>
          <a:p>
            <a:r>
              <a:rPr lang="en-US" dirty="0"/>
              <a:t>……………………</a:t>
            </a:r>
          </a:p>
        </p:txBody>
      </p:sp>
      <p:sp>
        <p:nvSpPr>
          <p:cNvPr id="41" name="Rounded Rectangle 40">
            <a:extLst>
              <a:ext uri="{FF2B5EF4-FFF2-40B4-BE49-F238E27FC236}">
                <a16:creationId xmlns:a16="http://schemas.microsoft.com/office/drawing/2014/main" id="{A6F6871B-4EDC-F0C2-F0B4-D0EAA8F15E41}"/>
              </a:ext>
            </a:extLst>
          </p:cNvPr>
          <p:cNvSpPr/>
          <p:nvPr/>
        </p:nvSpPr>
        <p:spPr>
          <a:xfrm>
            <a:off x="3340097" y="2296899"/>
            <a:ext cx="5056564" cy="3970316"/>
          </a:xfrm>
          <a:prstGeom prst="roundRect">
            <a:avLst/>
          </a:prstGeom>
          <a:solidFill>
            <a:schemeClr val="bg2"/>
          </a:solid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5"/>
                </a:solidFill>
              </a:rPr>
              <a:t>Numeric [Float</a:t>
            </a:r>
          </a:p>
          <a:p>
            <a:pPr algn="ctr"/>
            <a:r>
              <a:rPr lang="en-US" dirty="0">
                <a:solidFill>
                  <a:schemeClr val="accent5"/>
                </a:solidFill>
              </a:rPr>
              <a:t>(-1,1)</a:t>
            </a:r>
          </a:p>
        </p:txBody>
      </p:sp>
      <p:sp>
        <p:nvSpPr>
          <p:cNvPr id="43" name="Rounded Rectangle 42">
            <a:extLst>
              <a:ext uri="{FF2B5EF4-FFF2-40B4-BE49-F238E27FC236}">
                <a16:creationId xmlns:a16="http://schemas.microsoft.com/office/drawing/2014/main" id="{2821D66C-45EF-8BB9-DD33-6A5218C0BCC6}"/>
              </a:ext>
            </a:extLst>
          </p:cNvPr>
          <p:cNvSpPr/>
          <p:nvPr/>
        </p:nvSpPr>
        <p:spPr>
          <a:xfrm>
            <a:off x="8532826" y="2324608"/>
            <a:ext cx="1060021" cy="3970318"/>
          </a:xfrm>
          <a:prstGeom prst="roundRect">
            <a:avLst/>
          </a:prstGeom>
          <a:solidFill>
            <a:schemeClr val="bg2"/>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4FA2D50-6314-6708-8521-EE828FBBB786}"/>
              </a:ext>
            </a:extLst>
          </p:cNvPr>
          <p:cNvSpPr txBox="1"/>
          <p:nvPr/>
        </p:nvSpPr>
        <p:spPr>
          <a:xfrm rot="16200000">
            <a:off x="7757373" y="3939638"/>
            <a:ext cx="2604934" cy="369332"/>
          </a:xfrm>
          <a:prstGeom prst="rect">
            <a:avLst/>
          </a:prstGeom>
          <a:noFill/>
        </p:spPr>
        <p:txBody>
          <a:bodyPr wrap="square" rtlCol="0">
            <a:spAutoFit/>
          </a:bodyPr>
          <a:lstStyle/>
          <a:p>
            <a:r>
              <a:rPr lang="en-US" dirty="0"/>
              <a:t>Numeric Categorical</a:t>
            </a:r>
          </a:p>
        </p:txBody>
      </p:sp>
      <p:sp>
        <p:nvSpPr>
          <p:cNvPr id="45" name="Rounded Rectangle 44">
            <a:extLst>
              <a:ext uri="{FF2B5EF4-FFF2-40B4-BE49-F238E27FC236}">
                <a16:creationId xmlns:a16="http://schemas.microsoft.com/office/drawing/2014/main" id="{BA341858-A1AE-2CFA-7872-C0ABFD386C8E}"/>
              </a:ext>
            </a:extLst>
          </p:cNvPr>
          <p:cNvSpPr/>
          <p:nvPr/>
        </p:nvSpPr>
        <p:spPr>
          <a:xfrm>
            <a:off x="9738630" y="2252759"/>
            <a:ext cx="1613990" cy="4015220"/>
          </a:xfrm>
          <a:prstGeom prst="roundRect">
            <a:avLst/>
          </a:prstGeom>
          <a:solidFill>
            <a:schemeClr val="bg2"/>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B4D7581-25C4-65E5-0015-CE289B9E4BFD}"/>
              </a:ext>
            </a:extLst>
          </p:cNvPr>
          <p:cNvSpPr txBox="1"/>
          <p:nvPr/>
        </p:nvSpPr>
        <p:spPr>
          <a:xfrm rot="16200000">
            <a:off x="9552416" y="3662829"/>
            <a:ext cx="2098651" cy="369332"/>
          </a:xfrm>
          <a:prstGeom prst="rect">
            <a:avLst/>
          </a:prstGeom>
          <a:noFill/>
        </p:spPr>
        <p:txBody>
          <a:bodyPr wrap="square" rtlCol="0">
            <a:spAutoFit/>
          </a:bodyPr>
          <a:lstStyle/>
          <a:p>
            <a:r>
              <a:rPr lang="en-US" dirty="0">
                <a:solidFill>
                  <a:schemeClr val="accent6"/>
                </a:solidFill>
              </a:rPr>
              <a:t>Text Categorical </a:t>
            </a:r>
          </a:p>
        </p:txBody>
      </p:sp>
      <p:sp>
        <p:nvSpPr>
          <p:cNvPr id="49" name="Chevron 48">
            <a:extLst>
              <a:ext uri="{FF2B5EF4-FFF2-40B4-BE49-F238E27FC236}">
                <a16:creationId xmlns:a16="http://schemas.microsoft.com/office/drawing/2014/main" id="{CACB1194-99EE-BF67-7B84-763E15BC0600}"/>
              </a:ext>
            </a:extLst>
          </p:cNvPr>
          <p:cNvSpPr/>
          <p:nvPr/>
        </p:nvSpPr>
        <p:spPr>
          <a:xfrm>
            <a:off x="10601741" y="1103243"/>
            <a:ext cx="265260" cy="326477"/>
          </a:xfrm>
          <a:prstGeom prst="chevr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hevron 50">
            <a:extLst>
              <a:ext uri="{FF2B5EF4-FFF2-40B4-BE49-F238E27FC236}">
                <a16:creationId xmlns:a16="http://schemas.microsoft.com/office/drawing/2014/main" id="{C5A59160-CE30-F969-C081-2BA67A996E2B}"/>
              </a:ext>
            </a:extLst>
          </p:cNvPr>
          <p:cNvSpPr/>
          <p:nvPr/>
        </p:nvSpPr>
        <p:spPr>
          <a:xfrm rot="5400000">
            <a:off x="3001686" y="6036711"/>
            <a:ext cx="289303" cy="38751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BF4BB773-602D-7CEE-9E77-276483298149}"/>
              </a:ext>
            </a:extLst>
          </p:cNvPr>
          <p:cNvSpPr txBox="1"/>
          <p:nvPr/>
        </p:nvSpPr>
        <p:spPr>
          <a:xfrm>
            <a:off x="4793656" y="5194597"/>
            <a:ext cx="2081019" cy="646331"/>
          </a:xfrm>
          <a:prstGeom prst="rect">
            <a:avLst/>
          </a:prstGeom>
          <a:noFill/>
        </p:spPr>
        <p:txBody>
          <a:bodyPr wrap="none" rtlCol="0">
            <a:spAutoFit/>
          </a:bodyPr>
          <a:lstStyle/>
          <a:p>
            <a:r>
              <a:rPr lang="en-US" sz="3600" dirty="0"/>
              <a:t>Features</a:t>
            </a:r>
          </a:p>
        </p:txBody>
      </p:sp>
      <p:sp>
        <p:nvSpPr>
          <p:cNvPr id="55" name="TextBox 54">
            <a:extLst>
              <a:ext uri="{FF2B5EF4-FFF2-40B4-BE49-F238E27FC236}">
                <a16:creationId xmlns:a16="http://schemas.microsoft.com/office/drawing/2014/main" id="{09A4AB85-902A-A813-5FDB-EB8FA502E8F6}"/>
              </a:ext>
            </a:extLst>
          </p:cNvPr>
          <p:cNvSpPr txBox="1"/>
          <p:nvPr/>
        </p:nvSpPr>
        <p:spPr>
          <a:xfrm>
            <a:off x="9745566" y="5194342"/>
            <a:ext cx="1600118" cy="646331"/>
          </a:xfrm>
          <a:prstGeom prst="rect">
            <a:avLst/>
          </a:prstGeom>
          <a:noFill/>
        </p:spPr>
        <p:txBody>
          <a:bodyPr wrap="none" rtlCol="0">
            <a:spAutoFit/>
          </a:bodyPr>
          <a:lstStyle/>
          <a:p>
            <a:r>
              <a:rPr lang="en-US" sz="3600" dirty="0">
                <a:solidFill>
                  <a:srgbClr val="3C84DE"/>
                </a:solidFill>
              </a:rPr>
              <a:t>Labels</a:t>
            </a:r>
          </a:p>
        </p:txBody>
      </p:sp>
      <p:sp>
        <p:nvSpPr>
          <p:cNvPr id="57" name="TextBox 56">
            <a:extLst>
              <a:ext uri="{FF2B5EF4-FFF2-40B4-BE49-F238E27FC236}">
                <a16:creationId xmlns:a16="http://schemas.microsoft.com/office/drawing/2014/main" id="{CB1B5293-FF15-5558-4A82-4265A22AC4E6}"/>
              </a:ext>
            </a:extLst>
          </p:cNvPr>
          <p:cNvSpPr txBox="1"/>
          <p:nvPr/>
        </p:nvSpPr>
        <p:spPr>
          <a:xfrm>
            <a:off x="3052073" y="590785"/>
            <a:ext cx="1265090" cy="584775"/>
          </a:xfrm>
          <a:prstGeom prst="rect">
            <a:avLst/>
          </a:prstGeom>
          <a:noFill/>
        </p:spPr>
        <p:txBody>
          <a:bodyPr wrap="none" rtlCol="0">
            <a:spAutoFit/>
          </a:bodyPr>
          <a:lstStyle/>
          <a:p>
            <a:r>
              <a:rPr lang="en-US" sz="3200" dirty="0">
                <a:solidFill>
                  <a:srgbClr val="0DAFDE"/>
                </a:solidFill>
              </a:rPr>
              <a:t>Entire</a:t>
            </a:r>
          </a:p>
        </p:txBody>
      </p:sp>
      <p:sp>
        <p:nvSpPr>
          <p:cNvPr id="59" name="TextBox 58">
            <a:extLst>
              <a:ext uri="{FF2B5EF4-FFF2-40B4-BE49-F238E27FC236}">
                <a16:creationId xmlns:a16="http://schemas.microsoft.com/office/drawing/2014/main" id="{9009F0F3-19A9-6BA1-DB6F-F04E03240691}"/>
              </a:ext>
            </a:extLst>
          </p:cNvPr>
          <p:cNvSpPr txBox="1"/>
          <p:nvPr/>
        </p:nvSpPr>
        <p:spPr>
          <a:xfrm rot="16200000">
            <a:off x="2333446" y="1615775"/>
            <a:ext cx="1067921" cy="369332"/>
          </a:xfrm>
          <a:prstGeom prst="rect">
            <a:avLst/>
          </a:prstGeom>
          <a:noFill/>
        </p:spPr>
        <p:txBody>
          <a:bodyPr wrap="none" rtlCol="0">
            <a:spAutoFit/>
          </a:bodyPr>
          <a:lstStyle/>
          <a:p>
            <a:r>
              <a:rPr lang="en-US" dirty="0"/>
              <a:t>Dataset</a:t>
            </a:r>
          </a:p>
        </p:txBody>
      </p:sp>
    </p:spTree>
    <p:extLst>
      <p:ext uri="{BB962C8B-B14F-4D97-AF65-F5344CB8AC3E}">
        <p14:creationId xmlns:p14="http://schemas.microsoft.com/office/powerpoint/2010/main" val="1043438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ppt_x"/>
                                          </p:val>
                                        </p:tav>
                                        <p:tav tm="100000">
                                          <p:val>
                                            <p:strVal val="#ppt_x"/>
                                          </p:val>
                                        </p:tav>
                                      </p:tavLst>
                                    </p:anim>
                                    <p:anim calcmode="lin" valueType="num">
                                      <p:cBhvr additive="base">
                                        <p:cTn id="13" dur="500" fill="hold"/>
                                        <p:tgtEl>
                                          <p:spTgt spid="57"/>
                                        </p:tgtEl>
                                        <p:attrNameLst>
                                          <p:attrName>ppt_y</p:attrName>
                                        </p:attrNameLst>
                                      </p:cBhvr>
                                      <p:tavLst>
                                        <p:tav tm="0">
                                          <p:val>
                                            <p:strVal val="1+#ppt_h/2"/>
                                          </p:val>
                                        </p:tav>
                                        <p:tav tm="100000">
                                          <p:val>
                                            <p:strVal val="#ppt_y"/>
                                          </p:val>
                                        </p:tav>
                                      </p:tavLst>
                                    </p:anim>
                                  </p:childTnLst>
                                </p:cTn>
                              </p:par>
                              <p:par>
                                <p:cTn id="14" presetID="5"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checkerboard(across)">
                                      <p:cBhvr>
                                        <p:cTn id="16" dur="500"/>
                                        <p:tgtEl>
                                          <p:spTgt spid="4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par>
                                <p:cTn id="20" presetID="5"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heckerboard(across)">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p:tgtEl>
                                          <p:spTgt spid="14"/>
                                        </p:tgtEl>
                                        <p:attrNameLst>
                                          <p:attrName>ppt_y</p:attrName>
                                        </p:attrNameLst>
                                      </p:cBhvr>
                                      <p:tavLst>
                                        <p:tav tm="0">
                                          <p:val>
                                            <p:strVal val="#ppt_y+#ppt_h*1.125000"/>
                                          </p:val>
                                        </p:tav>
                                        <p:tav tm="100000">
                                          <p:val>
                                            <p:strVal val="#ppt_y"/>
                                          </p:val>
                                        </p:tav>
                                      </p:tavLst>
                                    </p:anim>
                                    <p:animEffect transition="in" filter="wipe(up)">
                                      <p:cBhvr>
                                        <p:cTn id="43" dur="500"/>
                                        <p:tgtEl>
                                          <p:spTgt spid="14"/>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p:tgtEl>
                                          <p:spTgt spid="24"/>
                                        </p:tgtEl>
                                        <p:attrNameLst>
                                          <p:attrName>ppt_y</p:attrName>
                                        </p:attrNameLst>
                                      </p:cBhvr>
                                      <p:tavLst>
                                        <p:tav tm="0">
                                          <p:val>
                                            <p:strVal val="#ppt_y+#ppt_h*1.125000"/>
                                          </p:val>
                                        </p:tav>
                                        <p:tav tm="100000">
                                          <p:val>
                                            <p:strVal val="#ppt_y"/>
                                          </p:val>
                                        </p:tav>
                                      </p:tavLst>
                                    </p:anim>
                                    <p:animEffect transition="in" filter="wipe(up)">
                                      <p:cBhvr>
                                        <p:cTn id="47" dur="500"/>
                                        <p:tgtEl>
                                          <p:spTgt spid="24"/>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p:tgtEl>
                                          <p:spTgt spid="26"/>
                                        </p:tgtEl>
                                        <p:attrNameLst>
                                          <p:attrName>ppt_y</p:attrName>
                                        </p:attrNameLst>
                                      </p:cBhvr>
                                      <p:tavLst>
                                        <p:tav tm="0">
                                          <p:val>
                                            <p:strVal val="#ppt_y+#ppt_h*1.125000"/>
                                          </p:val>
                                        </p:tav>
                                        <p:tav tm="100000">
                                          <p:val>
                                            <p:strVal val="#ppt_y"/>
                                          </p:val>
                                        </p:tav>
                                      </p:tavLst>
                                    </p:anim>
                                    <p:animEffect transition="in" filter="wipe(up)">
                                      <p:cBhvr>
                                        <p:cTn id="51" dur="500"/>
                                        <p:tgtEl>
                                          <p:spTgt spid="26"/>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p:tgtEl>
                                          <p:spTgt spid="25"/>
                                        </p:tgtEl>
                                        <p:attrNameLst>
                                          <p:attrName>ppt_y</p:attrName>
                                        </p:attrNameLst>
                                      </p:cBhvr>
                                      <p:tavLst>
                                        <p:tav tm="0">
                                          <p:val>
                                            <p:strVal val="#ppt_y+#ppt_h*1.125000"/>
                                          </p:val>
                                        </p:tav>
                                        <p:tav tm="100000">
                                          <p:val>
                                            <p:strVal val="#ppt_y"/>
                                          </p:val>
                                        </p:tav>
                                      </p:tavLst>
                                    </p:anim>
                                    <p:animEffect transition="in" filter="wipe(up)">
                                      <p:cBhvr>
                                        <p:cTn id="55" dur="500"/>
                                        <p:tgtEl>
                                          <p:spTgt spid="25"/>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p:tgtEl>
                                          <p:spTgt spid="28"/>
                                        </p:tgtEl>
                                        <p:attrNameLst>
                                          <p:attrName>ppt_y</p:attrName>
                                        </p:attrNameLst>
                                      </p:cBhvr>
                                      <p:tavLst>
                                        <p:tav tm="0">
                                          <p:val>
                                            <p:strVal val="#ppt_y+#ppt_h*1.125000"/>
                                          </p:val>
                                        </p:tav>
                                        <p:tav tm="100000">
                                          <p:val>
                                            <p:strVal val="#ppt_y"/>
                                          </p:val>
                                        </p:tav>
                                      </p:tavLst>
                                    </p:anim>
                                    <p:animEffect transition="in" filter="wipe(up)">
                                      <p:cBhvr>
                                        <p:cTn id="59" dur="500"/>
                                        <p:tgtEl>
                                          <p:spTgt spid="28"/>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500"/>
                                        <p:tgtEl>
                                          <p:spTgt spid="35"/>
                                        </p:tgtEl>
                                        <p:attrNameLst>
                                          <p:attrName>ppt_y</p:attrName>
                                        </p:attrNameLst>
                                      </p:cBhvr>
                                      <p:tavLst>
                                        <p:tav tm="0">
                                          <p:val>
                                            <p:strVal val="#ppt_y+#ppt_h*1.125000"/>
                                          </p:val>
                                        </p:tav>
                                        <p:tav tm="100000">
                                          <p:val>
                                            <p:strVal val="#ppt_y"/>
                                          </p:val>
                                        </p:tav>
                                      </p:tavLst>
                                    </p:anim>
                                    <p:animEffect transition="in" filter="wipe(up)">
                                      <p:cBhvr>
                                        <p:cTn id="63" dur="500"/>
                                        <p:tgtEl>
                                          <p:spTgt spid="35"/>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p:tgtEl>
                                          <p:spTgt spid="39"/>
                                        </p:tgtEl>
                                        <p:attrNameLst>
                                          <p:attrName>ppt_y</p:attrName>
                                        </p:attrNameLst>
                                      </p:cBhvr>
                                      <p:tavLst>
                                        <p:tav tm="0">
                                          <p:val>
                                            <p:strVal val="#ppt_y+#ppt_h*1.125000"/>
                                          </p:val>
                                        </p:tav>
                                        <p:tav tm="100000">
                                          <p:val>
                                            <p:strVal val="#ppt_y"/>
                                          </p:val>
                                        </p:tav>
                                      </p:tavLst>
                                    </p:anim>
                                    <p:animEffect transition="in" filter="wipe(up)">
                                      <p:cBhvr>
                                        <p:cTn id="67" dur="500"/>
                                        <p:tgtEl>
                                          <p:spTgt spid="39"/>
                                        </p:tgtEl>
                                      </p:cBhvr>
                                    </p:animEffect>
                                  </p:childTnLst>
                                </p:cTn>
                              </p:par>
                              <p:par>
                                <p:cTn id="68" presetID="12" presetClass="entr" presetSubtype="4"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500"/>
                                        <p:tgtEl>
                                          <p:spTgt spid="32"/>
                                        </p:tgtEl>
                                        <p:attrNameLst>
                                          <p:attrName>ppt_y</p:attrName>
                                        </p:attrNameLst>
                                      </p:cBhvr>
                                      <p:tavLst>
                                        <p:tav tm="0">
                                          <p:val>
                                            <p:strVal val="#ppt_y+#ppt_h*1.125000"/>
                                          </p:val>
                                        </p:tav>
                                        <p:tav tm="100000">
                                          <p:val>
                                            <p:strVal val="#ppt_y"/>
                                          </p:val>
                                        </p:tav>
                                      </p:tavLst>
                                    </p:anim>
                                    <p:animEffect transition="in" filter="wipe(up)">
                                      <p:cBhvr>
                                        <p:cTn id="71" dur="500"/>
                                        <p:tgtEl>
                                          <p:spTgt spid="32"/>
                                        </p:tgtEl>
                                      </p:cBhvr>
                                    </p:animEffect>
                                  </p:childTnLst>
                                </p:cTn>
                              </p:par>
                              <p:par>
                                <p:cTn id="72" presetID="12" presetClass="entr" presetSubtype="4"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p:tgtEl>
                                          <p:spTgt spid="30"/>
                                        </p:tgtEl>
                                        <p:attrNameLst>
                                          <p:attrName>ppt_y</p:attrName>
                                        </p:attrNameLst>
                                      </p:cBhvr>
                                      <p:tavLst>
                                        <p:tav tm="0">
                                          <p:val>
                                            <p:strVal val="#ppt_y+#ppt_h*1.125000"/>
                                          </p:val>
                                        </p:tav>
                                        <p:tav tm="100000">
                                          <p:val>
                                            <p:strVal val="#ppt_y"/>
                                          </p:val>
                                        </p:tav>
                                      </p:tavLst>
                                    </p:anim>
                                    <p:animEffect transition="in" filter="wipe(up)">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5" presetClass="entr" presetSubtype="1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checkerboard(across)">
                                      <p:cBhvr>
                                        <p:cTn id="80" dur="500"/>
                                        <p:tgtEl>
                                          <p:spTgt spid="23"/>
                                        </p:tgtEl>
                                      </p:cBhvr>
                                    </p:animEffect>
                                  </p:childTnLst>
                                </p:cTn>
                              </p:par>
                            </p:childTnLst>
                          </p:cTn>
                        </p:par>
                      </p:childTnLst>
                    </p:cTn>
                  </p:par>
                  <p:par>
                    <p:cTn id="81" fill="hold">
                      <p:stCondLst>
                        <p:cond delay="indefinite"/>
                      </p:stCondLst>
                      <p:childTnLst>
                        <p:par>
                          <p:cTn id="82" fill="hold">
                            <p:stCondLst>
                              <p:cond delay="0"/>
                            </p:stCondLst>
                            <p:childTnLst>
                              <p:par>
                                <p:cTn id="83" presetID="5" presetClass="entr" presetSubtype="1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checkerboard(across)">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5" presetClass="entr" presetSubtype="10" fill="hold" nodeType="click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checkerboard(across)">
                                      <p:cBhvr>
                                        <p:cTn id="90" dur="500"/>
                                        <p:tgtEl>
                                          <p:spTgt spid="37"/>
                                        </p:tgtEl>
                                      </p:cBhvr>
                                    </p:animEffect>
                                  </p:childTnLst>
                                </p:cTn>
                              </p:par>
                            </p:childTnLst>
                          </p:cTn>
                        </p:par>
                      </p:childTnLst>
                    </p:cTn>
                  </p:par>
                  <p:par>
                    <p:cTn id="91" fill="hold">
                      <p:stCondLst>
                        <p:cond delay="indefinite"/>
                      </p:stCondLst>
                      <p:childTnLst>
                        <p:par>
                          <p:cTn id="92" fill="hold">
                            <p:stCondLst>
                              <p:cond delay="0"/>
                            </p:stCondLst>
                            <p:childTnLst>
                              <p:par>
                                <p:cTn id="93" presetID="5" presetClass="entr" presetSubtype="1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checkerboard(across)">
                                      <p:cBhvr>
                                        <p:cTn id="95" dur="500"/>
                                        <p:tgtEl>
                                          <p:spTgt spid="38"/>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41"/>
                                        </p:tgtEl>
                                        <p:attrNameLst>
                                          <p:attrName>style.visibility</p:attrName>
                                        </p:attrNameLst>
                                      </p:cBhvr>
                                      <p:to>
                                        <p:strVal val="visible"/>
                                      </p:to>
                                    </p:set>
                                    <p:anim calcmode="lin" valueType="num">
                                      <p:cBhvr additive="base">
                                        <p:cTn id="100" dur="500" fill="hold"/>
                                        <p:tgtEl>
                                          <p:spTgt spid="41"/>
                                        </p:tgtEl>
                                        <p:attrNameLst>
                                          <p:attrName>ppt_x</p:attrName>
                                        </p:attrNameLst>
                                      </p:cBhvr>
                                      <p:tavLst>
                                        <p:tav tm="0">
                                          <p:val>
                                            <p:strVal val="#ppt_x"/>
                                          </p:val>
                                        </p:tav>
                                        <p:tav tm="100000">
                                          <p:val>
                                            <p:strVal val="#ppt_x"/>
                                          </p:val>
                                        </p:tav>
                                      </p:tavLst>
                                    </p:anim>
                                    <p:anim calcmode="lin" valueType="num">
                                      <p:cBhvr additive="base">
                                        <p:cTn id="10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additive="base">
                                        <p:cTn id="106" dur="500" fill="hold"/>
                                        <p:tgtEl>
                                          <p:spTgt spid="44"/>
                                        </p:tgtEl>
                                        <p:attrNameLst>
                                          <p:attrName>ppt_x</p:attrName>
                                        </p:attrNameLst>
                                      </p:cBhvr>
                                      <p:tavLst>
                                        <p:tav tm="0">
                                          <p:val>
                                            <p:strVal val="#ppt_x"/>
                                          </p:val>
                                        </p:tav>
                                        <p:tav tm="100000">
                                          <p:val>
                                            <p:strVal val="#ppt_x"/>
                                          </p:val>
                                        </p:tav>
                                      </p:tavLst>
                                    </p:anim>
                                    <p:anim calcmode="lin" valueType="num">
                                      <p:cBhvr additive="base">
                                        <p:cTn id="107" dur="500" fill="hold"/>
                                        <p:tgtEl>
                                          <p:spTgt spid="44"/>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43"/>
                                        </p:tgtEl>
                                        <p:attrNameLst>
                                          <p:attrName>style.visibility</p:attrName>
                                        </p:attrNameLst>
                                      </p:cBhvr>
                                      <p:to>
                                        <p:strVal val="visible"/>
                                      </p:to>
                                    </p:set>
                                    <p:anim calcmode="lin" valueType="num">
                                      <p:cBhvr additive="base">
                                        <p:cTn id="110" dur="500" fill="hold"/>
                                        <p:tgtEl>
                                          <p:spTgt spid="43"/>
                                        </p:tgtEl>
                                        <p:attrNameLst>
                                          <p:attrName>ppt_x</p:attrName>
                                        </p:attrNameLst>
                                      </p:cBhvr>
                                      <p:tavLst>
                                        <p:tav tm="0">
                                          <p:val>
                                            <p:strVal val="#ppt_x"/>
                                          </p:val>
                                        </p:tav>
                                        <p:tav tm="100000">
                                          <p:val>
                                            <p:strVal val="#ppt_x"/>
                                          </p:val>
                                        </p:tav>
                                      </p:tavLst>
                                    </p:anim>
                                    <p:anim calcmode="lin" valueType="num">
                                      <p:cBhvr additive="base">
                                        <p:cTn id="11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45"/>
                                        </p:tgtEl>
                                        <p:attrNameLst>
                                          <p:attrName>style.visibility</p:attrName>
                                        </p:attrNameLst>
                                      </p:cBhvr>
                                      <p:to>
                                        <p:strVal val="visible"/>
                                      </p:to>
                                    </p:set>
                                    <p:anim calcmode="lin" valueType="num">
                                      <p:cBhvr additive="base">
                                        <p:cTn id="116" dur="500" fill="hold"/>
                                        <p:tgtEl>
                                          <p:spTgt spid="45"/>
                                        </p:tgtEl>
                                        <p:attrNameLst>
                                          <p:attrName>ppt_x</p:attrName>
                                        </p:attrNameLst>
                                      </p:cBhvr>
                                      <p:tavLst>
                                        <p:tav tm="0">
                                          <p:val>
                                            <p:strVal val="#ppt_x"/>
                                          </p:val>
                                        </p:tav>
                                        <p:tav tm="100000">
                                          <p:val>
                                            <p:strVal val="#ppt_x"/>
                                          </p:val>
                                        </p:tav>
                                      </p:tavLst>
                                    </p:anim>
                                    <p:anim calcmode="lin" valueType="num">
                                      <p:cBhvr additive="base">
                                        <p:cTn id="117" dur="500" fill="hold"/>
                                        <p:tgtEl>
                                          <p:spTgt spid="45"/>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47"/>
                                        </p:tgtEl>
                                        <p:attrNameLst>
                                          <p:attrName>style.visibility</p:attrName>
                                        </p:attrNameLst>
                                      </p:cBhvr>
                                      <p:to>
                                        <p:strVal val="visible"/>
                                      </p:to>
                                    </p:set>
                                    <p:anim calcmode="lin" valueType="num">
                                      <p:cBhvr additive="base">
                                        <p:cTn id="120" dur="500" fill="hold"/>
                                        <p:tgtEl>
                                          <p:spTgt spid="47"/>
                                        </p:tgtEl>
                                        <p:attrNameLst>
                                          <p:attrName>ppt_x</p:attrName>
                                        </p:attrNameLst>
                                      </p:cBhvr>
                                      <p:tavLst>
                                        <p:tav tm="0">
                                          <p:val>
                                            <p:strVal val="#ppt_x"/>
                                          </p:val>
                                        </p:tav>
                                        <p:tav tm="100000">
                                          <p:val>
                                            <p:strVal val="#ppt_x"/>
                                          </p:val>
                                        </p:tav>
                                      </p:tavLst>
                                    </p:anim>
                                    <p:anim calcmode="lin" valueType="num">
                                      <p:cBhvr additive="base">
                                        <p:cTn id="12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53"/>
                                        </p:tgtEl>
                                        <p:attrNameLst>
                                          <p:attrName>style.visibility</p:attrName>
                                        </p:attrNameLst>
                                      </p:cBhvr>
                                      <p:to>
                                        <p:strVal val="visible"/>
                                      </p:to>
                                    </p:set>
                                    <p:animEffect transition="in" filter="fade">
                                      <p:cBhvr>
                                        <p:cTn id="126" dur="2000"/>
                                        <p:tgtEl>
                                          <p:spTgt spid="53"/>
                                        </p:tgtEl>
                                      </p:cBhvr>
                                    </p:animEffect>
                                    <p:anim calcmode="lin" valueType="num">
                                      <p:cBhvr>
                                        <p:cTn id="127" dur="2000" fill="hold"/>
                                        <p:tgtEl>
                                          <p:spTgt spid="53"/>
                                        </p:tgtEl>
                                        <p:attrNameLst>
                                          <p:attrName>ppt_w</p:attrName>
                                        </p:attrNameLst>
                                      </p:cBhvr>
                                      <p:tavLst>
                                        <p:tav tm="0" fmla="#ppt_w*sin(2.5*pi*$)">
                                          <p:val>
                                            <p:fltVal val="0"/>
                                          </p:val>
                                        </p:tav>
                                        <p:tav tm="100000">
                                          <p:val>
                                            <p:fltVal val="1"/>
                                          </p:val>
                                        </p:tav>
                                      </p:tavLst>
                                    </p:anim>
                                    <p:anim calcmode="lin" valueType="num">
                                      <p:cBhvr>
                                        <p:cTn id="128" dur="20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31" presetClass="entr" presetSubtype="0" fill="hold" grpId="0" nodeType="clickEffect">
                                  <p:stCondLst>
                                    <p:cond delay="0"/>
                                  </p:stCondLst>
                                  <p:childTnLst>
                                    <p:set>
                                      <p:cBhvr>
                                        <p:cTn id="132" dur="1" fill="hold">
                                          <p:stCondLst>
                                            <p:cond delay="0"/>
                                          </p:stCondLst>
                                        </p:cTn>
                                        <p:tgtEl>
                                          <p:spTgt spid="55"/>
                                        </p:tgtEl>
                                        <p:attrNameLst>
                                          <p:attrName>style.visibility</p:attrName>
                                        </p:attrNameLst>
                                      </p:cBhvr>
                                      <p:to>
                                        <p:strVal val="visible"/>
                                      </p:to>
                                    </p:set>
                                    <p:anim calcmode="lin" valueType="num">
                                      <p:cBhvr>
                                        <p:cTn id="133" dur="1000" fill="hold"/>
                                        <p:tgtEl>
                                          <p:spTgt spid="55"/>
                                        </p:tgtEl>
                                        <p:attrNameLst>
                                          <p:attrName>ppt_w</p:attrName>
                                        </p:attrNameLst>
                                      </p:cBhvr>
                                      <p:tavLst>
                                        <p:tav tm="0">
                                          <p:val>
                                            <p:fltVal val="0"/>
                                          </p:val>
                                        </p:tav>
                                        <p:tav tm="100000">
                                          <p:val>
                                            <p:strVal val="#ppt_w"/>
                                          </p:val>
                                        </p:tav>
                                      </p:tavLst>
                                    </p:anim>
                                    <p:anim calcmode="lin" valueType="num">
                                      <p:cBhvr>
                                        <p:cTn id="134" dur="1000" fill="hold"/>
                                        <p:tgtEl>
                                          <p:spTgt spid="55"/>
                                        </p:tgtEl>
                                        <p:attrNameLst>
                                          <p:attrName>ppt_h</p:attrName>
                                        </p:attrNameLst>
                                      </p:cBhvr>
                                      <p:tavLst>
                                        <p:tav tm="0">
                                          <p:val>
                                            <p:fltVal val="0"/>
                                          </p:val>
                                        </p:tav>
                                        <p:tav tm="100000">
                                          <p:val>
                                            <p:strVal val="#ppt_h"/>
                                          </p:val>
                                        </p:tav>
                                      </p:tavLst>
                                    </p:anim>
                                    <p:anim calcmode="lin" valueType="num">
                                      <p:cBhvr>
                                        <p:cTn id="135" dur="1000" fill="hold"/>
                                        <p:tgtEl>
                                          <p:spTgt spid="55"/>
                                        </p:tgtEl>
                                        <p:attrNameLst>
                                          <p:attrName>style.rotation</p:attrName>
                                        </p:attrNameLst>
                                      </p:cBhvr>
                                      <p:tavLst>
                                        <p:tav tm="0">
                                          <p:val>
                                            <p:fltVal val="90"/>
                                          </p:val>
                                        </p:tav>
                                        <p:tav tm="100000">
                                          <p:val>
                                            <p:fltVal val="0"/>
                                          </p:val>
                                        </p:tav>
                                      </p:tavLst>
                                    </p:anim>
                                    <p:animEffect transition="in" filter="fade">
                                      <p:cBhvr>
                                        <p:cTn id="136"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P spid="16" grpId="0"/>
      <p:bldP spid="22" grpId="0"/>
      <p:bldP spid="23" grpId="0"/>
      <p:bldP spid="24" grpId="0"/>
      <p:bldP spid="25" grpId="0"/>
      <p:bldP spid="26" grpId="0"/>
      <p:bldP spid="27" grpId="0"/>
      <p:bldP spid="28" grpId="0"/>
      <p:bldP spid="32" grpId="0"/>
      <p:bldP spid="35" grpId="0"/>
      <p:bldP spid="39" grpId="0"/>
      <p:bldP spid="41" grpId="0" animBg="1"/>
      <p:bldP spid="43" grpId="0" animBg="1"/>
      <p:bldP spid="44" grpId="0"/>
      <p:bldP spid="45" grpId="0" animBg="1"/>
      <p:bldP spid="47" grpId="0"/>
      <p:bldP spid="49" grpId="0" animBg="1"/>
      <p:bldP spid="53" grpId="0"/>
      <p:bldP spid="55" grpId="0"/>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7" name="Picture 2" descr="Data, information, presentation, report, summary icon - Download on  Iconfinder">
            <a:extLst>
              <a:ext uri="{FF2B5EF4-FFF2-40B4-BE49-F238E27FC236}">
                <a16:creationId xmlns:a16="http://schemas.microsoft.com/office/drawing/2014/main" id="{7F3D696A-272E-27D8-4104-9B25E37F6B2A}"/>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7108" y="2281773"/>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B9026-E2B4-8C1A-8205-B395C338AE67}"/>
              </a:ext>
            </a:extLst>
          </p:cNvPr>
          <p:cNvSpPr txBox="1"/>
          <p:nvPr/>
        </p:nvSpPr>
        <p:spPr>
          <a:xfrm>
            <a:off x="573140" y="1863727"/>
            <a:ext cx="797013" cy="369332"/>
          </a:xfrm>
          <a:prstGeom prst="rect">
            <a:avLst/>
          </a:prstGeom>
          <a:noFill/>
        </p:spPr>
        <p:txBody>
          <a:bodyPr wrap="none" rtlCol="0">
            <a:spAutoFit/>
          </a:bodyPr>
          <a:lstStyle/>
          <a:p>
            <a:r>
              <a:rPr lang="en-US" dirty="0"/>
              <a:t>DATA</a:t>
            </a:r>
          </a:p>
        </p:txBody>
      </p:sp>
      <p:sp>
        <p:nvSpPr>
          <p:cNvPr id="9" name="TextBox 8">
            <a:extLst>
              <a:ext uri="{FF2B5EF4-FFF2-40B4-BE49-F238E27FC236}">
                <a16:creationId xmlns:a16="http://schemas.microsoft.com/office/drawing/2014/main" id="{8B5E257A-5A3D-40F1-D8D0-5D60C4CB27FB}"/>
              </a:ext>
            </a:extLst>
          </p:cNvPr>
          <p:cNvSpPr txBox="1"/>
          <p:nvPr/>
        </p:nvSpPr>
        <p:spPr>
          <a:xfrm rot="5400000">
            <a:off x="1193323" y="2779683"/>
            <a:ext cx="1369286" cy="369332"/>
          </a:xfrm>
          <a:prstGeom prst="rect">
            <a:avLst/>
          </a:prstGeom>
          <a:noFill/>
        </p:spPr>
        <p:txBody>
          <a:bodyPr wrap="none" rtlCol="0">
            <a:spAutoFit/>
          </a:bodyPr>
          <a:lstStyle/>
          <a:p>
            <a:r>
              <a:rPr lang="en-US" dirty="0"/>
              <a:t>OVERVIEW</a:t>
            </a:r>
          </a:p>
        </p:txBody>
      </p:sp>
      <p:sp>
        <p:nvSpPr>
          <p:cNvPr id="15" name="TextBox 14">
            <a:extLst>
              <a:ext uri="{FF2B5EF4-FFF2-40B4-BE49-F238E27FC236}">
                <a16:creationId xmlns:a16="http://schemas.microsoft.com/office/drawing/2014/main" id="{2B16F856-F63B-EB5A-4FC5-9BE22C76434E}"/>
              </a:ext>
            </a:extLst>
          </p:cNvPr>
          <p:cNvSpPr txBox="1"/>
          <p:nvPr/>
        </p:nvSpPr>
        <p:spPr>
          <a:xfrm>
            <a:off x="9676737" y="182289"/>
            <a:ext cx="2366353" cy="369332"/>
          </a:xfrm>
          <a:prstGeom prst="rect">
            <a:avLst/>
          </a:prstGeom>
          <a:noFill/>
        </p:spPr>
        <p:txBody>
          <a:bodyPr wrap="none" rtlCol="0">
            <a:spAutoFit/>
          </a:bodyPr>
          <a:lstStyle/>
          <a:p>
            <a:r>
              <a:rPr lang="en-US" b="1" dirty="0"/>
              <a:t>What kind of Data?</a:t>
            </a:r>
          </a:p>
        </p:txBody>
      </p:sp>
      <p:pic>
        <p:nvPicPr>
          <p:cNvPr id="17" name="Picture 8" descr="Exploratory data analysis color icon Royalty Free Vector">
            <a:extLst>
              <a:ext uri="{FF2B5EF4-FFF2-40B4-BE49-F238E27FC236}">
                <a16:creationId xmlns:a16="http://schemas.microsoft.com/office/drawing/2014/main" id="{7F18C2A7-96C5-4E56-32FC-E1FDE83477C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7">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58E665-1AEF-C08C-6CC7-42A70A0B4435}"/>
              </a:ext>
            </a:extLst>
          </p:cNvPr>
          <p:cNvSpPr txBox="1"/>
          <p:nvPr/>
        </p:nvSpPr>
        <p:spPr>
          <a:xfrm>
            <a:off x="10821281" y="1103243"/>
            <a:ext cx="1157689" cy="369332"/>
          </a:xfrm>
          <a:prstGeom prst="rect">
            <a:avLst/>
          </a:prstGeom>
          <a:noFill/>
        </p:spPr>
        <p:txBody>
          <a:bodyPr wrap="none" rtlCol="0">
            <a:spAutoFit/>
          </a:bodyPr>
          <a:lstStyle/>
          <a:p>
            <a:r>
              <a:rPr lang="en-US" dirty="0">
                <a:solidFill>
                  <a:srgbClr val="3C84DE"/>
                </a:solidFill>
              </a:rPr>
              <a:t>Columns</a:t>
            </a:r>
          </a:p>
        </p:txBody>
      </p:sp>
      <p:sp>
        <p:nvSpPr>
          <p:cNvPr id="3" name="TextBox 2">
            <a:extLst>
              <a:ext uri="{FF2B5EF4-FFF2-40B4-BE49-F238E27FC236}">
                <a16:creationId xmlns:a16="http://schemas.microsoft.com/office/drawing/2014/main" id="{AE38E253-F335-A0DA-A630-5C686B526AF4}"/>
              </a:ext>
            </a:extLst>
          </p:cNvPr>
          <p:cNvSpPr txBox="1"/>
          <p:nvPr/>
        </p:nvSpPr>
        <p:spPr>
          <a:xfrm>
            <a:off x="2756452" y="6344477"/>
            <a:ext cx="756938" cy="369332"/>
          </a:xfrm>
          <a:prstGeom prst="rect">
            <a:avLst/>
          </a:prstGeom>
          <a:noFill/>
        </p:spPr>
        <p:txBody>
          <a:bodyPr wrap="none" rtlCol="0">
            <a:spAutoFit/>
          </a:bodyPr>
          <a:lstStyle/>
          <a:p>
            <a:r>
              <a:rPr lang="en-US" dirty="0">
                <a:solidFill>
                  <a:srgbClr val="3C84DE"/>
                </a:solidFill>
              </a:rPr>
              <a:t>Rows</a:t>
            </a:r>
          </a:p>
        </p:txBody>
      </p:sp>
      <p:cxnSp>
        <p:nvCxnSpPr>
          <p:cNvPr id="10" name="Straight Arrow Connector 9">
            <a:extLst>
              <a:ext uri="{FF2B5EF4-FFF2-40B4-BE49-F238E27FC236}">
                <a16:creationId xmlns:a16="http://schemas.microsoft.com/office/drawing/2014/main" id="{44D098E8-1CD4-507B-900E-DFF771DA2080}"/>
              </a:ext>
            </a:extLst>
          </p:cNvPr>
          <p:cNvCxnSpPr>
            <a:cxnSpLocks/>
            <a:endCxn id="2" idx="1"/>
          </p:cNvCxnSpPr>
          <p:nvPr/>
        </p:nvCxnSpPr>
        <p:spPr>
          <a:xfrm>
            <a:off x="3134921" y="1287909"/>
            <a:ext cx="7686360" cy="0"/>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56B0F5E9-9DDB-2D51-B63C-AF4F512714B6}"/>
              </a:ext>
            </a:extLst>
          </p:cNvPr>
          <p:cNvCxnSpPr>
            <a:endCxn id="3" idx="0"/>
          </p:cNvCxnSpPr>
          <p:nvPr/>
        </p:nvCxnSpPr>
        <p:spPr>
          <a:xfrm>
            <a:off x="3134921" y="1287909"/>
            <a:ext cx="0" cy="5056568"/>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279490BF-7A39-E4D5-488B-38F229713707}"/>
              </a:ext>
            </a:extLst>
          </p:cNvPr>
          <p:cNvSpPr txBox="1"/>
          <p:nvPr/>
        </p:nvSpPr>
        <p:spPr>
          <a:xfrm>
            <a:off x="9814274" y="1839531"/>
            <a:ext cx="1007007" cy="369332"/>
          </a:xfrm>
          <a:prstGeom prst="rect">
            <a:avLst/>
          </a:prstGeom>
          <a:noFill/>
        </p:spPr>
        <p:txBody>
          <a:bodyPr wrap="none" rtlCol="0">
            <a:spAutoFit/>
          </a:bodyPr>
          <a:lstStyle/>
          <a:p>
            <a:r>
              <a:rPr lang="en-US" dirty="0"/>
              <a:t>Activity</a:t>
            </a:r>
          </a:p>
        </p:txBody>
      </p:sp>
      <p:sp>
        <p:nvSpPr>
          <p:cNvPr id="16" name="TextBox 15">
            <a:extLst>
              <a:ext uri="{FF2B5EF4-FFF2-40B4-BE49-F238E27FC236}">
                <a16:creationId xmlns:a16="http://schemas.microsoft.com/office/drawing/2014/main" id="{6B66C80E-3852-F8E5-BC67-CB306CD4D62D}"/>
              </a:ext>
            </a:extLst>
          </p:cNvPr>
          <p:cNvSpPr txBox="1"/>
          <p:nvPr/>
        </p:nvSpPr>
        <p:spPr>
          <a:xfrm rot="16200000">
            <a:off x="2244895" y="3631526"/>
            <a:ext cx="761747" cy="369332"/>
          </a:xfrm>
          <a:prstGeom prst="rect">
            <a:avLst/>
          </a:prstGeom>
          <a:noFill/>
        </p:spPr>
        <p:txBody>
          <a:bodyPr wrap="none" rtlCol="0">
            <a:spAutoFit/>
          </a:bodyPr>
          <a:lstStyle/>
          <a:p>
            <a:r>
              <a:rPr lang="en-US" dirty="0"/>
              <a:t>7,352</a:t>
            </a:r>
          </a:p>
        </p:txBody>
      </p:sp>
      <p:sp>
        <p:nvSpPr>
          <p:cNvPr id="22" name="TextBox 21">
            <a:extLst>
              <a:ext uri="{FF2B5EF4-FFF2-40B4-BE49-F238E27FC236}">
                <a16:creationId xmlns:a16="http://schemas.microsoft.com/office/drawing/2014/main" id="{D06B3E65-763B-5D6B-640D-16F1B355B171}"/>
              </a:ext>
            </a:extLst>
          </p:cNvPr>
          <p:cNvSpPr txBox="1"/>
          <p:nvPr/>
        </p:nvSpPr>
        <p:spPr>
          <a:xfrm>
            <a:off x="7209183" y="826245"/>
            <a:ext cx="569387" cy="369332"/>
          </a:xfrm>
          <a:prstGeom prst="rect">
            <a:avLst/>
          </a:prstGeom>
          <a:noFill/>
        </p:spPr>
        <p:txBody>
          <a:bodyPr wrap="none" rtlCol="0">
            <a:spAutoFit/>
          </a:bodyPr>
          <a:lstStyle/>
          <a:p>
            <a:r>
              <a:rPr lang="en-US" dirty="0"/>
              <a:t>563</a:t>
            </a:r>
          </a:p>
        </p:txBody>
      </p:sp>
      <p:sp>
        <p:nvSpPr>
          <p:cNvPr id="23" name="TextBox 22">
            <a:extLst>
              <a:ext uri="{FF2B5EF4-FFF2-40B4-BE49-F238E27FC236}">
                <a16:creationId xmlns:a16="http://schemas.microsoft.com/office/drawing/2014/main" id="{822204F4-EAB2-D765-2CDB-8563C2A5A7D4}"/>
              </a:ext>
            </a:extLst>
          </p:cNvPr>
          <p:cNvSpPr txBox="1"/>
          <p:nvPr/>
        </p:nvSpPr>
        <p:spPr>
          <a:xfrm>
            <a:off x="9750899" y="2279706"/>
            <a:ext cx="1601721" cy="3970318"/>
          </a:xfrm>
          <a:prstGeom prst="rect">
            <a:avLst/>
          </a:prstGeom>
          <a:noFill/>
        </p:spPr>
        <p:txBody>
          <a:bodyPr wrap="none" rtlCol="0">
            <a:spAutoFit/>
          </a:bodyPr>
          <a:lstStyle/>
          <a:p>
            <a:r>
              <a:rPr lang="en-US" sz="1200" dirty="0"/>
              <a:t>Standing</a:t>
            </a:r>
          </a:p>
          <a:p>
            <a:r>
              <a:rPr lang="en-US" sz="1200" dirty="0"/>
              <a:t>Sitting</a:t>
            </a:r>
          </a:p>
          <a:p>
            <a:r>
              <a:rPr lang="en-US" sz="1200" dirty="0"/>
              <a:t>Laying</a:t>
            </a:r>
          </a:p>
          <a:p>
            <a:r>
              <a:rPr lang="en-US" sz="1200" dirty="0"/>
              <a:t>Sitting</a:t>
            </a:r>
          </a:p>
          <a:p>
            <a:r>
              <a:rPr lang="en-US" sz="1200" dirty="0"/>
              <a:t>Walking downstair</a:t>
            </a:r>
          </a:p>
          <a:p>
            <a:r>
              <a:rPr lang="en-US" sz="1200" dirty="0"/>
              <a:t>Walking</a:t>
            </a:r>
          </a:p>
          <a:p>
            <a:r>
              <a:rPr lang="en-US" sz="1200" dirty="0"/>
              <a:t>Walking upstairs</a:t>
            </a:r>
          </a:p>
          <a:p>
            <a:r>
              <a:rPr lang="en-US" sz="1200" dirty="0"/>
              <a:t>Walking downstairs</a:t>
            </a:r>
          </a:p>
          <a:p>
            <a:r>
              <a:rPr lang="en-US" sz="1200" dirty="0"/>
              <a:t>Laying</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Standing</a:t>
            </a:r>
          </a:p>
          <a:p>
            <a:r>
              <a:rPr lang="en-US" sz="1200" dirty="0"/>
              <a:t>Walking</a:t>
            </a:r>
          </a:p>
          <a:p>
            <a:r>
              <a:rPr lang="en-US" sz="1200" dirty="0"/>
              <a:t>Walking upstairs</a:t>
            </a:r>
          </a:p>
        </p:txBody>
      </p:sp>
      <p:sp>
        <p:nvSpPr>
          <p:cNvPr id="24" name="TextBox 23">
            <a:extLst>
              <a:ext uri="{FF2B5EF4-FFF2-40B4-BE49-F238E27FC236}">
                <a16:creationId xmlns:a16="http://schemas.microsoft.com/office/drawing/2014/main" id="{A7D19408-CC92-8600-120E-882A9998BF2E}"/>
              </a:ext>
            </a:extLst>
          </p:cNvPr>
          <p:cNvSpPr txBox="1"/>
          <p:nvPr/>
        </p:nvSpPr>
        <p:spPr>
          <a:xfrm>
            <a:off x="9945775" y="1550935"/>
            <a:ext cx="558166" cy="261610"/>
          </a:xfrm>
          <a:prstGeom prst="rect">
            <a:avLst/>
          </a:prstGeom>
          <a:noFill/>
        </p:spPr>
        <p:txBody>
          <a:bodyPr wrap="none" rtlCol="0">
            <a:spAutoFit/>
          </a:bodyPr>
          <a:lstStyle/>
          <a:p>
            <a:r>
              <a:rPr lang="en-US" sz="1100" dirty="0">
                <a:solidFill>
                  <a:schemeClr val="accent6">
                    <a:lumMod val="40000"/>
                    <a:lumOff val="60000"/>
                  </a:schemeClr>
                </a:solidFill>
              </a:rPr>
              <a:t>563rd</a:t>
            </a:r>
          </a:p>
        </p:txBody>
      </p:sp>
      <p:sp>
        <p:nvSpPr>
          <p:cNvPr id="25" name="TextBox 24">
            <a:extLst>
              <a:ext uri="{FF2B5EF4-FFF2-40B4-BE49-F238E27FC236}">
                <a16:creationId xmlns:a16="http://schemas.microsoft.com/office/drawing/2014/main" id="{FAA46412-B979-7ADA-73E6-6DEBE0B8FD29}"/>
              </a:ext>
            </a:extLst>
          </p:cNvPr>
          <p:cNvSpPr txBox="1"/>
          <p:nvPr/>
        </p:nvSpPr>
        <p:spPr>
          <a:xfrm>
            <a:off x="8545561" y="1839531"/>
            <a:ext cx="1023037" cy="369332"/>
          </a:xfrm>
          <a:prstGeom prst="rect">
            <a:avLst/>
          </a:prstGeom>
          <a:noFill/>
        </p:spPr>
        <p:txBody>
          <a:bodyPr wrap="none" rtlCol="0">
            <a:spAutoFit/>
          </a:bodyPr>
          <a:lstStyle/>
          <a:p>
            <a:r>
              <a:rPr lang="en-US" dirty="0"/>
              <a:t>Subject</a:t>
            </a:r>
          </a:p>
        </p:txBody>
      </p:sp>
      <p:sp>
        <p:nvSpPr>
          <p:cNvPr id="26" name="TextBox 25">
            <a:extLst>
              <a:ext uri="{FF2B5EF4-FFF2-40B4-BE49-F238E27FC236}">
                <a16:creationId xmlns:a16="http://schemas.microsoft.com/office/drawing/2014/main" id="{3449CFD9-9852-7EB4-B996-7A3E9EAB16FB}"/>
              </a:ext>
            </a:extLst>
          </p:cNvPr>
          <p:cNvSpPr txBox="1"/>
          <p:nvPr/>
        </p:nvSpPr>
        <p:spPr>
          <a:xfrm>
            <a:off x="8755554" y="1550935"/>
            <a:ext cx="603050" cy="261610"/>
          </a:xfrm>
          <a:prstGeom prst="rect">
            <a:avLst/>
          </a:prstGeom>
          <a:noFill/>
        </p:spPr>
        <p:txBody>
          <a:bodyPr wrap="none" rtlCol="0">
            <a:spAutoFit/>
          </a:bodyPr>
          <a:lstStyle/>
          <a:p>
            <a:r>
              <a:rPr lang="en-US" sz="1100" dirty="0">
                <a:solidFill>
                  <a:schemeClr val="accent6">
                    <a:lumMod val="40000"/>
                    <a:lumOff val="60000"/>
                  </a:schemeClr>
                </a:solidFill>
              </a:rPr>
              <a:t>562nd</a:t>
            </a:r>
          </a:p>
        </p:txBody>
      </p:sp>
      <p:sp>
        <p:nvSpPr>
          <p:cNvPr id="27" name="TextBox 26">
            <a:extLst>
              <a:ext uri="{FF2B5EF4-FFF2-40B4-BE49-F238E27FC236}">
                <a16:creationId xmlns:a16="http://schemas.microsoft.com/office/drawing/2014/main" id="{0D6EA04A-95D1-2EB5-B4EB-79BBF7A3E85E}"/>
              </a:ext>
            </a:extLst>
          </p:cNvPr>
          <p:cNvSpPr txBox="1"/>
          <p:nvPr/>
        </p:nvSpPr>
        <p:spPr>
          <a:xfrm>
            <a:off x="8666340" y="2324608"/>
            <a:ext cx="747801" cy="3970318"/>
          </a:xfrm>
          <a:prstGeom prst="rect">
            <a:avLst/>
          </a:prstGeom>
          <a:noFill/>
        </p:spPr>
        <p:txBody>
          <a:bodyPr wrap="square" rtlCol="0">
            <a:spAutoFit/>
          </a:bodyPr>
          <a:lstStyle/>
          <a:p>
            <a:pPr algn="ctr"/>
            <a:r>
              <a:rPr lang="en-US" sz="1200" dirty="0"/>
              <a:t>1</a:t>
            </a:r>
          </a:p>
          <a:p>
            <a:pPr algn="ctr"/>
            <a:r>
              <a:rPr lang="en-US" sz="1200" dirty="0"/>
              <a:t>2</a:t>
            </a:r>
          </a:p>
          <a:p>
            <a:pPr algn="ctr"/>
            <a:r>
              <a:rPr lang="en-US" sz="1200" dirty="0"/>
              <a:t>3</a:t>
            </a:r>
          </a:p>
          <a:p>
            <a:pPr algn="ctr"/>
            <a:r>
              <a:rPr lang="en-US" sz="1200" dirty="0"/>
              <a:t>4</a:t>
            </a:r>
          </a:p>
          <a:p>
            <a:pPr algn="ctr"/>
            <a:r>
              <a:rPr lang="en-US" sz="1200" dirty="0"/>
              <a:t>.</a:t>
            </a:r>
          </a:p>
          <a:p>
            <a:pPr algn="ctr"/>
            <a:r>
              <a:rPr lang="en-US" sz="1200" dirty="0"/>
              <a:t>.</a:t>
            </a:r>
          </a:p>
          <a:p>
            <a:pPr algn="ctr"/>
            <a:r>
              <a:rPr lang="en-US" sz="1200" dirty="0"/>
              <a:t>.</a:t>
            </a:r>
          </a:p>
          <a:p>
            <a:pPr algn="ctr"/>
            <a:r>
              <a:rPr lang="en-US" sz="1200" dirty="0"/>
              <a:t>25</a:t>
            </a:r>
          </a:p>
          <a:p>
            <a:pPr algn="ctr"/>
            <a:r>
              <a:rPr lang="en-US" sz="1200" dirty="0"/>
              <a:t>9</a:t>
            </a:r>
          </a:p>
          <a:p>
            <a:pPr algn="ctr"/>
            <a:r>
              <a:rPr lang="en-US" sz="1200" dirty="0"/>
              <a:t>.</a:t>
            </a:r>
          </a:p>
          <a:p>
            <a:pPr algn="ctr"/>
            <a:r>
              <a:rPr lang="en-US" sz="1200" dirty="0"/>
              <a:t>.</a:t>
            </a:r>
          </a:p>
          <a:p>
            <a:pPr algn="ctr"/>
            <a:r>
              <a:rPr lang="en-US" sz="1200" dirty="0"/>
              <a:t>.</a:t>
            </a:r>
          </a:p>
          <a:p>
            <a:pPr algn="ctr"/>
            <a:r>
              <a:rPr lang="en-US" sz="1200" dirty="0"/>
              <a:t>17</a:t>
            </a:r>
          </a:p>
          <a:p>
            <a:pPr algn="ctr"/>
            <a:r>
              <a:rPr lang="en-US" sz="1200" dirty="0"/>
              <a:t>8</a:t>
            </a:r>
          </a:p>
          <a:p>
            <a:pPr algn="ctr"/>
            <a:r>
              <a:rPr lang="en-US" sz="1200" dirty="0"/>
              <a:t>.</a:t>
            </a:r>
          </a:p>
          <a:p>
            <a:pPr algn="ctr"/>
            <a:r>
              <a:rPr lang="en-US" sz="1200" dirty="0"/>
              <a:t>.</a:t>
            </a:r>
          </a:p>
          <a:p>
            <a:pPr algn="ctr"/>
            <a:r>
              <a:rPr lang="en-US" sz="1200" dirty="0"/>
              <a:t>.</a:t>
            </a:r>
          </a:p>
          <a:p>
            <a:pPr algn="ctr"/>
            <a:endParaRPr lang="en-US" sz="1200" dirty="0"/>
          </a:p>
          <a:p>
            <a:pPr algn="ctr"/>
            <a:r>
              <a:rPr lang="en-US" sz="1200" dirty="0"/>
              <a:t>24</a:t>
            </a:r>
          </a:p>
          <a:p>
            <a:pPr algn="ctr"/>
            <a:r>
              <a:rPr lang="en-US" sz="1200" dirty="0"/>
              <a:t>28</a:t>
            </a:r>
          </a:p>
          <a:p>
            <a:pPr algn="ctr"/>
            <a:r>
              <a:rPr lang="en-US" sz="1200" dirty="0"/>
              <a:t>30</a:t>
            </a:r>
          </a:p>
        </p:txBody>
      </p:sp>
      <p:sp>
        <p:nvSpPr>
          <p:cNvPr id="28" name="TextBox 27">
            <a:extLst>
              <a:ext uri="{FF2B5EF4-FFF2-40B4-BE49-F238E27FC236}">
                <a16:creationId xmlns:a16="http://schemas.microsoft.com/office/drawing/2014/main" id="{C009D16C-8FCA-F456-3954-FAC15DA5FD77}"/>
              </a:ext>
            </a:extLst>
          </p:cNvPr>
          <p:cNvSpPr txBox="1"/>
          <p:nvPr/>
        </p:nvSpPr>
        <p:spPr>
          <a:xfrm>
            <a:off x="5909789" y="1812545"/>
            <a:ext cx="2598788" cy="369332"/>
          </a:xfrm>
          <a:prstGeom prst="rect">
            <a:avLst/>
          </a:prstGeom>
          <a:noFill/>
        </p:spPr>
        <p:txBody>
          <a:bodyPr wrap="none" rtlCol="0">
            <a:spAutoFit/>
          </a:bodyPr>
          <a:lstStyle/>
          <a:p>
            <a:r>
              <a:rPr lang="en-US" dirty="0"/>
              <a:t>angle(</a:t>
            </a:r>
            <a:r>
              <a:rPr lang="en-US" dirty="0" err="1"/>
              <a:t>Z,gravityMean</a:t>
            </a:r>
            <a:r>
              <a:rPr lang="en-US" dirty="0"/>
              <a:t>)</a:t>
            </a:r>
          </a:p>
        </p:txBody>
      </p:sp>
      <p:graphicFrame>
        <p:nvGraphicFramePr>
          <p:cNvPr id="30" name="Table 29">
            <a:extLst>
              <a:ext uri="{FF2B5EF4-FFF2-40B4-BE49-F238E27FC236}">
                <a16:creationId xmlns:a16="http://schemas.microsoft.com/office/drawing/2014/main" id="{78FC2DE0-8EFE-910D-E490-28BF0CD120CE}"/>
              </a:ext>
            </a:extLst>
          </p:cNvPr>
          <p:cNvGraphicFramePr>
            <a:graphicFrameLocks noGrp="1"/>
          </p:cNvGraphicFramePr>
          <p:nvPr/>
        </p:nvGraphicFramePr>
        <p:xfrm>
          <a:off x="3297556" y="1863727"/>
          <a:ext cx="2231138" cy="283845"/>
        </p:xfrm>
        <a:graphic>
          <a:graphicData uri="http://schemas.openxmlformats.org/drawingml/2006/table">
            <a:tbl>
              <a:tblPr/>
              <a:tblGrid>
                <a:gridCol w="2231138">
                  <a:extLst>
                    <a:ext uri="{9D8B030D-6E8A-4147-A177-3AD203B41FA5}">
                      <a16:colId xmlns:a16="http://schemas.microsoft.com/office/drawing/2014/main" val="1881651663"/>
                    </a:ext>
                  </a:extLst>
                </a:gridCol>
              </a:tblGrid>
              <a:tr h="166699">
                <a:tc>
                  <a:txBody>
                    <a:bodyPr/>
                    <a:lstStyle/>
                    <a:p>
                      <a:pPr algn="l" fontAlgn="b"/>
                      <a:r>
                        <a:rPr lang="en-US" sz="1800" kern="1200" dirty="0">
                          <a:solidFill>
                            <a:schemeClr val="tx1"/>
                          </a:solidFill>
                          <a:latin typeface="+mn-lt"/>
                          <a:ea typeface="+mn-ea"/>
                          <a:cs typeface="+mn-cs"/>
                        </a:rPr>
                        <a:t>tBodyAcc-mean</a:t>
                      </a:r>
                      <a:r>
                        <a:rPr lang="en-US" sz="1800" b="0" i="0" u="none" strike="noStrike" dirty="0">
                          <a:solidFill>
                            <a:schemeClr val="tx1"/>
                          </a:solidFill>
                          <a:effectLst/>
                          <a:latin typeface="Calibri" panose="020F0502020204030204" pitchFamily="34" charset="0"/>
                        </a:rPr>
                        <a:t>()-X</a:t>
                      </a:r>
                    </a:p>
                  </a:txBody>
                  <a:tcPr marL="9525" marR="9525" marT="9525" marB="0" anchor="b">
                    <a:lnL>
                      <a:noFill/>
                    </a:lnL>
                    <a:lnR>
                      <a:noFill/>
                    </a:lnR>
                    <a:lnT>
                      <a:noFill/>
                    </a:lnT>
                    <a:lnB>
                      <a:noFill/>
                    </a:lnB>
                  </a:tcPr>
                </a:tc>
                <a:extLst>
                  <a:ext uri="{0D108BD9-81ED-4DB2-BD59-A6C34878D82A}">
                    <a16:rowId xmlns:a16="http://schemas.microsoft.com/office/drawing/2014/main" val="3502814451"/>
                  </a:ext>
                </a:extLst>
              </a:tr>
            </a:tbl>
          </a:graphicData>
        </a:graphic>
      </p:graphicFrame>
      <p:sp>
        <p:nvSpPr>
          <p:cNvPr id="32" name="TextBox 31">
            <a:extLst>
              <a:ext uri="{FF2B5EF4-FFF2-40B4-BE49-F238E27FC236}">
                <a16:creationId xmlns:a16="http://schemas.microsoft.com/office/drawing/2014/main" id="{E1541A43-B235-3307-0C02-4B023A216F1B}"/>
              </a:ext>
            </a:extLst>
          </p:cNvPr>
          <p:cNvSpPr txBox="1"/>
          <p:nvPr/>
        </p:nvSpPr>
        <p:spPr>
          <a:xfrm>
            <a:off x="4207211" y="1550935"/>
            <a:ext cx="365806" cy="261610"/>
          </a:xfrm>
          <a:prstGeom prst="rect">
            <a:avLst/>
          </a:prstGeom>
          <a:noFill/>
        </p:spPr>
        <p:txBody>
          <a:bodyPr wrap="none" rtlCol="0">
            <a:spAutoFit/>
          </a:bodyPr>
          <a:lstStyle/>
          <a:p>
            <a:r>
              <a:rPr lang="en-US" sz="1100" dirty="0">
                <a:solidFill>
                  <a:schemeClr val="accent5"/>
                </a:solidFill>
              </a:rPr>
              <a:t>1st</a:t>
            </a:r>
          </a:p>
        </p:txBody>
      </p:sp>
      <p:sp>
        <p:nvSpPr>
          <p:cNvPr id="35" name="TextBox 34">
            <a:extLst>
              <a:ext uri="{FF2B5EF4-FFF2-40B4-BE49-F238E27FC236}">
                <a16:creationId xmlns:a16="http://schemas.microsoft.com/office/drawing/2014/main" id="{1F538C1B-9029-B8C9-C041-836189CCB249}"/>
              </a:ext>
            </a:extLst>
          </p:cNvPr>
          <p:cNvSpPr txBox="1"/>
          <p:nvPr/>
        </p:nvSpPr>
        <p:spPr>
          <a:xfrm>
            <a:off x="6974152" y="1549649"/>
            <a:ext cx="522900" cy="261610"/>
          </a:xfrm>
          <a:prstGeom prst="rect">
            <a:avLst/>
          </a:prstGeom>
          <a:noFill/>
        </p:spPr>
        <p:txBody>
          <a:bodyPr wrap="none" rtlCol="0">
            <a:spAutoFit/>
          </a:bodyPr>
          <a:lstStyle/>
          <a:p>
            <a:r>
              <a:rPr lang="en-US" sz="1100" dirty="0">
                <a:solidFill>
                  <a:schemeClr val="accent5"/>
                </a:solidFill>
              </a:rPr>
              <a:t>561st</a:t>
            </a:r>
          </a:p>
        </p:txBody>
      </p:sp>
      <p:graphicFrame>
        <p:nvGraphicFramePr>
          <p:cNvPr id="37" name="Table 36">
            <a:extLst>
              <a:ext uri="{FF2B5EF4-FFF2-40B4-BE49-F238E27FC236}">
                <a16:creationId xmlns:a16="http://schemas.microsoft.com/office/drawing/2014/main" id="{4C33DA97-7A4C-F37E-E81B-A013A2FF6524}"/>
              </a:ext>
            </a:extLst>
          </p:cNvPr>
          <p:cNvGraphicFramePr>
            <a:graphicFrameLocks noGrp="1"/>
          </p:cNvGraphicFramePr>
          <p:nvPr/>
        </p:nvGraphicFramePr>
        <p:xfrm>
          <a:off x="6833856" y="2393792"/>
          <a:ext cx="825500" cy="3856230"/>
        </p:xfrm>
        <a:graphic>
          <a:graphicData uri="http://schemas.openxmlformats.org/drawingml/2006/table">
            <a:tbl>
              <a:tblPr/>
              <a:tblGrid>
                <a:gridCol w="825500">
                  <a:extLst>
                    <a:ext uri="{9D8B030D-6E8A-4147-A177-3AD203B41FA5}">
                      <a16:colId xmlns:a16="http://schemas.microsoft.com/office/drawing/2014/main" val="2384621476"/>
                    </a:ext>
                  </a:extLst>
                </a:gridCol>
              </a:tblGrid>
              <a:tr h="275445">
                <a:tc>
                  <a:txBody>
                    <a:bodyPr/>
                    <a:lstStyle/>
                    <a:p>
                      <a:pPr algn="r" fontAlgn="b"/>
                      <a:r>
                        <a:rPr lang="en-US" sz="1200" b="0" i="0" u="none" strike="noStrike">
                          <a:solidFill>
                            <a:schemeClr val="tx1">
                              <a:lumMod val="95000"/>
                            </a:schemeClr>
                          </a:solidFill>
                          <a:effectLst/>
                          <a:latin typeface="Calibri" panose="020F0502020204030204" pitchFamily="34" charset="0"/>
                        </a:rPr>
                        <a:t>0.28858451</a:t>
                      </a:r>
                    </a:p>
                  </a:txBody>
                  <a:tcPr marL="9525" marR="9525" marT="9525" marB="0" anchor="b">
                    <a:lnL>
                      <a:noFill/>
                    </a:lnL>
                    <a:lnR>
                      <a:noFill/>
                    </a:lnR>
                    <a:lnT>
                      <a:noFill/>
                    </a:lnT>
                    <a:lnB>
                      <a:noFill/>
                    </a:lnB>
                  </a:tcPr>
                </a:tc>
                <a:extLst>
                  <a:ext uri="{0D108BD9-81ED-4DB2-BD59-A6C34878D82A}">
                    <a16:rowId xmlns:a16="http://schemas.microsoft.com/office/drawing/2014/main" val="2048040576"/>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0.27841883</a:t>
                      </a:r>
                    </a:p>
                  </a:txBody>
                  <a:tcPr marL="9525" marR="9525" marT="9525" marB="0" anchor="b">
                    <a:lnL>
                      <a:noFill/>
                    </a:lnL>
                    <a:lnR>
                      <a:noFill/>
                    </a:lnR>
                    <a:lnT>
                      <a:noFill/>
                    </a:lnT>
                    <a:lnB>
                      <a:noFill/>
                    </a:lnB>
                  </a:tcPr>
                </a:tc>
                <a:extLst>
                  <a:ext uri="{0D108BD9-81ED-4DB2-BD59-A6C34878D82A}">
                    <a16:rowId xmlns:a16="http://schemas.microsoft.com/office/drawing/2014/main" val="491933147"/>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0.27965306</a:t>
                      </a:r>
                    </a:p>
                  </a:txBody>
                  <a:tcPr marL="9525" marR="9525" marT="9525" marB="0" anchor="b">
                    <a:lnL>
                      <a:noFill/>
                    </a:lnL>
                    <a:lnR>
                      <a:noFill/>
                    </a:lnR>
                    <a:lnT>
                      <a:noFill/>
                    </a:lnT>
                    <a:lnB>
                      <a:noFill/>
                    </a:lnB>
                  </a:tcPr>
                </a:tc>
                <a:extLst>
                  <a:ext uri="{0D108BD9-81ED-4DB2-BD59-A6C34878D82A}">
                    <a16:rowId xmlns:a16="http://schemas.microsoft.com/office/drawing/2014/main" val="20170462"/>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0.27917394</a:t>
                      </a:r>
                    </a:p>
                  </a:txBody>
                  <a:tcPr marL="9525" marR="9525" marT="9525" marB="0" anchor="b">
                    <a:lnL>
                      <a:noFill/>
                    </a:lnL>
                    <a:lnR>
                      <a:noFill/>
                    </a:lnR>
                    <a:lnT>
                      <a:noFill/>
                    </a:lnT>
                    <a:lnB>
                      <a:noFill/>
                    </a:lnB>
                  </a:tcPr>
                </a:tc>
                <a:extLst>
                  <a:ext uri="{0D108BD9-81ED-4DB2-BD59-A6C34878D82A}">
                    <a16:rowId xmlns:a16="http://schemas.microsoft.com/office/drawing/2014/main" val="4079255138"/>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0.27662877</a:t>
                      </a:r>
                    </a:p>
                  </a:txBody>
                  <a:tcPr marL="9525" marR="9525" marT="9525" marB="0" anchor="b">
                    <a:lnL>
                      <a:noFill/>
                    </a:lnL>
                    <a:lnR>
                      <a:noFill/>
                    </a:lnR>
                    <a:lnT>
                      <a:noFill/>
                    </a:lnT>
                    <a:lnB>
                      <a:noFill/>
                    </a:lnB>
                  </a:tcPr>
                </a:tc>
                <a:extLst>
                  <a:ext uri="{0D108BD9-81ED-4DB2-BD59-A6C34878D82A}">
                    <a16:rowId xmlns:a16="http://schemas.microsoft.com/office/drawing/2014/main" val="694612352"/>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0.27719877</a:t>
                      </a:r>
                    </a:p>
                  </a:txBody>
                  <a:tcPr marL="9525" marR="9525" marT="9525" marB="0" anchor="b">
                    <a:lnL>
                      <a:noFill/>
                    </a:lnL>
                    <a:lnR>
                      <a:noFill/>
                    </a:lnR>
                    <a:lnT>
                      <a:noFill/>
                    </a:lnT>
                    <a:lnB>
                      <a:noFill/>
                    </a:lnB>
                  </a:tcPr>
                </a:tc>
                <a:extLst>
                  <a:ext uri="{0D108BD9-81ED-4DB2-BD59-A6C34878D82A}">
                    <a16:rowId xmlns:a16="http://schemas.microsoft.com/office/drawing/2014/main" val="1672523948"/>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0.27945388</a:t>
                      </a:r>
                    </a:p>
                  </a:txBody>
                  <a:tcPr marL="9525" marR="9525" marT="9525" marB="0" anchor="b">
                    <a:lnL>
                      <a:noFill/>
                    </a:lnL>
                    <a:lnR>
                      <a:noFill/>
                    </a:lnR>
                    <a:lnT>
                      <a:noFill/>
                    </a:lnT>
                    <a:lnB>
                      <a:noFill/>
                    </a:lnB>
                  </a:tcPr>
                </a:tc>
                <a:extLst>
                  <a:ext uri="{0D108BD9-81ED-4DB2-BD59-A6C34878D82A}">
                    <a16:rowId xmlns:a16="http://schemas.microsoft.com/office/drawing/2014/main" val="3732374167"/>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0.27743247</a:t>
                      </a:r>
                    </a:p>
                  </a:txBody>
                  <a:tcPr marL="9525" marR="9525" marT="9525" marB="0" anchor="b">
                    <a:lnL>
                      <a:noFill/>
                    </a:lnL>
                    <a:lnR>
                      <a:noFill/>
                    </a:lnR>
                    <a:lnT>
                      <a:noFill/>
                    </a:lnT>
                    <a:lnB>
                      <a:noFill/>
                    </a:lnB>
                  </a:tcPr>
                </a:tc>
                <a:extLst>
                  <a:ext uri="{0D108BD9-81ED-4DB2-BD59-A6C34878D82A}">
                    <a16:rowId xmlns:a16="http://schemas.microsoft.com/office/drawing/2014/main" val="923186636"/>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0.27729342</a:t>
                      </a:r>
                    </a:p>
                  </a:txBody>
                  <a:tcPr marL="9525" marR="9525" marT="9525" marB="0" anchor="b">
                    <a:lnL>
                      <a:noFill/>
                    </a:lnL>
                    <a:lnR>
                      <a:noFill/>
                    </a:lnR>
                    <a:lnT>
                      <a:noFill/>
                    </a:lnT>
                    <a:lnB>
                      <a:noFill/>
                    </a:lnB>
                  </a:tcPr>
                </a:tc>
                <a:extLst>
                  <a:ext uri="{0D108BD9-81ED-4DB2-BD59-A6C34878D82A}">
                    <a16:rowId xmlns:a16="http://schemas.microsoft.com/office/drawing/2014/main" val="617756270"/>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0.28058569</a:t>
                      </a:r>
                    </a:p>
                  </a:txBody>
                  <a:tcPr marL="9525" marR="9525" marT="9525" marB="0" anchor="b">
                    <a:lnL>
                      <a:noFill/>
                    </a:lnL>
                    <a:lnR>
                      <a:noFill/>
                    </a:lnR>
                    <a:lnT>
                      <a:noFill/>
                    </a:lnT>
                    <a:lnB>
                      <a:noFill/>
                    </a:lnB>
                  </a:tcPr>
                </a:tc>
                <a:extLst>
                  <a:ext uri="{0D108BD9-81ED-4DB2-BD59-A6C34878D82A}">
                    <a16:rowId xmlns:a16="http://schemas.microsoft.com/office/drawing/2014/main" val="744968265"/>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0.27688027</a:t>
                      </a:r>
                    </a:p>
                  </a:txBody>
                  <a:tcPr marL="9525" marR="9525" marT="9525" marB="0" anchor="b">
                    <a:lnL>
                      <a:noFill/>
                    </a:lnL>
                    <a:lnR>
                      <a:noFill/>
                    </a:lnR>
                    <a:lnT>
                      <a:noFill/>
                    </a:lnT>
                    <a:lnB>
                      <a:noFill/>
                    </a:lnB>
                  </a:tcPr>
                </a:tc>
                <a:extLst>
                  <a:ext uri="{0D108BD9-81ED-4DB2-BD59-A6C34878D82A}">
                    <a16:rowId xmlns:a16="http://schemas.microsoft.com/office/drawing/2014/main" val="3042326668"/>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0.27622817</a:t>
                      </a:r>
                    </a:p>
                  </a:txBody>
                  <a:tcPr marL="9525" marR="9525" marT="9525" marB="0" anchor="b">
                    <a:lnL>
                      <a:noFill/>
                    </a:lnL>
                    <a:lnR>
                      <a:noFill/>
                    </a:lnR>
                    <a:lnT>
                      <a:noFill/>
                    </a:lnT>
                    <a:lnB>
                      <a:noFill/>
                    </a:lnB>
                  </a:tcPr>
                </a:tc>
                <a:extLst>
                  <a:ext uri="{0D108BD9-81ED-4DB2-BD59-A6C34878D82A}">
                    <a16:rowId xmlns:a16="http://schemas.microsoft.com/office/drawing/2014/main" val="4152098494"/>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0.278457</a:t>
                      </a:r>
                    </a:p>
                  </a:txBody>
                  <a:tcPr marL="9525" marR="9525" marT="9525" marB="0" anchor="b">
                    <a:lnL>
                      <a:noFill/>
                    </a:lnL>
                    <a:lnR>
                      <a:noFill/>
                    </a:lnR>
                    <a:lnT>
                      <a:noFill/>
                    </a:lnT>
                    <a:lnB>
                      <a:noFill/>
                    </a:lnB>
                  </a:tcPr>
                </a:tc>
                <a:extLst>
                  <a:ext uri="{0D108BD9-81ED-4DB2-BD59-A6C34878D82A}">
                    <a16:rowId xmlns:a16="http://schemas.microsoft.com/office/drawing/2014/main" val="3013085321"/>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0.27717497</a:t>
                      </a:r>
                    </a:p>
                  </a:txBody>
                  <a:tcPr marL="9525" marR="9525" marT="9525" marB="0" anchor="b">
                    <a:lnL>
                      <a:noFill/>
                    </a:lnL>
                    <a:lnR>
                      <a:noFill/>
                    </a:lnR>
                    <a:lnT>
                      <a:noFill/>
                    </a:lnT>
                    <a:lnB>
                      <a:noFill/>
                    </a:lnB>
                  </a:tcPr>
                </a:tc>
                <a:extLst>
                  <a:ext uri="{0D108BD9-81ED-4DB2-BD59-A6C34878D82A}">
                    <a16:rowId xmlns:a16="http://schemas.microsoft.com/office/drawing/2014/main" val="1688599431"/>
                  </a:ext>
                </a:extLst>
              </a:tr>
            </a:tbl>
          </a:graphicData>
        </a:graphic>
      </p:graphicFrame>
      <p:graphicFrame>
        <p:nvGraphicFramePr>
          <p:cNvPr id="38" name="Table 37">
            <a:extLst>
              <a:ext uri="{FF2B5EF4-FFF2-40B4-BE49-F238E27FC236}">
                <a16:creationId xmlns:a16="http://schemas.microsoft.com/office/drawing/2014/main" id="{2F5BBA34-5418-6373-B186-5F1F2B1621B0}"/>
              </a:ext>
            </a:extLst>
          </p:cNvPr>
          <p:cNvGraphicFramePr>
            <a:graphicFrameLocks noGrp="1"/>
          </p:cNvGraphicFramePr>
          <p:nvPr/>
        </p:nvGraphicFramePr>
        <p:xfrm>
          <a:off x="4008975" y="2388362"/>
          <a:ext cx="825500" cy="3861662"/>
        </p:xfrm>
        <a:graphic>
          <a:graphicData uri="http://schemas.openxmlformats.org/drawingml/2006/table">
            <a:tbl>
              <a:tblPr/>
              <a:tblGrid>
                <a:gridCol w="825500">
                  <a:extLst>
                    <a:ext uri="{9D8B030D-6E8A-4147-A177-3AD203B41FA5}">
                      <a16:colId xmlns:a16="http://schemas.microsoft.com/office/drawing/2014/main" val="2294344434"/>
                    </a:ext>
                  </a:extLst>
                </a:gridCol>
              </a:tblGrid>
              <a:tr h="275833">
                <a:tc>
                  <a:txBody>
                    <a:bodyPr/>
                    <a:lstStyle/>
                    <a:p>
                      <a:pPr algn="r" fontAlgn="b"/>
                      <a:r>
                        <a:rPr lang="en-US" sz="1200" b="0" i="0" u="none" strike="noStrike">
                          <a:solidFill>
                            <a:schemeClr val="tx1"/>
                          </a:solidFill>
                          <a:effectLst/>
                          <a:latin typeface="Calibri" panose="020F0502020204030204" pitchFamily="34" charset="0"/>
                        </a:rPr>
                        <a:t>-0.9831846</a:t>
                      </a:r>
                    </a:p>
                  </a:txBody>
                  <a:tcPr marL="9525" marR="9525" marT="9525" marB="0" anchor="b">
                    <a:lnL>
                      <a:noFill/>
                    </a:lnL>
                    <a:lnR>
                      <a:noFill/>
                    </a:lnR>
                    <a:lnT>
                      <a:noFill/>
                    </a:lnT>
                    <a:lnB>
                      <a:noFill/>
                    </a:lnB>
                  </a:tcPr>
                </a:tc>
                <a:extLst>
                  <a:ext uri="{0D108BD9-81ED-4DB2-BD59-A6C34878D82A}">
                    <a16:rowId xmlns:a16="http://schemas.microsoft.com/office/drawing/2014/main" val="4131342277"/>
                  </a:ext>
                </a:extLst>
              </a:tr>
              <a:tr h="275833">
                <a:tc>
                  <a:txBody>
                    <a:bodyPr/>
                    <a:lstStyle/>
                    <a:p>
                      <a:pPr algn="r" fontAlgn="b"/>
                      <a:r>
                        <a:rPr lang="en-US" sz="1200" b="0" i="0" u="none" strike="noStrike">
                          <a:solidFill>
                            <a:schemeClr val="tx1"/>
                          </a:solidFill>
                          <a:effectLst/>
                          <a:latin typeface="Calibri" panose="020F0502020204030204" pitchFamily="34" charset="0"/>
                        </a:rPr>
                        <a:t>-0.9749144</a:t>
                      </a:r>
                    </a:p>
                  </a:txBody>
                  <a:tcPr marL="9525" marR="9525" marT="9525" marB="0" anchor="b">
                    <a:lnL>
                      <a:noFill/>
                    </a:lnL>
                    <a:lnR>
                      <a:noFill/>
                    </a:lnR>
                    <a:lnT>
                      <a:noFill/>
                    </a:lnT>
                    <a:lnB>
                      <a:noFill/>
                    </a:lnB>
                  </a:tcPr>
                </a:tc>
                <a:extLst>
                  <a:ext uri="{0D108BD9-81ED-4DB2-BD59-A6C34878D82A}">
                    <a16:rowId xmlns:a16="http://schemas.microsoft.com/office/drawing/2014/main" val="3881662502"/>
                  </a:ext>
                </a:extLst>
              </a:tr>
              <a:tr h="275833">
                <a:tc>
                  <a:txBody>
                    <a:bodyPr/>
                    <a:lstStyle/>
                    <a:p>
                      <a:pPr algn="r" fontAlgn="b"/>
                      <a:r>
                        <a:rPr lang="en-US" sz="1200" b="0" i="0" u="none" strike="noStrike">
                          <a:solidFill>
                            <a:schemeClr val="tx1"/>
                          </a:solidFill>
                          <a:effectLst/>
                          <a:latin typeface="Calibri" panose="020F0502020204030204" pitchFamily="34" charset="0"/>
                        </a:rPr>
                        <a:t>-0.9636684</a:t>
                      </a:r>
                    </a:p>
                  </a:txBody>
                  <a:tcPr marL="9525" marR="9525" marT="9525" marB="0" anchor="b">
                    <a:lnL>
                      <a:noFill/>
                    </a:lnL>
                    <a:lnR>
                      <a:noFill/>
                    </a:lnR>
                    <a:lnT>
                      <a:noFill/>
                    </a:lnT>
                    <a:lnB>
                      <a:noFill/>
                    </a:lnB>
                  </a:tcPr>
                </a:tc>
                <a:extLst>
                  <a:ext uri="{0D108BD9-81ED-4DB2-BD59-A6C34878D82A}">
                    <a16:rowId xmlns:a16="http://schemas.microsoft.com/office/drawing/2014/main" val="1911055299"/>
                  </a:ext>
                </a:extLst>
              </a:tr>
              <a:tr h="275833">
                <a:tc>
                  <a:txBody>
                    <a:bodyPr/>
                    <a:lstStyle/>
                    <a:p>
                      <a:pPr algn="r" fontAlgn="b"/>
                      <a:r>
                        <a:rPr lang="en-US" sz="1200" b="0" i="0" u="none" strike="noStrike" dirty="0">
                          <a:solidFill>
                            <a:schemeClr val="tx1"/>
                          </a:solidFill>
                          <a:effectLst/>
                          <a:latin typeface="Calibri" panose="020F0502020204030204" pitchFamily="34" charset="0"/>
                        </a:rPr>
                        <a:t>-0.9827498</a:t>
                      </a:r>
                    </a:p>
                  </a:txBody>
                  <a:tcPr marL="9525" marR="9525" marT="9525" marB="0" anchor="b">
                    <a:lnL>
                      <a:noFill/>
                    </a:lnL>
                    <a:lnR>
                      <a:noFill/>
                    </a:lnR>
                    <a:lnT>
                      <a:noFill/>
                    </a:lnT>
                    <a:lnB>
                      <a:noFill/>
                    </a:lnB>
                  </a:tcPr>
                </a:tc>
                <a:extLst>
                  <a:ext uri="{0D108BD9-81ED-4DB2-BD59-A6C34878D82A}">
                    <a16:rowId xmlns:a16="http://schemas.microsoft.com/office/drawing/2014/main" val="3233342663"/>
                  </a:ext>
                </a:extLst>
              </a:tr>
              <a:tr h="275833">
                <a:tc>
                  <a:txBody>
                    <a:bodyPr/>
                    <a:lstStyle/>
                    <a:p>
                      <a:pPr algn="r" fontAlgn="b"/>
                      <a:r>
                        <a:rPr lang="en-US" sz="1200" b="0" i="0" u="none" strike="noStrike" dirty="0">
                          <a:solidFill>
                            <a:schemeClr val="tx1"/>
                          </a:solidFill>
                          <a:effectLst/>
                          <a:latin typeface="Calibri" panose="020F0502020204030204" pitchFamily="34" charset="0"/>
                        </a:rPr>
                        <a:t>-0.9796719</a:t>
                      </a:r>
                    </a:p>
                  </a:txBody>
                  <a:tcPr marL="9525" marR="9525" marT="9525" marB="0" anchor="b">
                    <a:lnL>
                      <a:noFill/>
                    </a:lnL>
                    <a:lnR>
                      <a:noFill/>
                    </a:lnR>
                    <a:lnT>
                      <a:noFill/>
                    </a:lnT>
                    <a:lnB>
                      <a:noFill/>
                    </a:lnB>
                  </a:tcPr>
                </a:tc>
                <a:extLst>
                  <a:ext uri="{0D108BD9-81ED-4DB2-BD59-A6C34878D82A}">
                    <a16:rowId xmlns:a16="http://schemas.microsoft.com/office/drawing/2014/main" val="2088146261"/>
                  </a:ext>
                </a:extLst>
              </a:tr>
              <a:tr h="275833">
                <a:tc>
                  <a:txBody>
                    <a:bodyPr/>
                    <a:lstStyle/>
                    <a:p>
                      <a:pPr algn="r" fontAlgn="b"/>
                      <a:r>
                        <a:rPr lang="en-US" sz="1200" b="0" i="0" u="none" strike="noStrike" dirty="0">
                          <a:solidFill>
                            <a:schemeClr val="tx1"/>
                          </a:solidFill>
                          <a:effectLst/>
                          <a:latin typeface="Calibri" panose="020F0502020204030204" pitchFamily="34" charset="0"/>
                        </a:rPr>
                        <a:t>-0.9902177</a:t>
                      </a:r>
                    </a:p>
                  </a:txBody>
                  <a:tcPr marL="9525" marR="9525" marT="9525" marB="0" anchor="b">
                    <a:lnL>
                      <a:noFill/>
                    </a:lnL>
                    <a:lnR>
                      <a:noFill/>
                    </a:lnR>
                    <a:lnT>
                      <a:noFill/>
                    </a:lnT>
                    <a:lnB>
                      <a:noFill/>
                    </a:lnB>
                  </a:tcPr>
                </a:tc>
                <a:extLst>
                  <a:ext uri="{0D108BD9-81ED-4DB2-BD59-A6C34878D82A}">
                    <a16:rowId xmlns:a16="http://schemas.microsoft.com/office/drawing/2014/main" val="2479935785"/>
                  </a:ext>
                </a:extLst>
              </a:tr>
              <a:tr h="275833">
                <a:tc>
                  <a:txBody>
                    <a:bodyPr/>
                    <a:lstStyle/>
                    <a:p>
                      <a:pPr algn="r" fontAlgn="b"/>
                      <a:r>
                        <a:rPr lang="en-US" sz="1200" b="0" i="0" u="none" strike="noStrike">
                          <a:solidFill>
                            <a:schemeClr val="tx1"/>
                          </a:solidFill>
                          <a:effectLst/>
                          <a:latin typeface="Calibri" panose="020F0502020204030204" pitchFamily="34" charset="0"/>
                        </a:rPr>
                        <a:t>-0.9660967</a:t>
                      </a:r>
                    </a:p>
                  </a:txBody>
                  <a:tcPr marL="9525" marR="9525" marT="9525" marB="0" anchor="b">
                    <a:lnL>
                      <a:noFill/>
                    </a:lnL>
                    <a:lnR>
                      <a:noFill/>
                    </a:lnR>
                    <a:lnT>
                      <a:noFill/>
                    </a:lnT>
                    <a:lnB>
                      <a:noFill/>
                    </a:lnB>
                  </a:tcPr>
                </a:tc>
                <a:extLst>
                  <a:ext uri="{0D108BD9-81ED-4DB2-BD59-A6C34878D82A}">
                    <a16:rowId xmlns:a16="http://schemas.microsoft.com/office/drawing/2014/main" val="2340897570"/>
                  </a:ext>
                </a:extLst>
              </a:tr>
              <a:tr h="275833">
                <a:tc>
                  <a:txBody>
                    <a:bodyPr/>
                    <a:lstStyle/>
                    <a:p>
                      <a:pPr algn="r" fontAlgn="b"/>
                      <a:r>
                        <a:rPr lang="en-US" sz="1200" b="0" i="0" u="none" strike="noStrike">
                          <a:solidFill>
                            <a:schemeClr val="tx1"/>
                          </a:solidFill>
                          <a:effectLst/>
                          <a:latin typeface="Calibri" panose="020F0502020204030204" pitchFamily="34" charset="0"/>
                        </a:rPr>
                        <a:t>-0.9663132</a:t>
                      </a:r>
                    </a:p>
                  </a:txBody>
                  <a:tcPr marL="9525" marR="9525" marT="9525" marB="0" anchor="b">
                    <a:lnL>
                      <a:noFill/>
                    </a:lnL>
                    <a:lnR>
                      <a:noFill/>
                    </a:lnR>
                    <a:lnT>
                      <a:noFill/>
                    </a:lnT>
                    <a:lnB>
                      <a:noFill/>
                    </a:lnB>
                  </a:tcPr>
                </a:tc>
                <a:extLst>
                  <a:ext uri="{0D108BD9-81ED-4DB2-BD59-A6C34878D82A}">
                    <a16:rowId xmlns:a16="http://schemas.microsoft.com/office/drawing/2014/main" val="3187641352"/>
                  </a:ext>
                </a:extLst>
              </a:tr>
              <a:tr h="275833">
                <a:tc>
                  <a:txBody>
                    <a:bodyPr/>
                    <a:lstStyle/>
                    <a:p>
                      <a:pPr algn="r" fontAlgn="b"/>
                      <a:r>
                        <a:rPr lang="en-US" sz="1200" b="0" i="0" u="none" strike="noStrike">
                          <a:solidFill>
                            <a:schemeClr val="tx1"/>
                          </a:solidFill>
                          <a:effectLst/>
                          <a:latin typeface="Calibri" panose="020F0502020204030204" pitchFamily="34" charset="0"/>
                        </a:rPr>
                        <a:t>-0.9572362</a:t>
                      </a:r>
                    </a:p>
                  </a:txBody>
                  <a:tcPr marL="9525" marR="9525" marT="9525" marB="0" anchor="b">
                    <a:lnL>
                      <a:noFill/>
                    </a:lnL>
                    <a:lnR>
                      <a:noFill/>
                    </a:lnR>
                    <a:lnT>
                      <a:noFill/>
                    </a:lnT>
                    <a:lnB>
                      <a:noFill/>
                    </a:lnB>
                  </a:tcPr>
                </a:tc>
                <a:extLst>
                  <a:ext uri="{0D108BD9-81ED-4DB2-BD59-A6C34878D82A}">
                    <a16:rowId xmlns:a16="http://schemas.microsoft.com/office/drawing/2014/main" val="279775379"/>
                  </a:ext>
                </a:extLst>
              </a:tr>
              <a:tr h="275833">
                <a:tc>
                  <a:txBody>
                    <a:bodyPr/>
                    <a:lstStyle/>
                    <a:p>
                      <a:pPr algn="r" fontAlgn="b"/>
                      <a:r>
                        <a:rPr lang="en-US" sz="1200" b="0" i="0" u="none" strike="noStrike">
                          <a:solidFill>
                            <a:schemeClr val="tx1"/>
                          </a:solidFill>
                          <a:effectLst/>
                          <a:latin typeface="Calibri" panose="020F0502020204030204" pitchFamily="34" charset="0"/>
                        </a:rPr>
                        <a:t>-0.9736632</a:t>
                      </a:r>
                    </a:p>
                  </a:txBody>
                  <a:tcPr marL="9525" marR="9525" marT="9525" marB="0" anchor="b">
                    <a:lnL>
                      <a:noFill/>
                    </a:lnL>
                    <a:lnR>
                      <a:noFill/>
                    </a:lnR>
                    <a:lnT>
                      <a:noFill/>
                    </a:lnT>
                    <a:lnB>
                      <a:noFill/>
                    </a:lnB>
                  </a:tcPr>
                </a:tc>
                <a:extLst>
                  <a:ext uri="{0D108BD9-81ED-4DB2-BD59-A6C34878D82A}">
                    <a16:rowId xmlns:a16="http://schemas.microsoft.com/office/drawing/2014/main" val="2692684423"/>
                  </a:ext>
                </a:extLst>
              </a:tr>
              <a:tr h="275833">
                <a:tc>
                  <a:txBody>
                    <a:bodyPr/>
                    <a:lstStyle/>
                    <a:p>
                      <a:pPr algn="r" fontAlgn="b"/>
                      <a:r>
                        <a:rPr lang="en-US" sz="1200" b="0" i="0" u="none" strike="noStrike">
                          <a:solidFill>
                            <a:schemeClr val="tx1"/>
                          </a:solidFill>
                          <a:effectLst/>
                          <a:latin typeface="Calibri" panose="020F0502020204030204" pitchFamily="34" charset="0"/>
                        </a:rPr>
                        <a:t>-0.973948</a:t>
                      </a:r>
                    </a:p>
                  </a:txBody>
                  <a:tcPr marL="9525" marR="9525" marT="9525" marB="0" anchor="b">
                    <a:lnL>
                      <a:noFill/>
                    </a:lnL>
                    <a:lnR>
                      <a:noFill/>
                    </a:lnR>
                    <a:lnT>
                      <a:noFill/>
                    </a:lnT>
                    <a:lnB>
                      <a:noFill/>
                    </a:lnB>
                  </a:tcPr>
                </a:tc>
                <a:extLst>
                  <a:ext uri="{0D108BD9-81ED-4DB2-BD59-A6C34878D82A}">
                    <a16:rowId xmlns:a16="http://schemas.microsoft.com/office/drawing/2014/main" val="2305263759"/>
                  </a:ext>
                </a:extLst>
              </a:tr>
              <a:tr h="275833">
                <a:tc>
                  <a:txBody>
                    <a:bodyPr/>
                    <a:lstStyle/>
                    <a:p>
                      <a:pPr algn="r" fontAlgn="b"/>
                      <a:r>
                        <a:rPr lang="en-US" sz="1200" b="0" i="0" u="none" strike="noStrike">
                          <a:solidFill>
                            <a:schemeClr val="tx1"/>
                          </a:solidFill>
                          <a:effectLst/>
                          <a:latin typeface="Calibri" panose="020F0502020204030204" pitchFamily="34" charset="0"/>
                        </a:rPr>
                        <a:t>-0.9859965</a:t>
                      </a:r>
                    </a:p>
                  </a:txBody>
                  <a:tcPr marL="9525" marR="9525" marT="9525" marB="0" anchor="b">
                    <a:lnL>
                      <a:noFill/>
                    </a:lnL>
                    <a:lnR>
                      <a:noFill/>
                    </a:lnR>
                    <a:lnT>
                      <a:noFill/>
                    </a:lnT>
                    <a:lnB>
                      <a:noFill/>
                    </a:lnB>
                  </a:tcPr>
                </a:tc>
                <a:extLst>
                  <a:ext uri="{0D108BD9-81ED-4DB2-BD59-A6C34878D82A}">
                    <a16:rowId xmlns:a16="http://schemas.microsoft.com/office/drawing/2014/main" val="3432349006"/>
                  </a:ext>
                </a:extLst>
              </a:tr>
              <a:tr h="275833">
                <a:tc>
                  <a:txBody>
                    <a:bodyPr/>
                    <a:lstStyle/>
                    <a:p>
                      <a:pPr algn="r" fontAlgn="b"/>
                      <a:r>
                        <a:rPr lang="en-US" sz="1200" b="0" i="0" u="none" strike="noStrike">
                          <a:solidFill>
                            <a:schemeClr val="tx1"/>
                          </a:solidFill>
                          <a:effectLst/>
                          <a:latin typeface="Calibri" panose="020F0502020204030204" pitchFamily="34" charset="0"/>
                        </a:rPr>
                        <a:t>-0.982937</a:t>
                      </a:r>
                    </a:p>
                  </a:txBody>
                  <a:tcPr marL="9525" marR="9525" marT="9525" marB="0" anchor="b">
                    <a:lnL>
                      <a:noFill/>
                    </a:lnL>
                    <a:lnR>
                      <a:noFill/>
                    </a:lnR>
                    <a:lnT>
                      <a:noFill/>
                    </a:lnT>
                    <a:lnB>
                      <a:noFill/>
                    </a:lnB>
                  </a:tcPr>
                </a:tc>
                <a:extLst>
                  <a:ext uri="{0D108BD9-81ED-4DB2-BD59-A6C34878D82A}">
                    <a16:rowId xmlns:a16="http://schemas.microsoft.com/office/drawing/2014/main" val="1698654836"/>
                  </a:ext>
                </a:extLst>
              </a:tr>
              <a:tr h="275833">
                <a:tc>
                  <a:txBody>
                    <a:bodyPr/>
                    <a:lstStyle/>
                    <a:p>
                      <a:pPr algn="r" fontAlgn="b"/>
                      <a:r>
                        <a:rPr lang="en-US" sz="1200" b="0" i="0" u="none" strike="noStrike" dirty="0">
                          <a:solidFill>
                            <a:schemeClr val="tx1"/>
                          </a:solidFill>
                          <a:effectLst/>
                          <a:latin typeface="Calibri" panose="020F0502020204030204" pitchFamily="34" charset="0"/>
                        </a:rPr>
                        <a:t>-0.9906873</a:t>
                      </a:r>
                    </a:p>
                  </a:txBody>
                  <a:tcPr marL="9525" marR="9525" marT="9525" marB="0" anchor="b">
                    <a:lnL>
                      <a:noFill/>
                    </a:lnL>
                    <a:lnR>
                      <a:noFill/>
                    </a:lnR>
                    <a:lnT>
                      <a:noFill/>
                    </a:lnT>
                    <a:lnB>
                      <a:noFill/>
                    </a:lnB>
                  </a:tcPr>
                </a:tc>
                <a:extLst>
                  <a:ext uri="{0D108BD9-81ED-4DB2-BD59-A6C34878D82A}">
                    <a16:rowId xmlns:a16="http://schemas.microsoft.com/office/drawing/2014/main" val="2661546433"/>
                  </a:ext>
                </a:extLst>
              </a:tr>
            </a:tbl>
          </a:graphicData>
        </a:graphic>
      </p:graphicFrame>
      <p:sp>
        <p:nvSpPr>
          <p:cNvPr id="39" name="TextBox 38">
            <a:extLst>
              <a:ext uri="{FF2B5EF4-FFF2-40B4-BE49-F238E27FC236}">
                <a16:creationId xmlns:a16="http://schemas.microsoft.com/office/drawing/2014/main" id="{E2FC30D1-1F2E-B444-D9D0-8D8C1FC1F122}"/>
              </a:ext>
            </a:extLst>
          </p:cNvPr>
          <p:cNvSpPr txBox="1"/>
          <p:nvPr/>
        </p:nvSpPr>
        <p:spPr>
          <a:xfrm>
            <a:off x="4677263" y="1429720"/>
            <a:ext cx="2231129" cy="369332"/>
          </a:xfrm>
          <a:prstGeom prst="rect">
            <a:avLst/>
          </a:prstGeom>
          <a:noFill/>
        </p:spPr>
        <p:txBody>
          <a:bodyPr wrap="square" rtlCol="0">
            <a:spAutoFit/>
          </a:bodyPr>
          <a:lstStyle/>
          <a:p>
            <a:r>
              <a:rPr lang="en-US" dirty="0"/>
              <a:t>……………………</a:t>
            </a:r>
          </a:p>
        </p:txBody>
      </p:sp>
      <p:sp>
        <p:nvSpPr>
          <p:cNvPr id="41" name="Rounded Rectangle 40">
            <a:extLst>
              <a:ext uri="{FF2B5EF4-FFF2-40B4-BE49-F238E27FC236}">
                <a16:creationId xmlns:a16="http://schemas.microsoft.com/office/drawing/2014/main" id="{A6F6871B-4EDC-F0C2-F0B4-D0EAA8F15E41}"/>
              </a:ext>
            </a:extLst>
          </p:cNvPr>
          <p:cNvSpPr/>
          <p:nvPr/>
        </p:nvSpPr>
        <p:spPr>
          <a:xfrm>
            <a:off x="3340097" y="2296899"/>
            <a:ext cx="5056564" cy="3970316"/>
          </a:xfrm>
          <a:prstGeom prst="roundRect">
            <a:avLst/>
          </a:prstGeom>
          <a:solidFill>
            <a:schemeClr val="bg2"/>
          </a:solid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5"/>
                </a:solidFill>
              </a:rPr>
              <a:t>Numeric [Float</a:t>
            </a:r>
          </a:p>
          <a:p>
            <a:pPr algn="ctr"/>
            <a:r>
              <a:rPr lang="en-US" dirty="0">
                <a:solidFill>
                  <a:schemeClr val="accent5"/>
                </a:solidFill>
              </a:rPr>
              <a:t>(-1,1)</a:t>
            </a:r>
          </a:p>
        </p:txBody>
      </p:sp>
      <p:sp>
        <p:nvSpPr>
          <p:cNvPr id="43" name="Rounded Rectangle 42">
            <a:extLst>
              <a:ext uri="{FF2B5EF4-FFF2-40B4-BE49-F238E27FC236}">
                <a16:creationId xmlns:a16="http://schemas.microsoft.com/office/drawing/2014/main" id="{2821D66C-45EF-8BB9-DD33-6A5218C0BCC6}"/>
              </a:ext>
            </a:extLst>
          </p:cNvPr>
          <p:cNvSpPr/>
          <p:nvPr/>
        </p:nvSpPr>
        <p:spPr>
          <a:xfrm>
            <a:off x="8532826" y="2324608"/>
            <a:ext cx="1060021" cy="3970318"/>
          </a:xfrm>
          <a:prstGeom prst="roundRect">
            <a:avLst/>
          </a:prstGeom>
          <a:solidFill>
            <a:schemeClr val="bg2"/>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4FA2D50-6314-6708-8521-EE828FBBB786}"/>
              </a:ext>
            </a:extLst>
          </p:cNvPr>
          <p:cNvSpPr txBox="1"/>
          <p:nvPr/>
        </p:nvSpPr>
        <p:spPr>
          <a:xfrm rot="16200000">
            <a:off x="7757373" y="3939638"/>
            <a:ext cx="2604934" cy="369332"/>
          </a:xfrm>
          <a:prstGeom prst="rect">
            <a:avLst/>
          </a:prstGeom>
          <a:noFill/>
        </p:spPr>
        <p:txBody>
          <a:bodyPr wrap="square" rtlCol="0">
            <a:spAutoFit/>
          </a:bodyPr>
          <a:lstStyle/>
          <a:p>
            <a:r>
              <a:rPr lang="en-US" dirty="0"/>
              <a:t>Numeric Categorical</a:t>
            </a:r>
          </a:p>
        </p:txBody>
      </p:sp>
      <p:sp>
        <p:nvSpPr>
          <p:cNvPr id="45" name="Rounded Rectangle 44">
            <a:extLst>
              <a:ext uri="{FF2B5EF4-FFF2-40B4-BE49-F238E27FC236}">
                <a16:creationId xmlns:a16="http://schemas.microsoft.com/office/drawing/2014/main" id="{BA341858-A1AE-2CFA-7872-C0ABFD386C8E}"/>
              </a:ext>
            </a:extLst>
          </p:cNvPr>
          <p:cNvSpPr/>
          <p:nvPr/>
        </p:nvSpPr>
        <p:spPr>
          <a:xfrm>
            <a:off x="9738630" y="2252759"/>
            <a:ext cx="1613990" cy="4015220"/>
          </a:xfrm>
          <a:prstGeom prst="roundRect">
            <a:avLst/>
          </a:prstGeom>
          <a:solidFill>
            <a:schemeClr val="bg2"/>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B4D7581-25C4-65E5-0015-CE289B9E4BFD}"/>
              </a:ext>
            </a:extLst>
          </p:cNvPr>
          <p:cNvSpPr txBox="1"/>
          <p:nvPr/>
        </p:nvSpPr>
        <p:spPr>
          <a:xfrm rot="16200000">
            <a:off x="9552416" y="3662829"/>
            <a:ext cx="2098651" cy="369332"/>
          </a:xfrm>
          <a:prstGeom prst="rect">
            <a:avLst/>
          </a:prstGeom>
          <a:noFill/>
        </p:spPr>
        <p:txBody>
          <a:bodyPr wrap="square" rtlCol="0">
            <a:spAutoFit/>
          </a:bodyPr>
          <a:lstStyle/>
          <a:p>
            <a:r>
              <a:rPr lang="en-US" dirty="0">
                <a:solidFill>
                  <a:schemeClr val="accent6"/>
                </a:solidFill>
              </a:rPr>
              <a:t>Text Categorical </a:t>
            </a:r>
          </a:p>
        </p:txBody>
      </p:sp>
      <p:sp>
        <p:nvSpPr>
          <p:cNvPr id="49" name="Chevron 48">
            <a:extLst>
              <a:ext uri="{FF2B5EF4-FFF2-40B4-BE49-F238E27FC236}">
                <a16:creationId xmlns:a16="http://schemas.microsoft.com/office/drawing/2014/main" id="{CACB1194-99EE-BF67-7B84-763E15BC0600}"/>
              </a:ext>
            </a:extLst>
          </p:cNvPr>
          <p:cNvSpPr/>
          <p:nvPr/>
        </p:nvSpPr>
        <p:spPr>
          <a:xfrm>
            <a:off x="10601741" y="1103243"/>
            <a:ext cx="265260" cy="326477"/>
          </a:xfrm>
          <a:prstGeom prst="chevr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hevron 50">
            <a:extLst>
              <a:ext uri="{FF2B5EF4-FFF2-40B4-BE49-F238E27FC236}">
                <a16:creationId xmlns:a16="http://schemas.microsoft.com/office/drawing/2014/main" id="{C5A59160-CE30-F969-C081-2BA67A996E2B}"/>
              </a:ext>
            </a:extLst>
          </p:cNvPr>
          <p:cNvSpPr/>
          <p:nvPr/>
        </p:nvSpPr>
        <p:spPr>
          <a:xfrm rot="5400000">
            <a:off x="3001686" y="6036711"/>
            <a:ext cx="289303" cy="38751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BF4BB773-602D-7CEE-9E77-276483298149}"/>
              </a:ext>
            </a:extLst>
          </p:cNvPr>
          <p:cNvSpPr txBox="1"/>
          <p:nvPr/>
        </p:nvSpPr>
        <p:spPr>
          <a:xfrm>
            <a:off x="4793656" y="5194597"/>
            <a:ext cx="2081019" cy="646331"/>
          </a:xfrm>
          <a:prstGeom prst="rect">
            <a:avLst/>
          </a:prstGeom>
          <a:noFill/>
        </p:spPr>
        <p:txBody>
          <a:bodyPr wrap="none" rtlCol="0">
            <a:spAutoFit/>
          </a:bodyPr>
          <a:lstStyle/>
          <a:p>
            <a:r>
              <a:rPr lang="en-US" sz="3600" dirty="0"/>
              <a:t>Features</a:t>
            </a:r>
          </a:p>
        </p:txBody>
      </p:sp>
      <p:sp>
        <p:nvSpPr>
          <p:cNvPr id="55" name="TextBox 54">
            <a:extLst>
              <a:ext uri="{FF2B5EF4-FFF2-40B4-BE49-F238E27FC236}">
                <a16:creationId xmlns:a16="http://schemas.microsoft.com/office/drawing/2014/main" id="{09A4AB85-902A-A813-5FDB-EB8FA502E8F6}"/>
              </a:ext>
            </a:extLst>
          </p:cNvPr>
          <p:cNvSpPr txBox="1"/>
          <p:nvPr/>
        </p:nvSpPr>
        <p:spPr>
          <a:xfrm>
            <a:off x="9745566" y="5194342"/>
            <a:ext cx="1600118" cy="646331"/>
          </a:xfrm>
          <a:prstGeom prst="rect">
            <a:avLst/>
          </a:prstGeom>
          <a:noFill/>
        </p:spPr>
        <p:txBody>
          <a:bodyPr wrap="none" rtlCol="0">
            <a:spAutoFit/>
          </a:bodyPr>
          <a:lstStyle/>
          <a:p>
            <a:r>
              <a:rPr lang="en-US" sz="3600" dirty="0">
                <a:solidFill>
                  <a:srgbClr val="3C84DE"/>
                </a:solidFill>
              </a:rPr>
              <a:t>Labels</a:t>
            </a:r>
          </a:p>
        </p:txBody>
      </p:sp>
      <p:sp>
        <p:nvSpPr>
          <p:cNvPr id="57" name="TextBox 56">
            <a:extLst>
              <a:ext uri="{FF2B5EF4-FFF2-40B4-BE49-F238E27FC236}">
                <a16:creationId xmlns:a16="http://schemas.microsoft.com/office/drawing/2014/main" id="{CB1B5293-FF15-5558-4A82-4265A22AC4E6}"/>
              </a:ext>
            </a:extLst>
          </p:cNvPr>
          <p:cNvSpPr txBox="1"/>
          <p:nvPr/>
        </p:nvSpPr>
        <p:spPr>
          <a:xfrm>
            <a:off x="3052073" y="590785"/>
            <a:ext cx="1095172" cy="584775"/>
          </a:xfrm>
          <a:prstGeom prst="rect">
            <a:avLst/>
          </a:prstGeom>
          <a:noFill/>
        </p:spPr>
        <p:txBody>
          <a:bodyPr wrap="none" rtlCol="0">
            <a:spAutoFit/>
          </a:bodyPr>
          <a:lstStyle/>
          <a:p>
            <a:r>
              <a:rPr lang="en-US" sz="3200" b="1" dirty="0">
                <a:solidFill>
                  <a:srgbClr val="0DAFDE"/>
                </a:solidFill>
              </a:rPr>
              <a:t>Train</a:t>
            </a:r>
          </a:p>
        </p:txBody>
      </p:sp>
      <p:sp>
        <p:nvSpPr>
          <p:cNvPr id="59" name="TextBox 58">
            <a:extLst>
              <a:ext uri="{FF2B5EF4-FFF2-40B4-BE49-F238E27FC236}">
                <a16:creationId xmlns:a16="http://schemas.microsoft.com/office/drawing/2014/main" id="{9009F0F3-19A9-6BA1-DB6F-F04E03240691}"/>
              </a:ext>
            </a:extLst>
          </p:cNvPr>
          <p:cNvSpPr txBox="1"/>
          <p:nvPr/>
        </p:nvSpPr>
        <p:spPr>
          <a:xfrm rot="16200000">
            <a:off x="2333446" y="1615775"/>
            <a:ext cx="1067921" cy="369332"/>
          </a:xfrm>
          <a:prstGeom prst="rect">
            <a:avLst/>
          </a:prstGeom>
          <a:noFill/>
        </p:spPr>
        <p:txBody>
          <a:bodyPr wrap="none" rtlCol="0">
            <a:spAutoFit/>
          </a:bodyPr>
          <a:lstStyle/>
          <a:p>
            <a:r>
              <a:rPr lang="en-US" dirty="0"/>
              <a:t>Dataset</a:t>
            </a:r>
          </a:p>
        </p:txBody>
      </p:sp>
    </p:spTree>
    <p:extLst>
      <p:ext uri="{BB962C8B-B14F-4D97-AF65-F5344CB8AC3E}">
        <p14:creationId xmlns:p14="http://schemas.microsoft.com/office/powerpoint/2010/main" val="86952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7" name="Picture 2" descr="Data, information, presentation, report, summary icon - Download on  Iconfinder">
            <a:extLst>
              <a:ext uri="{FF2B5EF4-FFF2-40B4-BE49-F238E27FC236}">
                <a16:creationId xmlns:a16="http://schemas.microsoft.com/office/drawing/2014/main" id="{7F3D696A-272E-27D8-4104-9B25E37F6B2A}"/>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7108" y="2281773"/>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B9026-E2B4-8C1A-8205-B395C338AE67}"/>
              </a:ext>
            </a:extLst>
          </p:cNvPr>
          <p:cNvSpPr txBox="1"/>
          <p:nvPr/>
        </p:nvSpPr>
        <p:spPr>
          <a:xfrm>
            <a:off x="573140" y="1863727"/>
            <a:ext cx="797013" cy="369332"/>
          </a:xfrm>
          <a:prstGeom prst="rect">
            <a:avLst/>
          </a:prstGeom>
          <a:noFill/>
        </p:spPr>
        <p:txBody>
          <a:bodyPr wrap="none" rtlCol="0">
            <a:spAutoFit/>
          </a:bodyPr>
          <a:lstStyle/>
          <a:p>
            <a:r>
              <a:rPr lang="en-US" dirty="0"/>
              <a:t>DATA</a:t>
            </a:r>
          </a:p>
        </p:txBody>
      </p:sp>
      <p:sp>
        <p:nvSpPr>
          <p:cNvPr id="9" name="TextBox 8">
            <a:extLst>
              <a:ext uri="{FF2B5EF4-FFF2-40B4-BE49-F238E27FC236}">
                <a16:creationId xmlns:a16="http://schemas.microsoft.com/office/drawing/2014/main" id="{8B5E257A-5A3D-40F1-D8D0-5D60C4CB27FB}"/>
              </a:ext>
            </a:extLst>
          </p:cNvPr>
          <p:cNvSpPr txBox="1"/>
          <p:nvPr/>
        </p:nvSpPr>
        <p:spPr>
          <a:xfrm rot="5400000">
            <a:off x="1193323" y="2779683"/>
            <a:ext cx="1369286" cy="369332"/>
          </a:xfrm>
          <a:prstGeom prst="rect">
            <a:avLst/>
          </a:prstGeom>
          <a:noFill/>
        </p:spPr>
        <p:txBody>
          <a:bodyPr wrap="none" rtlCol="0">
            <a:spAutoFit/>
          </a:bodyPr>
          <a:lstStyle/>
          <a:p>
            <a:r>
              <a:rPr lang="en-US" dirty="0"/>
              <a:t>OVERVIEW</a:t>
            </a:r>
          </a:p>
        </p:txBody>
      </p:sp>
      <p:sp>
        <p:nvSpPr>
          <p:cNvPr id="15" name="TextBox 14">
            <a:extLst>
              <a:ext uri="{FF2B5EF4-FFF2-40B4-BE49-F238E27FC236}">
                <a16:creationId xmlns:a16="http://schemas.microsoft.com/office/drawing/2014/main" id="{2B16F856-F63B-EB5A-4FC5-9BE22C76434E}"/>
              </a:ext>
            </a:extLst>
          </p:cNvPr>
          <p:cNvSpPr txBox="1"/>
          <p:nvPr/>
        </p:nvSpPr>
        <p:spPr>
          <a:xfrm>
            <a:off x="9676737" y="182289"/>
            <a:ext cx="2302233" cy="369332"/>
          </a:xfrm>
          <a:prstGeom prst="rect">
            <a:avLst/>
          </a:prstGeom>
          <a:noFill/>
        </p:spPr>
        <p:txBody>
          <a:bodyPr wrap="none" rtlCol="0">
            <a:spAutoFit/>
          </a:bodyPr>
          <a:lstStyle/>
          <a:p>
            <a:r>
              <a:rPr lang="en-US" b="1" dirty="0"/>
              <a:t>What kind of Data?</a:t>
            </a:r>
          </a:p>
        </p:txBody>
      </p:sp>
      <p:pic>
        <p:nvPicPr>
          <p:cNvPr id="17" name="Picture 8" descr="Exploratory data analysis color icon Royalty Free Vector">
            <a:extLst>
              <a:ext uri="{FF2B5EF4-FFF2-40B4-BE49-F238E27FC236}">
                <a16:creationId xmlns:a16="http://schemas.microsoft.com/office/drawing/2014/main" id="{7F18C2A7-96C5-4E56-32FC-E1FDE83477C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7">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58E665-1AEF-C08C-6CC7-42A70A0B4435}"/>
              </a:ext>
            </a:extLst>
          </p:cNvPr>
          <p:cNvSpPr txBox="1"/>
          <p:nvPr/>
        </p:nvSpPr>
        <p:spPr>
          <a:xfrm>
            <a:off x="10821281" y="1103243"/>
            <a:ext cx="1157689" cy="369332"/>
          </a:xfrm>
          <a:prstGeom prst="rect">
            <a:avLst/>
          </a:prstGeom>
          <a:noFill/>
        </p:spPr>
        <p:txBody>
          <a:bodyPr wrap="none" rtlCol="0">
            <a:spAutoFit/>
          </a:bodyPr>
          <a:lstStyle/>
          <a:p>
            <a:r>
              <a:rPr lang="en-US" dirty="0">
                <a:solidFill>
                  <a:srgbClr val="3C84DE"/>
                </a:solidFill>
              </a:rPr>
              <a:t>Columns</a:t>
            </a:r>
          </a:p>
        </p:txBody>
      </p:sp>
      <p:sp>
        <p:nvSpPr>
          <p:cNvPr id="3" name="TextBox 2">
            <a:extLst>
              <a:ext uri="{FF2B5EF4-FFF2-40B4-BE49-F238E27FC236}">
                <a16:creationId xmlns:a16="http://schemas.microsoft.com/office/drawing/2014/main" id="{AE38E253-F335-A0DA-A630-5C686B526AF4}"/>
              </a:ext>
            </a:extLst>
          </p:cNvPr>
          <p:cNvSpPr txBox="1"/>
          <p:nvPr/>
        </p:nvSpPr>
        <p:spPr>
          <a:xfrm>
            <a:off x="2756452" y="6344477"/>
            <a:ext cx="756938" cy="369332"/>
          </a:xfrm>
          <a:prstGeom prst="rect">
            <a:avLst/>
          </a:prstGeom>
          <a:noFill/>
        </p:spPr>
        <p:txBody>
          <a:bodyPr wrap="none" rtlCol="0">
            <a:spAutoFit/>
          </a:bodyPr>
          <a:lstStyle/>
          <a:p>
            <a:r>
              <a:rPr lang="en-US" dirty="0">
                <a:solidFill>
                  <a:srgbClr val="3C84DE"/>
                </a:solidFill>
              </a:rPr>
              <a:t>Rows</a:t>
            </a:r>
          </a:p>
        </p:txBody>
      </p:sp>
      <p:cxnSp>
        <p:nvCxnSpPr>
          <p:cNvPr id="10" name="Straight Arrow Connector 9">
            <a:extLst>
              <a:ext uri="{FF2B5EF4-FFF2-40B4-BE49-F238E27FC236}">
                <a16:creationId xmlns:a16="http://schemas.microsoft.com/office/drawing/2014/main" id="{44D098E8-1CD4-507B-900E-DFF771DA2080}"/>
              </a:ext>
            </a:extLst>
          </p:cNvPr>
          <p:cNvCxnSpPr>
            <a:cxnSpLocks/>
            <a:endCxn id="2" idx="1"/>
          </p:cNvCxnSpPr>
          <p:nvPr/>
        </p:nvCxnSpPr>
        <p:spPr>
          <a:xfrm>
            <a:off x="3134921" y="1287909"/>
            <a:ext cx="7686360" cy="0"/>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56B0F5E9-9DDB-2D51-B63C-AF4F512714B6}"/>
              </a:ext>
            </a:extLst>
          </p:cNvPr>
          <p:cNvCxnSpPr>
            <a:endCxn id="3" idx="0"/>
          </p:cNvCxnSpPr>
          <p:nvPr/>
        </p:nvCxnSpPr>
        <p:spPr>
          <a:xfrm>
            <a:off x="3134921" y="1287909"/>
            <a:ext cx="0" cy="5056568"/>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279490BF-7A39-E4D5-488B-38F229713707}"/>
              </a:ext>
            </a:extLst>
          </p:cNvPr>
          <p:cNvSpPr txBox="1"/>
          <p:nvPr/>
        </p:nvSpPr>
        <p:spPr>
          <a:xfrm>
            <a:off x="9814274" y="1839531"/>
            <a:ext cx="1007007" cy="369332"/>
          </a:xfrm>
          <a:prstGeom prst="rect">
            <a:avLst/>
          </a:prstGeom>
          <a:noFill/>
        </p:spPr>
        <p:txBody>
          <a:bodyPr wrap="none" rtlCol="0">
            <a:spAutoFit/>
          </a:bodyPr>
          <a:lstStyle/>
          <a:p>
            <a:r>
              <a:rPr lang="en-US" dirty="0"/>
              <a:t>Activity</a:t>
            </a:r>
          </a:p>
        </p:txBody>
      </p:sp>
      <p:sp>
        <p:nvSpPr>
          <p:cNvPr id="16" name="TextBox 15">
            <a:extLst>
              <a:ext uri="{FF2B5EF4-FFF2-40B4-BE49-F238E27FC236}">
                <a16:creationId xmlns:a16="http://schemas.microsoft.com/office/drawing/2014/main" id="{6B66C80E-3852-F8E5-BC67-CB306CD4D62D}"/>
              </a:ext>
            </a:extLst>
          </p:cNvPr>
          <p:cNvSpPr txBox="1"/>
          <p:nvPr/>
        </p:nvSpPr>
        <p:spPr>
          <a:xfrm rot="16200000">
            <a:off x="2244895" y="3631526"/>
            <a:ext cx="761747" cy="369332"/>
          </a:xfrm>
          <a:prstGeom prst="rect">
            <a:avLst/>
          </a:prstGeom>
          <a:noFill/>
        </p:spPr>
        <p:txBody>
          <a:bodyPr wrap="none" rtlCol="0">
            <a:spAutoFit/>
          </a:bodyPr>
          <a:lstStyle/>
          <a:p>
            <a:r>
              <a:rPr lang="en-US" dirty="0"/>
              <a:t>2,947</a:t>
            </a:r>
          </a:p>
        </p:txBody>
      </p:sp>
      <p:sp>
        <p:nvSpPr>
          <p:cNvPr id="22" name="TextBox 21">
            <a:extLst>
              <a:ext uri="{FF2B5EF4-FFF2-40B4-BE49-F238E27FC236}">
                <a16:creationId xmlns:a16="http://schemas.microsoft.com/office/drawing/2014/main" id="{D06B3E65-763B-5D6B-640D-16F1B355B171}"/>
              </a:ext>
            </a:extLst>
          </p:cNvPr>
          <p:cNvSpPr txBox="1"/>
          <p:nvPr/>
        </p:nvSpPr>
        <p:spPr>
          <a:xfrm>
            <a:off x="7209183" y="826245"/>
            <a:ext cx="569387" cy="369332"/>
          </a:xfrm>
          <a:prstGeom prst="rect">
            <a:avLst/>
          </a:prstGeom>
          <a:noFill/>
        </p:spPr>
        <p:txBody>
          <a:bodyPr wrap="none" rtlCol="0">
            <a:spAutoFit/>
          </a:bodyPr>
          <a:lstStyle/>
          <a:p>
            <a:r>
              <a:rPr lang="en-US" dirty="0"/>
              <a:t>563</a:t>
            </a:r>
          </a:p>
        </p:txBody>
      </p:sp>
      <p:sp>
        <p:nvSpPr>
          <p:cNvPr id="23" name="TextBox 22">
            <a:extLst>
              <a:ext uri="{FF2B5EF4-FFF2-40B4-BE49-F238E27FC236}">
                <a16:creationId xmlns:a16="http://schemas.microsoft.com/office/drawing/2014/main" id="{822204F4-EAB2-D765-2CDB-8563C2A5A7D4}"/>
              </a:ext>
            </a:extLst>
          </p:cNvPr>
          <p:cNvSpPr txBox="1"/>
          <p:nvPr/>
        </p:nvSpPr>
        <p:spPr>
          <a:xfrm>
            <a:off x="9750899" y="2279706"/>
            <a:ext cx="1601721" cy="3970318"/>
          </a:xfrm>
          <a:prstGeom prst="rect">
            <a:avLst/>
          </a:prstGeom>
          <a:noFill/>
        </p:spPr>
        <p:txBody>
          <a:bodyPr wrap="none" rtlCol="0">
            <a:spAutoFit/>
          </a:bodyPr>
          <a:lstStyle/>
          <a:p>
            <a:r>
              <a:rPr lang="en-US" sz="1200" dirty="0"/>
              <a:t>Standing</a:t>
            </a:r>
          </a:p>
          <a:p>
            <a:r>
              <a:rPr lang="en-US" sz="1200" dirty="0"/>
              <a:t>Sitting</a:t>
            </a:r>
          </a:p>
          <a:p>
            <a:r>
              <a:rPr lang="en-US" sz="1200" dirty="0"/>
              <a:t>Laying</a:t>
            </a:r>
          </a:p>
          <a:p>
            <a:r>
              <a:rPr lang="en-US" sz="1200" dirty="0"/>
              <a:t>Sitting</a:t>
            </a:r>
          </a:p>
          <a:p>
            <a:r>
              <a:rPr lang="en-US" sz="1200" dirty="0"/>
              <a:t>Walking downstair</a:t>
            </a:r>
          </a:p>
          <a:p>
            <a:r>
              <a:rPr lang="en-US" sz="1200" dirty="0"/>
              <a:t>Walking</a:t>
            </a:r>
          </a:p>
          <a:p>
            <a:r>
              <a:rPr lang="en-US" sz="1200" dirty="0"/>
              <a:t>Walking upstairs</a:t>
            </a:r>
          </a:p>
          <a:p>
            <a:r>
              <a:rPr lang="en-US" sz="1200" dirty="0"/>
              <a:t>Walking downstairs</a:t>
            </a:r>
          </a:p>
          <a:p>
            <a:r>
              <a:rPr lang="en-US" sz="1200" dirty="0"/>
              <a:t>Laying</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Standing</a:t>
            </a:r>
          </a:p>
          <a:p>
            <a:r>
              <a:rPr lang="en-US" sz="1200" dirty="0"/>
              <a:t>Walking</a:t>
            </a:r>
          </a:p>
          <a:p>
            <a:r>
              <a:rPr lang="en-US" sz="1200" dirty="0"/>
              <a:t>Walking upstairs</a:t>
            </a:r>
          </a:p>
        </p:txBody>
      </p:sp>
      <p:sp>
        <p:nvSpPr>
          <p:cNvPr id="24" name="TextBox 23">
            <a:extLst>
              <a:ext uri="{FF2B5EF4-FFF2-40B4-BE49-F238E27FC236}">
                <a16:creationId xmlns:a16="http://schemas.microsoft.com/office/drawing/2014/main" id="{A7D19408-CC92-8600-120E-882A9998BF2E}"/>
              </a:ext>
            </a:extLst>
          </p:cNvPr>
          <p:cNvSpPr txBox="1"/>
          <p:nvPr/>
        </p:nvSpPr>
        <p:spPr>
          <a:xfrm>
            <a:off x="9945775" y="1550935"/>
            <a:ext cx="558166" cy="261610"/>
          </a:xfrm>
          <a:prstGeom prst="rect">
            <a:avLst/>
          </a:prstGeom>
          <a:noFill/>
        </p:spPr>
        <p:txBody>
          <a:bodyPr wrap="none" rtlCol="0">
            <a:spAutoFit/>
          </a:bodyPr>
          <a:lstStyle/>
          <a:p>
            <a:r>
              <a:rPr lang="en-US" sz="1100" dirty="0">
                <a:solidFill>
                  <a:schemeClr val="accent6">
                    <a:lumMod val="40000"/>
                    <a:lumOff val="60000"/>
                  </a:schemeClr>
                </a:solidFill>
              </a:rPr>
              <a:t>563rd</a:t>
            </a:r>
          </a:p>
        </p:txBody>
      </p:sp>
      <p:sp>
        <p:nvSpPr>
          <p:cNvPr id="25" name="TextBox 24">
            <a:extLst>
              <a:ext uri="{FF2B5EF4-FFF2-40B4-BE49-F238E27FC236}">
                <a16:creationId xmlns:a16="http://schemas.microsoft.com/office/drawing/2014/main" id="{FAA46412-B979-7ADA-73E6-6DEBE0B8FD29}"/>
              </a:ext>
            </a:extLst>
          </p:cNvPr>
          <p:cNvSpPr txBox="1"/>
          <p:nvPr/>
        </p:nvSpPr>
        <p:spPr>
          <a:xfrm>
            <a:off x="8545561" y="1839531"/>
            <a:ext cx="1023037" cy="369332"/>
          </a:xfrm>
          <a:prstGeom prst="rect">
            <a:avLst/>
          </a:prstGeom>
          <a:noFill/>
        </p:spPr>
        <p:txBody>
          <a:bodyPr wrap="none" rtlCol="0">
            <a:spAutoFit/>
          </a:bodyPr>
          <a:lstStyle/>
          <a:p>
            <a:r>
              <a:rPr lang="en-US" dirty="0"/>
              <a:t>Subject</a:t>
            </a:r>
          </a:p>
        </p:txBody>
      </p:sp>
      <p:sp>
        <p:nvSpPr>
          <p:cNvPr id="26" name="TextBox 25">
            <a:extLst>
              <a:ext uri="{FF2B5EF4-FFF2-40B4-BE49-F238E27FC236}">
                <a16:creationId xmlns:a16="http://schemas.microsoft.com/office/drawing/2014/main" id="{3449CFD9-9852-7EB4-B996-7A3E9EAB16FB}"/>
              </a:ext>
            </a:extLst>
          </p:cNvPr>
          <p:cNvSpPr txBox="1"/>
          <p:nvPr/>
        </p:nvSpPr>
        <p:spPr>
          <a:xfrm>
            <a:off x="8755554" y="1550935"/>
            <a:ext cx="603050" cy="261610"/>
          </a:xfrm>
          <a:prstGeom prst="rect">
            <a:avLst/>
          </a:prstGeom>
          <a:noFill/>
        </p:spPr>
        <p:txBody>
          <a:bodyPr wrap="none" rtlCol="0">
            <a:spAutoFit/>
          </a:bodyPr>
          <a:lstStyle/>
          <a:p>
            <a:r>
              <a:rPr lang="en-US" sz="1100" dirty="0">
                <a:solidFill>
                  <a:schemeClr val="accent6">
                    <a:lumMod val="40000"/>
                    <a:lumOff val="60000"/>
                  </a:schemeClr>
                </a:solidFill>
              </a:rPr>
              <a:t>562nd</a:t>
            </a:r>
          </a:p>
        </p:txBody>
      </p:sp>
      <p:sp>
        <p:nvSpPr>
          <p:cNvPr id="27" name="TextBox 26">
            <a:extLst>
              <a:ext uri="{FF2B5EF4-FFF2-40B4-BE49-F238E27FC236}">
                <a16:creationId xmlns:a16="http://schemas.microsoft.com/office/drawing/2014/main" id="{0D6EA04A-95D1-2EB5-B4EB-79BBF7A3E85E}"/>
              </a:ext>
            </a:extLst>
          </p:cNvPr>
          <p:cNvSpPr txBox="1"/>
          <p:nvPr/>
        </p:nvSpPr>
        <p:spPr>
          <a:xfrm>
            <a:off x="8666340" y="2324608"/>
            <a:ext cx="747801" cy="3970318"/>
          </a:xfrm>
          <a:prstGeom prst="rect">
            <a:avLst/>
          </a:prstGeom>
          <a:noFill/>
        </p:spPr>
        <p:txBody>
          <a:bodyPr wrap="square" rtlCol="0">
            <a:spAutoFit/>
          </a:bodyPr>
          <a:lstStyle/>
          <a:p>
            <a:pPr algn="ctr"/>
            <a:r>
              <a:rPr lang="en-US" sz="1200" dirty="0"/>
              <a:t>1</a:t>
            </a:r>
          </a:p>
          <a:p>
            <a:pPr algn="ctr"/>
            <a:r>
              <a:rPr lang="en-US" sz="1200" dirty="0"/>
              <a:t>2</a:t>
            </a:r>
          </a:p>
          <a:p>
            <a:pPr algn="ctr"/>
            <a:r>
              <a:rPr lang="en-US" sz="1200" dirty="0"/>
              <a:t>3</a:t>
            </a:r>
          </a:p>
          <a:p>
            <a:pPr algn="ctr"/>
            <a:r>
              <a:rPr lang="en-US" sz="1200" dirty="0"/>
              <a:t>4</a:t>
            </a:r>
          </a:p>
          <a:p>
            <a:pPr algn="ctr"/>
            <a:r>
              <a:rPr lang="en-US" sz="1200" dirty="0"/>
              <a:t>.</a:t>
            </a:r>
          </a:p>
          <a:p>
            <a:pPr algn="ctr"/>
            <a:r>
              <a:rPr lang="en-US" sz="1200" dirty="0"/>
              <a:t>.</a:t>
            </a:r>
          </a:p>
          <a:p>
            <a:pPr algn="ctr"/>
            <a:r>
              <a:rPr lang="en-US" sz="1200" dirty="0"/>
              <a:t>.</a:t>
            </a:r>
          </a:p>
          <a:p>
            <a:pPr algn="ctr"/>
            <a:r>
              <a:rPr lang="en-US" sz="1200" dirty="0"/>
              <a:t>25</a:t>
            </a:r>
          </a:p>
          <a:p>
            <a:pPr algn="ctr"/>
            <a:r>
              <a:rPr lang="en-US" sz="1200" dirty="0"/>
              <a:t>9</a:t>
            </a:r>
          </a:p>
          <a:p>
            <a:pPr algn="ctr"/>
            <a:r>
              <a:rPr lang="en-US" sz="1200" dirty="0"/>
              <a:t>.</a:t>
            </a:r>
          </a:p>
          <a:p>
            <a:pPr algn="ctr"/>
            <a:r>
              <a:rPr lang="en-US" sz="1200" dirty="0"/>
              <a:t>.</a:t>
            </a:r>
          </a:p>
          <a:p>
            <a:pPr algn="ctr"/>
            <a:r>
              <a:rPr lang="en-US" sz="1200" dirty="0"/>
              <a:t>.</a:t>
            </a:r>
          </a:p>
          <a:p>
            <a:pPr algn="ctr"/>
            <a:r>
              <a:rPr lang="en-US" sz="1200" dirty="0"/>
              <a:t>17</a:t>
            </a:r>
          </a:p>
          <a:p>
            <a:pPr algn="ctr"/>
            <a:r>
              <a:rPr lang="en-US" sz="1200" dirty="0"/>
              <a:t>8</a:t>
            </a:r>
          </a:p>
          <a:p>
            <a:pPr algn="ctr"/>
            <a:r>
              <a:rPr lang="en-US" sz="1200" dirty="0"/>
              <a:t>.</a:t>
            </a:r>
          </a:p>
          <a:p>
            <a:pPr algn="ctr"/>
            <a:r>
              <a:rPr lang="en-US" sz="1200" dirty="0"/>
              <a:t>.</a:t>
            </a:r>
          </a:p>
          <a:p>
            <a:pPr algn="ctr"/>
            <a:r>
              <a:rPr lang="en-US" sz="1200" dirty="0"/>
              <a:t>.</a:t>
            </a:r>
          </a:p>
          <a:p>
            <a:pPr algn="ctr"/>
            <a:endParaRPr lang="en-US" sz="1200" dirty="0"/>
          </a:p>
          <a:p>
            <a:pPr algn="ctr"/>
            <a:r>
              <a:rPr lang="en-US" sz="1200" dirty="0"/>
              <a:t>24</a:t>
            </a:r>
          </a:p>
          <a:p>
            <a:pPr algn="ctr"/>
            <a:r>
              <a:rPr lang="en-US" sz="1200" dirty="0"/>
              <a:t>28</a:t>
            </a:r>
          </a:p>
          <a:p>
            <a:pPr algn="ctr"/>
            <a:r>
              <a:rPr lang="en-US" sz="1200" dirty="0"/>
              <a:t>30</a:t>
            </a:r>
          </a:p>
        </p:txBody>
      </p:sp>
      <p:sp>
        <p:nvSpPr>
          <p:cNvPr id="28" name="TextBox 27">
            <a:extLst>
              <a:ext uri="{FF2B5EF4-FFF2-40B4-BE49-F238E27FC236}">
                <a16:creationId xmlns:a16="http://schemas.microsoft.com/office/drawing/2014/main" id="{C009D16C-8FCA-F456-3954-FAC15DA5FD77}"/>
              </a:ext>
            </a:extLst>
          </p:cNvPr>
          <p:cNvSpPr txBox="1"/>
          <p:nvPr/>
        </p:nvSpPr>
        <p:spPr>
          <a:xfrm>
            <a:off x="5909789" y="1812545"/>
            <a:ext cx="2598788" cy="369332"/>
          </a:xfrm>
          <a:prstGeom prst="rect">
            <a:avLst/>
          </a:prstGeom>
          <a:noFill/>
        </p:spPr>
        <p:txBody>
          <a:bodyPr wrap="none" rtlCol="0">
            <a:spAutoFit/>
          </a:bodyPr>
          <a:lstStyle/>
          <a:p>
            <a:r>
              <a:rPr lang="en-US" dirty="0"/>
              <a:t>angle(</a:t>
            </a:r>
            <a:r>
              <a:rPr lang="en-US" dirty="0" err="1"/>
              <a:t>Z,gravityMean</a:t>
            </a:r>
            <a:r>
              <a:rPr lang="en-US" dirty="0"/>
              <a:t>)</a:t>
            </a:r>
          </a:p>
        </p:txBody>
      </p:sp>
      <p:graphicFrame>
        <p:nvGraphicFramePr>
          <p:cNvPr id="30" name="Table 29">
            <a:extLst>
              <a:ext uri="{FF2B5EF4-FFF2-40B4-BE49-F238E27FC236}">
                <a16:creationId xmlns:a16="http://schemas.microsoft.com/office/drawing/2014/main" id="{78FC2DE0-8EFE-910D-E490-28BF0CD120CE}"/>
              </a:ext>
            </a:extLst>
          </p:cNvPr>
          <p:cNvGraphicFramePr>
            <a:graphicFrameLocks noGrp="1"/>
          </p:cNvGraphicFramePr>
          <p:nvPr/>
        </p:nvGraphicFramePr>
        <p:xfrm>
          <a:off x="3297556" y="1863727"/>
          <a:ext cx="2231138" cy="283845"/>
        </p:xfrm>
        <a:graphic>
          <a:graphicData uri="http://schemas.openxmlformats.org/drawingml/2006/table">
            <a:tbl>
              <a:tblPr/>
              <a:tblGrid>
                <a:gridCol w="2231138">
                  <a:extLst>
                    <a:ext uri="{9D8B030D-6E8A-4147-A177-3AD203B41FA5}">
                      <a16:colId xmlns:a16="http://schemas.microsoft.com/office/drawing/2014/main" val="1881651663"/>
                    </a:ext>
                  </a:extLst>
                </a:gridCol>
              </a:tblGrid>
              <a:tr h="166699">
                <a:tc>
                  <a:txBody>
                    <a:bodyPr/>
                    <a:lstStyle/>
                    <a:p>
                      <a:pPr algn="l" fontAlgn="b"/>
                      <a:r>
                        <a:rPr lang="en-US" sz="1800" kern="1200" dirty="0">
                          <a:solidFill>
                            <a:schemeClr val="tx1"/>
                          </a:solidFill>
                          <a:latin typeface="+mn-lt"/>
                          <a:ea typeface="+mn-ea"/>
                          <a:cs typeface="+mn-cs"/>
                        </a:rPr>
                        <a:t>tBodyAcc-mean</a:t>
                      </a:r>
                      <a:r>
                        <a:rPr lang="en-US" sz="1800" b="0" i="0" u="none" strike="noStrike" dirty="0">
                          <a:solidFill>
                            <a:schemeClr val="tx1"/>
                          </a:solidFill>
                          <a:effectLst/>
                          <a:latin typeface="Calibri" panose="020F0502020204030204" pitchFamily="34" charset="0"/>
                        </a:rPr>
                        <a:t>()-X</a:t>
                      </a:r>
                    </a:p>
                  </a:txBody>
                  <a:tcPr marL="9525" marR="9525" marT="9525" marB="0" anchor="b">
                    <a:lnL>
                      <a:noFill/>
                    </a:lnL>
                    <a:lnR>
                      <a:noFill/>
                    </a:lnR>
                    <a:lnT>
                      <a:noFill/>
                    </a:lnT>
                    <a:lnB>
                      <a:noFill/>
                    </a:lnB>
                  </a:tcPr>
                </a:tc>
                <a:extLst>
                  <a:ext uri="{0D108BD9-81ED-4DB2-BD59-A6C34878D82A}">
                    <a16:rowId xmlns:a16="http://schemas.microsoft.com/office/drawing/2014/main" val="3502814451"/>
                  </a:ext>
                </a:extLst>
              </a:tr>
            </a:tbl>
          </a:graphicData>
        </a:graphic>
      </p:graphicFrame>
      <p:sp>
        <p:nvSpPr>
          <p:cNvPr id="32" name="TextBox 31">
            <a:extLst>
              <a:ext uri="{FF2B5EF4-FFF2-40B4-BE49-F238E27FC236}">
                <a16:creationId xmlns:a16="http://schemas.microsoft.com/office/drawing/2014/main" id="{E1541A43-B235-3307-0C02-4B023A216F1B}"/>
              </a:ext>
            </a:extLst>
          </p:cNvPr>
          <p:cNvSpPr txBox="1"/>
          <p:nvPr/>
        </p:nvSpPr>
        <p:spPr>
          <a:xfrm>
            <a:off x="4207211" y="1550935"/>
            <a:ext cx="365806" cy="261610"/>
          </a:xfrm>
          <a:prstGeom prst="rect">
            <a:avLst/>
          </a:prstGeom>
          <a:noFill/>
        </p:spPr>
        <p:txBody>
          <a:bodyPr wrap="none" rtlCol="0">
            <a:spAutoFit/>
          </a:bodyPr>
          <a:lstStyle/>
          <a:p>
            <a:r>
              <a:rPr lang="en-US" sz="1100" dirty="0">
                <a:solidFill>
                  <a:schemeClr val="accent5"/>
                </a:solidFill>
              </a:rPr>
              <a:t>1st</a:t>
            </a:r>
          </a:p>
        </p:txBody>
      </p:sp>
      <p:sp>
        <p:nvSpPr>
          <p:cNvPr id="35" name="TextBox 34">
            <a:extLst>
              <a:ext uri="{FF2B5EF4-FFF2-40B4-BE49-F238E27FC236}">
                <a16:creationId xmlns:a16="http://schemas.microsoft.com/office/drawing/2014/main" id="{1F538C1B-9029-B8C9-C041-836189CCB249}"/>
              </a:ext>
            </a:extLst>
          </p:cNvPr>
          <p:cNvSpPr txBox="1"/>
          <p:nvPr/>
        </p:nvSpPr>
        <p:spPr>
          <a:xfrm>
            <a:off x="6974152" y="1549649"/>
            <a:ext cx="522900" cy="261610"/>
          </a:xfrm>
          <a:prstGeom prst="rect">
            <a:avLst/>
          </a:prstGeom>
          <a:noFill/>
        </p:spPr>
        <p:txBody>
          <a:bodyPr wrap="none" rtlCol="0">
            <a:spAutoFit/>
          </a:bodyPr>
          <a:lstStyle/>
          <a:p>
            <a:r>
              <a:rPr lang="en-US" sz="1100" dirty="0">
                <a:solidFill>
                  <a:schemeClr val="accent5"/>
                </a:solidFill>
              </a:rPr>
              <a:t>561st</a:t>
            </a:r>
          </a:p>
        </p:txBody>
      </p:sp>
      <p:graphicFrame>
        <p:nvGraphicFramePr>
          <p:cNvPr id="37" name="Table 36">
            <a:extLst>
              <a:ext uri="{FF2B5EF4-FFF2-40B4-BE49-F238E27FC236}">
                <a16:creationId xmlns:a16="http://schemas.microsoft.com/office/drawing/2014/main" id="{4C33DA97-7A4C-F37E-E81B-A013A2FF6524}"/>
              </a:ext>
            </a:extLst>
          </p:cNvPr>
          <p:cNvGraphicFramePr>
            <a:graphicFrameLocks noGrp="1"/>
          </p:cNvGraphicFramePr>
          <p:nvPr/>
        </p:nvGraphicFramePr>
        <p:xfrm>
          <a:off x="6833856" y="2393792"/>
          <a:ext cx="825500" cy="3856230"/>
        </p:xfrm>
        <a:graphic>
          <a:graphicData uri="http://schemas.openxmlformats.org/drawingml/2006/table">
            <a:tbl>
              <a:tblPr/>
              <a:tblGrid>
                <a:gridCol w="825500">
                  <a:extLst>
                    <a:ext uri="{9D8B030D-6E8A-4147-A177-3AD203B41FA5}">
                      <a16:colId xmlns:a16="http://schemas.microsoft.com/office/drawing/2014/main" val="2384621476"/>
                    </a:ext>
                  </a:extLst>
                </a:gridCol>
              </a:tblGrid>
              <a:tr h="275445">
                <a:tc>
                  <a:txBody>
                    <a:bodyPr/>
                    <a:lstStyle/>
                    <a:p>
                      <a:pPr algn="r" fontAlgn="b"/>
                      <a:r>
                        <a:rPr lang="en-US" sz="1200" b="0" i="0" u="none" strike="noStrike">
                          <a:solidFill>
                            <a:schemeClr val="tx1">
                              <a:lumMod val="95000"/>
                            </a:schemeClr>
                          </a:solidFill>
                          <a:effectLst/>
                          <a:latin typeface="Calibri" panose="020F0502020204030204" pitchFamily="34" charset="0"/>
                        </a:rPr>
                        <a:t>0.28858451</a:t>
                      </a:r>
                    </a:p>
                  </a:txBody>
                  <a:tcPr marL="9525" marR="9525" marT="9525" marB="0" anchor="b">
                    <a:lnL>
                      <a:noFill/>
                    </a:lnL>
                    <a:lnR>
                      <a:noFill/>
                    </a:lnR>
                    <a:lnT>
                      <a:noFill/>
                    </a:lnT>
                    <a:lnB>
                      <a:noFill/>
                    </a:lnB>
                  </a:tcPr>
                </a:tc>
                <a:extLst>
                  <a:ext uri="{0D108BD9-81ED-4DB2-BD59-A6C34878D82A}">
                    <a16:rowId xmlns:a16="http://schemas.microsoft.com/office/drawing/2014/main" val="2048040576"/>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0.27841883</a:t>
                      </a:r>
                    </a:p>
                  </a:txBody>
                  <a:tcPr marL="9525" marR="9525" marT="9525" marB="0" anchor="b">
                    <a:lnL>
                      <a:noFill/>
                    </a:lnL>
                    <a:lnR>
                      <a:noFill/>
                    </a:lnR>
                    <a:lnT>
                      <a:noFill/>
                    </a:lnT>
                    <a:lnB>
                      <a:noFill/>
                    </a:lnB>
                  </a:tcPr>
                </a:tc>
                <a:extLst>
                  <a:ext uri="{0D108BD9-81ED-4DB2-BD59-A6C34878D82A}">
                    <a16:rowId xmlns:a16="http://schemas.microsoft.com/office/drawing/2014/main" val="491933147"/>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0.27965306</a:t>
                      </a:r>
                    </a:p>
                  </a:txBody>
                  <a:tcPr marL="9525" marR="9525" marT="9525" marB="0" anchor="b">
                    <a:lnL>
                      <a:noFill/>
                    </a:lnL>
                    <a:lnR>
                      <a:noFill/>
                    </a:lnR>
                    <a:lnT>
                      <a:noFill/>
                    </a:lnT>
                    <a:lnB>
                      <a:noFill/>
                    </a:lnB>
                  </a:tcPr>
                </a:tc>
                <a:extLst>
                  <a:ext uri="{0D108BD9-81ED-4DB2-BD59-A6C34878D82A}">
                    <a16:rowId xmlns:a16="http://schemas.microsoft.com/office/drawing/2014/main" val="20170462"/>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0.27917394</a:t>
                      </a:r>
                    </a:p>
                  </a:txBody>
                  <a:tcPr marL="9525" marR="9525" marT="9525" marB="0" anchor="b">
                    <a:lnL>
                      <a:noFill/>
                    </a:lnL>
                    <a:lnR>
                      <a:noFill/>
                    </a:lnR>
                    <a:lnT>
                      <a:noFill/>
                    </a:lnT>
                    <a:lnB>
                      <a:noFill/>
                    </a:lnB>
                  </a:tcPr>
                </a:tc>
                <a:extLst>
                  <a:ext uri="{0D108BD9-81ED-4DB2-BD59-A6C34878D82A}">
                    <a16:rowId xmlns:a16="http://schemas.microsoft.com/office/drawing/2014/main" val="4079255138"/>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0.27662877</a:t>
                      </a:r>
                    </a:p>
                  </a:txBody>
                  <a:tcPr marL="9525" marR="9525" marT="9525" marB="0" anchor="b">
                    <a:lnL>
                      <a:noFill/>
                    </a:lnL>
                    <a:lnR>
                      <a:noFill/>
                    </a:lnR>
                    <a:lnT>
                      <a:noFill/>
                    </a:lnT>
                    <a:lnB>
                      <a:noFill/>
                    </a:lnB>
                  </a:tcPr>
                </a:tc>
                <a:extLst>
                  <a:ext uri="{0D108BD9-81ED-4DB2-BD59-A6C34878D82A}">
                    <a16:rowId xmlns:a16="http://schemas.microsoft.com/office/drawing/2014/main" val="694612352"/>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0.27719877</a:t>
                      </a:r>
                    </a:p>
                  </a:txBody>
                  <a:tcPr marL="9525" marR="9525" marT="9525" marB="0" anchor="b">
                    <a:lnL>
                      <a:noFill/>
                    </a:lnL>
                    <a:lnR>
                      <a:noFill/>
                    </a:lnR>
                    <a:lnT>
                      <a:noFill/>
                    </a:lnT>
                    <a:lnB>
                      <a:noFill/>
                    </a:lnB>
                  </a:tcPr>
                </a:tc>
                <a:extLst>
                  <a:ext uri="{0D108BD9-81ED-4DB2-BD59-A6C34878D82A}">
                    <a16:rowId xmlns:a16="http://schemas.microsoft.com/office/drawing/2014/main" val="1672523948"/>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0.27945388</a:t>
                      </a:r>
                    </a:p>
                  </a:txBody>
                  <a:tcPr marL="9525" marR="9525" marT="9525" marB="0" anchor="b">
                    <a:lnL>
                      <a:noFill/>
                    </a:lnL>
                    <a:lnR>
                      <a:noFill/>
                    </a:lnR>
                    <a:lnT>
                      <a:noFill/>
                    </a:lnT>
                    <a:lnB>
                      <a:noFill/>
                    </a:lnB>
                  </a:tcPr>
                </a:tc>
                <a:extLst>
                  <a:ext uri="{0D108BD9-81ED-4DB2-BD59-A6C34878D82A}">
                    <a16:rowId xmlns:a16="http://schemas.microsoft.com/office/drawing/2014/main" val="3732374167"/>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0.27743247</a:t>
                      </a:r>
                    </a:p>
                  </a:txBody>
                  <a:tcPr marL="9525" marR="9525" marT="9525" marB="0" anchor="b">
                    <a:lnL>
                      <a:noFill/>
                    </a:lnL>
                    <a:lnR>
                      <a:noFill/>
                    </a:lnR>
                    <a:lnT>
                      <a:noFill/>
                    </a:lnT>
                    <a:lnB>
                      <a:noFill/>
                    </a:lnB>
                  </a:tcPr>
                </a:tc>
                <a:extLst>
                  <a:ext uri="{0D108BD9-81ED-4DB2-BD59-A6C34878D82A}">
                    <a16:rowId xmlns:a16="http://schemas.microsoft.com/office/drawing/2014/main" val="923186636"/>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0.27729342</a:t>
                      </a:r>
                    </a:p>
                  </a:txBody>
                  <a:tcPr marL="9525" marR="9525" marT="9525" marB="0" anchor="b">
                    <a:lnL>
                      <a:noFill/>
                    </a:lnL>
                    <a:lnR>
                      <a:noFill/>
                    </a:lnR>
                    <a:lnT>
                      <a:noFill/>
                    </a:lnT>
                    <a:lnB>
                      <a:noFill/>
                    </a:lnB>
                  </a:tcPr>
                </a:tc>
                <a:extLst>
                  <a:ext uri="{0D108BD9-81ED-4DB2-BD59-A6C34878D82A}">
                    <a16:rowId xmlns:a16="http://schemas.microsoft.com/office/drawing/2014/main" val="617756270"/>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0.28058569</a:t>
                      </a:r>
                    </a:p>
                  </a:txBody>
                  <a:tcPr marL="9525" marR="9525" marT="9525" marB="0" anchor="b">
                    <a:lnL>
                      <a:noFill/>
                    </a:lnL>
                    <a:lnR>
                      <a:noFill/>
                    </a:lnR>
                    <a:lnT>
                      <a:noFill/>
                    </a:lnT>
                    <a:lnB>
                      <a:noFill/>
                    </a:lnB>
                  </a:tcPr>
                </a:tc>
                <a:extLst>
                  <a:ext uri="{0D108BD9-81ED-4DB2-BD59-A6C34878D82A}">
                    <a16:rowId xmlns:a16="http://schemas.microsoft.com/office/drawing/2014/main" val="744968265"/>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0.27688027</a:t>
                      </a:r>
                    </a:p>
                  </a:txBody>
                  <a:tcPr marL="9525" marR="9525" marT="9525" marB="0" anchor="b">
                    <a:lnL>
                      <a:noFill/>
                    </a:lnL>
                    <a:lnR>
                      <a:noFill/>
                    </a:lnR>
                    <a:lnT>
                      <a:noFill/>
                    </a:lnT>
                    <a:lnB>
                      <a:noFill/>
                    </a:lnB>
                  </a:tcPr>
                </a:tc>
                <a:extLst>
                  <a:ext uri="{0D108BD9-81ED-4DB2-BD59-A6C34878D82A}">
                    <a16:rowId xmlns:a16="http://schemas.microsoft.com/office/drawing/2014/main" val="3042326668"/>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0.27622817</a:t>
                      </a:r>
                    </a:p>
                  </a:txBody>
                  <a:tcPr marL="9525" marR="9525" marT="9525" marB="0" anchor="b">
                    <a:lnL>
                      <a:noFill/>
                    </a:lnL>
                    <a:lnR>
                      <a:noFill/>
                    </a:lnR>
                    <a:lnT>
                      <a:noFill/>
                    </a:lnT>
                    <a:lnB>
                      <a:noFill/>
                    </a:lnB>
                  </a:tcPr>
                </a:tc>
                <a:extLst>
                  <a:ext uri="{0D108BD9-81ED-4DB2-BD59-A6C34878D82A}">
                    <a16:rowId xmlns:a16="http://schemas.microsoft.com/office/drawing/2014/main" val="4152098494"/>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0.278457</a:t>
                      </a:r>
                    </a:p>
                  </a:txBody>
                  <a:tcPr marL="9525" marR="9525" marT="9525" marB="0" anchor="b">
                    <a:lnL>
                      <a:noFill/>
                    </a:lnL>
                    <a:lnR>
                      <a:noFill/>
                    </a:lnR>
                    <a:lnT>
                      <a:noFill/>
                    </a:lnT>
                    <a:lnB>
                      <a:noFill/>
                    </a:lnB>
                  </a:tcPr>
                </a:tc>
                <a:extLst>
                  <a:ext uri="{0D108BD9-81ED-4DB2-BD59-A6C34878D82A}">
                    <a16:rowId xmlns:a16="http://schemas.microsoft.com/office/drawing/2014/main" val="3013085321"/>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0.27717497</a:t>
                      </a:r>
                    </a:p>
                  </a:txBody>
                  <a:tcPr marL="9525" marR="9525" marT="9525" marB="0" anchor="b">
                    <a:lnL>
                      <a:noFill/>
                    </a:lnL>
                    <a:lnR>
                      <a:noFill/>
                    </a:lnR>
                    <a:lnT>
                      <a:noFill/>
                    </a:lnT>
                    <a:lnB>
                      <a:noFill/>
                    </a:lnB>
                  </a:tcPr>
                </a:tc>
                <a:extLst>
                  <a:ext uri="{0D108BD9-81ED-4DB2-BD59-A6C34878D82A}">
                    <a16:rowId xmlns:a16="http://schemas.microsoft.com/office/drawing/2014/main" val="1688599431"/>
                  </a:ext>
                </a:extLst>
              </a:tr>
            </a:tbl>
          </a:graphicData>
        </a:graphic>
      </p:graphicFrame>
      <p:graphicFrame>
        <p:nvGraphicFramePr>
          <p:cNvPr id="38" name="Table 37">
            <a:extLst>
              <a:ext uri="{FF2B5EF4-FFF2-40B4-BE49-F238E27FC236}">
                <a16:creationId xmlns:a16="http://schemas.microsoft.com/office/drawing/2014/main" id="{2F5BBA34-5418-6373-B186-5F1F2B1621B0}"/>
              </a:ext>
            </a:extLst>
          </p:cNvPr>
          <p:cNvGraphicFramePr>
            <a:graphicFrameLocks noGrp="1"/>
          </p:cNvGraphicFramePr>
          <p:nvPr/>
        </p:nvGraphicFramePr>
        <p:xfrm>
          <a:off x="4008975" y="2388362"/>
          <a:ext cx="825500" cy="3861662"/>
        </p:xfrm>
        <a:graphic>
          <a:graphicData uri="http://schemas.openxmlformats.org/drawingml/2006/table">
            <a:tbl>
              <a:tblPr/>
              <a:tblGrid>
                <a:gridCol w="825500">
                  <a:extLst>
                    <a:ext uri="{9D8B030D-6E8A-4147-A177-3AD203B41FA5}">
                      <a16:colId xmlns:a16="http://schemas.microsoft.com/office/drawing/2014/main" val="2294344434"/>
                    </a:ext>
                  </a:extLst>
                </a:gridCol>
              </a:tblGrid>
              <a:tr h="275833">
                <a:tc>
                  <a:txBody>
                    <a:bodyPr/>
                    <a:lstStyle/>
                    <a:p>
                      <a:pPr algn="r" fontAlgn="b"/>
                      <a:r>
                        <a:rPr lang="en-US" sz="1200" b="0" i="0" u="none" strike="noStrike">
                          <a:solidFill>
                            <a:schemeClr val="tx1"/>
                          </a:solidFill>
                          <a:effectLst/>
                          <a:latin typeface="Calibri" panose="020F0502020204030204" pitchFamily="34" charset="0"/>
                        </a:rPr>
                        <a:t>-0.9831846</a:t>
                      </a:r>
                    </a:p>
                  </a:txBody>
                  <a:tcPr marL="9525" marR="9525" marT="9525" marB="0" anchor="b">
                    <a:lnL>
                      <a:noFill/>
                    </a:lnL>
                    <a:lnR>
                      <a:noFill/>
                    </a:lnR>
                    <a:lnT>
                      <a:noFill/>
                    </a:lnT>
                    <a:lnB>
                      <a:noFill/>
                    </a:lnB>
                  </a:tcPr>
                </a:tc>
                <a:extLst>
                  <a:ext uri="{0D108BD9-81ED-4DB2-BD59-A6C34878D82A}">
                    <a16:rowId xmlns:a16="http://schemas.microsoft.com/office/drawing/2014/main" val="4131342277"/>
                  </a:ext>
                </a:extLst>
              </a:tr>
              <a:tr h="275833">
                <a:tc>
                  <a:txBody>
                    <a:bodyPr/>
                    <a:lstStyle/>
                    <a:p>
                      <a:pPr algn="r" fontAlgn="b"/>
                      <a:r>
                        <a:rPr lang="en-US" sz="1200" b="0" i="0" u="none" strike="noStrike">
                          <a:solidFill>
                            <a:schemeClr val="tx1"/>
                          </a:solidFill>
                          <a:effectLst/>
                          <a:latin typeface="Calibri" panose="020F0502020204030204" pitchFamily="34" charset="0"/>
                        </a:rPr>
                        <a:t>-0.9749144</a:t>
                      </a:r>
                    </a:p>
                  </a:txBody>
                  <a:tcPr marL="9525" marR="9525" marT="9525" marB="0" anchor="b">
                    <a:lnL>
                      <a:noFill/>
                    </a:lnL>
                    <a:lnR>
                      <a:noFill/>
                    </a:lnR>
                    <a:lnT>
                      <a:noFill/>
                    </a:lnT>
                    <a:lnB>
                      <a:noFill/>
                    </a:lnB>
                  </a:tcPr>
                </a:tc>
                <a:extLst>
                  <a:ext uri="{0D108BD9-81ED-4DB2-BD59-A6C34878D82A}">
                    <a16:rowId xmlns:a16="http://schemas.microsoft.com/office/drawing/2014/main" val="3881662502"/>
                  </a:ext>
                </a:extLst>
              </a:tr>
              <a:tr h="275833">
                <a:tc>
                  <a:txBody>
                    <a:bodyPr/>
                    <a:lstStyle/>
                    <a:p>
                      <a:pPr algn="r" fontAlgn="b"/>
                      <a:r>
                        <a:rPr lang="en-US" sz="1200" b="0" i="0" u="none" strike="noStrike">
                          <a:solidFill>
                            <a:schemeClr val="tx1"/>
                          </a:solidFill>
                          <a:effectLst/>
                          <a:latin typeface="Calibri" panose="020F0502020204030204" pitchFamily="34" charset="0"/>
                        </a:rPr>
                        <a:t>-0.9636684</a:t>
                      </a:r>
                    </a:p>
                  </a:txBody>
                  <a:tcPr marL="9525" marR="9525" marT="9525" marB="0" anchor="b">
                    <a:lnL>
                      <a:noFill/>
                    </a:lnL>
                    <a:lnR>
                      <a:noFill/>
                    </a:lnR>
                    <a:lnT>
                      <a:noFill/>
                    </a:lnT>
                    <a:lnB>
                      <a:noFill/>
                    </a:lnB>
                  </a:tcPr>
                </a:tc>
                <a:extLst>
                  <a:ext uri="{0D108BD9-81ED-4DB2-BD59-A6C34878D82A}">
                    <a16:rowId xmlns:a16="http://schemas.microsoft.com/office/drawing/2014/main" val="1911055299"/>
                  </a:ext>
                </a:extLst>
              </a:tr>
              <a:tr h="275833">
                <a:tc>
                  <a:txBody>
                    <a:bodyPr/>
                    <a:lstStyle/>
                    <a:p>
                      <a:pPr algn="r" fontAlgn="b"/>
                      <a:r>
                        <a:rPr lang="en-US" sz="1200" b="0" i="0" u="none" strike="noStrike" dirty="0">
                          <a:solidFill>
                            <a:schemeClr val="tx1"/>
                          </a:solidFill>
                          <a:effectLst/>
                          <a:latin typeface="Calibri" panose="020F0502020204030204" pitchFamily="34" charset="0"/>
                        </a:rPr>
                        <a:t>-0.9827498</a:t>
                      </a:r>
                    </a:p>
                  </a:txBody>
                  <a:tcPr marL="9525" marR="9525" marT="9525" marB="0" anchor="b">
                    <a:lnL>
                      <a:noFill/>
                    </a:lnL>
                    <a:lnR>
                      <a:noFill/>
                    </a:lnR>
                    <a:lnT>
                      <a:noFill/>
                    </a:lnT>
                    <a:lnB>
                      <a:noFill/>
                    </a:lnB>
                  </a:tcPr>
                </a:tc>
                <a:extLst>
                  <a:ext uri="{0D108BD9-81ED-4DB2-BD59-A6C34878D82A}">
                    <a16:rowId xmlns:a16="http://schemas.microsoft.com/office/drawing/2014/main" val="3233342663"/>
                  </a:ext>
                </a:extLst>
              </a:tr>
              <a:tr h="275833">
                <a:tc>
                  <a:txBody>
                    <a:bodyPr/>
                    <a:lstStyle/>
                    <a:p>
                      <a:pPr algn="r" fontAlgn="b"/>
                      <a:r>
                        <a:rPr lang="en-US" sz="1200" b="0" i="0" u="none" strike="noStrike" dirty="0">
                          <a:solidFill>
                            <a:schemeClr val="tx1"/>
                          </a:solidFill>
                          <a:effectLst/>
                          <a:latin typeface="Calibri" panose="020F0502020204030204" pitchFamily="34" charset="0"/>
                        </a:rPr>
                        <a:t>-0.9796719</a:t>
                      </a:r>
                    </a:p>
                  </a:txBody>
                  <a:tcPr marL="9525" marR="9525" marT="9525" marB="0" anchor="b">
                    <a:lnL>
                      <a:noFill/>
                    </a:lnL>
                    <a:lnR>
                      <a:noFill/>
                    </a:lnR>
                    <a:lnT>
                      <a:noFill/>
                    </a:lnT>
                    <a:lnB>
                      <a:noFill/>
                    </a:lnB>
                  </a:tcPr>
                </a:tc>
                <a:extLst>
                  <a:ext uri="{0D108BD9-81ED-4DB2-BD59-A6C34878D82A}">
                    <a16:rowId xmlns:a16="http://schemas.microsoft.com/office/drawing/2014/main" val="2088146261"/>
                  </a:ext>
                </a:extLst>
              </a:tr>
              <a:tr h="275833">
                <a:tc>
                  <a:txBody>
                    <a:bodyPr/>
                    <a:lstStyle/>
                    <a:p>
                      <a:pPr algn="r" fontAlgn="b"/>
                      <a:r>
                        <a:rPr lang="en-US" sz="1200" b="0" i="0" u="none" strike="noStrike" dirty="0">
                          <a:solidFill>
                            <a:schemeClr val="tx1"/>
                          </a:solidFill>
                          <a:effectLst/>
                          <a:latin typeface="Calibri" panose="020F0502020204030204" pitchFamily="34" charset="0"/>
                        </a:rPr>
                        <a:t>-0.9902177</a:t>
                      </a:r>
                    </a:p>
                  </a:txBody>
                  <a:tcPr marL="9525" marR="9525" marT="9525" marB="0" anchor="b">
                    <a:lnL>
                      <a:noFill/>
                    </a:lnL>
                    <a:lnR>
                      <a:noFill/>
                    </a:lnR>
                    <a:lnT>
                      <a:noFill/>
                    </a:lnT>
                    <a:lnB>
                      <a:noFill/>
                    </a:lnB>
                  </a:tcPr>
                </a:tc>
                <a:extLst>
                  <a:ext uri="{0D108BD9-81ED-4DB2-BD59-A6C34878D82A}">
                    <a16:rowId xmlns:a16="http://schemas.microsoft.com/office/drawing/2014/main" val="2479935785"/>
                  </a:ext>
                </a:extLst>
              </a:tr>
              <a:tr h="275833">
                <a:tc>
                  <a:txBody>
                    <a:bodyPr/>
                    <a:lstStyle/>
                    <a:p>
                      <a:pPr algn="r" fontAlgn="b"/>
                      <a:r>
                        <a:rPr lang="en-US" sz="1200" b="0" i="0" u="none" strike="noStrike">
                          <a:solidFill>
                            <a:schemeClr val="tx1"/>
                          </a:solidFill>
                          <a:effectLst/>
                          <a:latin typeface="Calibri" panose="020F0502020204030204" pitchFamily="34" charset="0"/>
                        </a:rPr>
                        <a:t>-0.9660967</a:t>
                      </a:r>
                    </a:p>
                  </a:txBody>
                  <a:tcPr marL="9525" marR="9525" marT="9525" marB="0" anchor="b">
                    <a:lnL>
                      <a:noFill/>
                    </a:lnL>
                    <a:lnR>
                      <a:noFill/>
                    </a:lnR>
                    <a:lnT>
                      <a:noFill/>
                    </a:lnT>
                    <a:lnB>
                      <a:noFill/>
                    </a:lnB>
                  </a:tcPr>
                </a:tc>
                <a:extLst>
                  <a:ext uri="{0D108BD9-81ED-4DB2-BD59-A6C34878D82A}">
                    <a16:rowId xmlns:a16="http://schemas.microsoft.com/office/drawing/2014/main" val="2340897570"/>
                  </a:ext>
                </a:extLst>
              </a:tr>
              <a:tr h="275833">
                <a:tc>
                  <a:txBody>
                    <a:bodyPr/>
                    <a:lstStyle/>
                    <a:p>
                      <a:pPr algn="r" fontAlgn="b"/>
                      <a:r>
                        <a:rPr lang="en-US" sz="1200" b="0" i="0" u="none" strike="noStrike">
                          <a:solidFill>
                            <a:schemeClr val="tx1"/>
                          </a:solidFill>
                          <a:effectLst/>
                          <a:latin typeface="Calibri" panose="020F0502020204030204" pitchFamily="34" charset="0"/>
                        </a:rPr>
                        <a:t>-0.9663132</a:t>
                      </a:r>
                    </a:p>
                  </a:txBody>
                  <a:tcPr marL="9525" marR="9525" marT="9525" marB="0" anchor="b">
                    <a:lnL>
                      <a:noFill/>
                    </a:lnL>
                    <a:lnR>
                      <a:noFill/>
                    </a:lnR>
                    <a:lnT>
                      <a:noFill/>
                    </a:lnT>
                    <a:lnB>
                      <a:noFill/>
                    </a:lnB>
                  </a:tcPr>
                </a:tc>
                <a:extLst>
                  <a:ext uri="{0D108BD9-81ED-4DB2-BD59-A6C34878D82A}">
                    <a16:rowId xmlns:a16="http://schemas.microsoft.com/office/drawing/2014/main" val="3187641352"/>
                  </a:ext>
                </a:extLst>
              </a:tr>
              <a:tr h="275833">
                <a:tc>
                  <a:txBody>
                    <a:bodyPr/>
                    <a:lstStyle/>
                    <a:p>
                      <a:pPr algn="r" fontAlgn="b"/>
                      <a:r>
                        <a:rPr lang="en-US" sz="1200" b="0" i="0" u="none" strike="noStrike">
                          <a:solidFill>
                            <a:schemeClr val="tx1"/>
                          </a:solidFill>
                          <a:effectLst/>
                          <a:latin typeface="Calibri" panose="020F0502020204030204" pitchFamily="34" charset="0"/>
                        </a:rPr>
                        <a:t>-0.9572362</a:t>
                      </a:r>
                    </a:p>
                  </a:txBody>
                  <a:tcPr marL="9525" marR="9525" marT="9525" marB="0" anchor="b">
                    <a:lnL>
                      <a:noFill/>
                    </a:lnL>
                    <a:lnR>
                      <a:noFill/>
                    </a:lnR>
                    <a:lnT>
                      <a:noFill/>
                    </a:lnT>
                    <a:lnB>
                      <a:noFill/>
                    </a:lnB>
                  </a:tcPr>
                </a:tc>
                <a:extLst>
                  <a:ext uri="{0D108BD9-81ED-4DB2-BD59-A6C34878D82A}">
                    <a16:rowId xmlns:a16="http://schemas.microsoft.com/office/drawing/2014/main" val="279775379"/>
                  </a:ext>
                </a:extLst>
              </a:tr>
              <a:tr h="275833">
                <a:tc>
                  <a:txBody>
                    <a:bodyPr/>
                    <a:lstStyle/>
                    <a:p>
                      <a:pPr algn="r" fontAlgn="b"/>
                      <a:r>
                        <a:rPr lang="en-US" sz="1200" b="0" i="0" u="none" strike="noStrike">
                          <a:solidFill>
                            <a:schemeClr val="tx1"/>
                          </a:solidFill>
                          <a:effectLst/>
                          <a:latin typeface="Calibri" panose="020F0502020204030204" pitchFamily="34" charset="0"/>
                        </a:rPr>
                        <a:t>-0.9736632</a:t>
                      </a:r>
                    </a:p>
                  </a:txBody>
                  <a:tcPr marL="9525" marR="9525" marT="9525" marB="0" anchor="b">
                    <a:lnL>
                      <a:noFill/>
                    </a:lnL>
                    <a:lnR>
                      <a:noFill/>
                    </a:lnR>
                    <a:lnT>
                      <a:noFill/>
                    </a:lnT>
                    <a:lnB>
                      <a:noFill/>
                    </a:lnB>
                  </a:tcPr>
                </a:tc>
                <a:extLst>
                  <a:ext uri="{0D108BD9-81ED-4DB2-BD59-A6C34878D82A}">
                    <a16:rowId xmlns:a16="http://schemas.microsoft.com/office/drawing/2014/main" val="2692684423"/>
                  </a:ext>
                </a:extLst>
              </a:tr>
              <a:tr h="275833">
                <a:tc>
                  <a:txBody>
                    <a:bodyPr/>
                    <a:lstStyle/>
                    <a:p>
                      <a:pPr algn="r" fontAlgn="b"/>
                      <a:r>
                        <a:rPr lang="en-US" sz="1200" b="0" i="0" u="none" strike="noStrike">
                          <a:solidFill>
                            <a:schemeClr val="tx1"/>
                          </a:solidFill>
                          <a:effectLst/>
                          <a:latin typeface="Calibri" panose="020F0502020204030204" pitchFamily="34" charset="0"/>
                        </a:rPr>
                        <a:t>-0.973948</a:t>
                      </a:r>
                    </a:p>
                  </a:txBody>
                  <a:tcPr marL="9525" marR="9525" marT="9525" marB="0" anchor="b">
                    <a:lnL>
                      <a:noFill/>
                    </a:lnL>
                    <a:lnR>
                      <a:noFill/>
                    </a:lnR>
                    <a:lnT>
                      <a:noFill/>
                    </a:lnT>
                    <a:lnB>
                      <a:noFill/>
                    </a:lnB>
                  </a:tcPr>
                </a:tc>
                <a:extLst>
                  <a:ext uri="{0D108BD9-81ED-4DB2-BD59-A6C34878D82A}">
                    <a16:rowId xmlns:a16="http://schemas.microsoft.com/office/drawing/2014/main" val="2305263759"/>
                  </a:ext>
                </a:extLst>
              </a:tr>
              <a:tr h="275833">
                <a:tc>
                  <a:txBody>
                    <a:bodyPr/>
                    <a:lstStyle/>
                    <a:p>
                      <a:pPr algn="r" fontAlgn="b"/>
                      <a:r>
                        <a:rPr lang="en-US" sz="1200" b="0" i="0" u="none" strike="noStrike">
                          <a:solidFill>
                            <a:schemeClr val="tx1"/>
                          </a:solidFill>
                          <a:effectLst/>
                          <a:latin typeface="Calibri" panose="020F0502020204030204" pitchFamily="34" charset="0"/>
                        </a:rPr>
                        <a:t>-0.9859965</a:t>
                      </a:r>
                    </a:p>
                  </a:txBody>
                  <a:tcPr marL="9525" marR="9525" marT="9525" marB="0" anchor="b">
                    <a:lnL>
                      <a:noFill/>
                    </a:lnL>
                    <a:lnR>
                      <a:noFill/>
                    </a:lnR>
                    <a:lnT>
                      <a:noFill/>
                    </a:lnT>
                    <a:lnB>
                      <a:noFill/>
                    </a:lnB>
                  </a:tcPr>
                </a:tc>
                <a:extLst>
                  <a:ext uri="{0D108BD9-81ED-4DB2-BD59-A6C34878D82A}">
                    <a16:rowId xmlns:a16="http://schemas.microsoft.com/office/drawing/2014/main" val="3432349006"/>
                  </a:ext>
                </a:extLst>
              </a:tr>
              <a:tr h="275833">
                <a:tc>
                  <a:txBody>
                    <a:bodyPr/>
                    <a:lstStyle/>
                    <a:p>
                      <a:pPr algn="r" fontAlgn="b"/>
                      <a:r>
                        <a:rPr lang="en-US" sz="1200" b="0" i="0" u="none" strike="noStrike">
                          <a:solidFill>
                            <a:schemeClr val="tx1"/>
                          </a:solidFill>
                          <a:effectLst/>
                          <a:latin typeface="Calibri" panose="020F0502020204030204" pitchFamily="34" charset="0"/>
                        </a:rPr>
                        <a:t>-0.982937</a:t>
                      </a:r>
                    </a:p>
                  </a:txBody>
                  <a:tcPr marL="9525" marR="9525" marT="9525" marB="0" anchor="b">
                    <a:lnL>
                      <a:noFill/>
                    </a:lnL>
                    <a:lnR>
                      <a:noFill/>
                    </a:lnR>
                    <a:lnT>
                      <a:noFill/>
                    </a:lnT>
                    <a:lnB>
                      <a:noFill/>
                    </a:lnB>
                  </a:tcPr>
                </a:tc>
                <a:extLst>
                  <a:ext uri="{0D108BD9-81ED-4DB2-BD59-A6C34878D82A}">
                    <a16:rowId xmlns:a16="http://schemas.microsoft.com/office/drawing/2014/main" val="1698654836"/>
                  </a:ext>
                </a:extLst>
              </a:tr>
              <a:tr h="275833">
                <a:tc>
                  <a:txBody>
                    <a:bodyPr/>
                    <a:lstStyle/>
                    <a:p>
                      <a:pPr algn="r" fontAlgn="b"/>
                      <a:r>
                        <a:rPr lang="en-US" sz="1200" b="0" i="0" u="none" strike="noStrike" dirty="0">
                          <a:solidFill>
                            <a:schemeClr val="tx1"/>
                          </a:solidFill>
                          <a:effectLst/>
                          <a:latin typeface="Calibri" panose="020F0502020204030204" pitchFamily="34" charset="0"/>
                        </a:rPr>
                        <a:t>-0.9906873</a:t>
                      </a:r>
                    </a:p>
                  </a:txBody>
                  <a:tcPr marL="9525" marR="9525" marT="9525" marB="0" anchor="b">
                    <a:lnL>
                      <a:noFill/>
                    </a:lnL>
                    <a:lnR>
                      <a:noFill/>
                    </a:lnR>
                    <a:lnT>
                      <a:noFill/>
                    </a:lnT>
                    <a:lnB>
                      <a:noFill/>
                    </a:lnB>
                  </a:tcPr>
                </a:tc>
                <a:extLst>
                  <a:ext uri="{0D108BD9-81ED-4DB2-BD59-A6C34878D82A}">
                    <a16:rowId xmlns:a16="http://schemas.microsoft.com/office/drawing/2014/main" val="2661546433"/>
                  </a:ext>
                </a:extLst>
              </a:tr>
            </a:tbl>
          </a:graphicData>
        </a:graphic>
      </p:graphicFrame>
      <p:sp>
        <p:nvSpPr>
          <p:cNvPr id="39" name="TextBox 38">
            <a:extLst>
              <a:ext uri="{FF2B5EF4-FFF2-40B4-BE49-F238E27FC236}">
                <a16:creationId xmlns:a16="http://schemas.microsoft.com/office/drawing/2014/main" id="{E2FC30D1-1F2E-B444-D9D0-8D8C1FC1F122}"/>
              </a:ext>
            </a:extLst>
          </p:cNvPr>
          <p:cNvSpPr txBox="1"/>
          <p:nvPr/>
        </p:nvSpPr>
        <p:spPr>
          <a:xfrm>
            <a:off x="4677263" y="1429720"/>
            <a:ext cx="2231129" cy="369332"/>
          </a:xfrm>
          <a:prstGeom prst="rect">
            <a:avLst/>
          </a:prstGeom>
          <a:noFill/>
        </p:spPr>
        <p:txBody>
          <a:bodyPr wrap="square" rtlCol="0">
            <a:spAutoFit/>
          </a:bodyPr>
          <a:lstStyle/>
          <a:p>
            <a:r>
              <a:rPr lang="en-US" dirty="0"/>
              <a:t>……………………</a:t>
            </a:r>
          </a:p>
        </p:txBody>
      </p:sp>
      <p:sp>
        <p:nvSpPr>
          <p:cNvPr id="41" name="Rounded Rectangle 40">
            <a:extLst>
              <a:ext uri="{FF2B5EF4-FFF2-40B4-BE49-F238E27FC236}">
                <a16:creationId xmlns:a16="http://schemas.microsoft.com/office/drawing/2014/main" id="{A6F6871B-4EDC-F0C2-F0B4-D0EAA8F15E41}"/>
              </a:ext>
            </a:extLst>
          </p:cNvPr>
          <p:cNvSpPr/>
          <p:nvPr/>
        </p:nvSpPr>
        <p:spPr>
          <a:xfrm>
            <a:off x="3340097" y="2296899"/>
            <a:ext cx="5056564" cy="3970316"/>
          </a:xfrm>
          <a:prstGeom prst="roundRect">
            <a:avLst/>
          </a:prstGeom>
          <a:solidFill>
            <a:schemeClr val="bg2"/>
          </a:solid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5"/>
                </a:solidFill>
              </a:rPr>
              <a:t>Numeric [Float</a:t>
            </a:r>
          </a:p>
          <a:p>
            <a:pPr algn="ctr"/>
            <a:r>
              <a:rPr lang="en-US" dirty="0">
                <a:solidFill>
                  <a:schemeClr val="accent5"/>
                </a:solidFill>
              </a:rPr>
              <a:t>(-1,1)</a:t>
            </a:r>
          </a:p>
        </p:txBody>
      </p:sp>
      <p:sp>
        <p:nvSpPr>
          <p:cNvPr id="43" name="Rounded Rectangle 42">
            <a:extLst>
              <a:ext uri="{FF2B5EF4-FFF2-40B4-BE49-F238E27FC236}">
                <a16:creationId xmlns:a16="http://schemas.microsoft.com/office/drawing/2014/main" id="{2821D66C-45EF-8BB9-DD33-6A5218C0BCC6}"/>
              </a:ext>
            </a:extLst>
          </p:cNvPr>
          <p:cNvSpPr/>
          <p:nvPr/>
        </p:nvSpPr>
        <p:spPr>
          <a:xfrm>
            <a:off x="8503636" y="2279706"/>
            <a:ext cx="1060021" cy="3970318"/>
          </a:xfrm>
          <a:prstGeom prst="roundRect">
            <a:avLst/>
          </a:prstGeom>
          <a:solidFill>
            <a:schemeClr val="bg2"/>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4FA2D50-6314-6708-8521-EE828FBBB786}"/>
              </a:ext>
            </a:extLst>
          </p:cNvPr>
          <p:cNvSpPr txBox="1"/>
          <p:nvPr/>
        </p:nvSpPr>
        <p:spPr>
          <a:xfrm rot="16200000">
            <a:off x="7757373" y="3939638"/>
            <a:ext cx="2604934" cy="369332"/>
          </a:xfrm>
          <a:prstGeom prst="rect">
            <a:avLst/>
          </a:prstGeom>
          <a:noFill/>
        </p:spPr>
        <p:txBody>
          <a:bodyPr wrap="square" rtlCol="0">
            <a:spAutoFit/>
          </a:bodyPr>
          <a:lstStyle/>
          <a:p>
            <a:r>
              <a:rPr lang="en-US" dirty="0"/>
              <a:t>Numeric Categorical</a:t>
            </a:r>
          </a:p>
        </p:txBody>
      </p:sp>
      <p:sp>
        <p:nvSpPr>
          <p:cNvPr id="45" name="Rounded Rectangle 44">
            <a:extLst>
              <a:ext uri="{FF2B5EF4-FFF2-40B4-BE49-F238E27FC236}">
                <a16:creationId xmlns:a16="http://schemas.microsoft.com/office/drawing/2014/main" id="{BA341858-A1AE-2CFA-7872-C0ABFD386C8E}"/>
              </a:ext>
            </a:extLst>
          </p:cNvPr>
          <p:cNvSpPr/>
          <p:nvPr/>
        </p:nvSpPr>
        <p:spPr>
          <a:xfrm>
            <a:off x="9702003" y="2285607"/>
            <a:ext cx="1613990" cy="4015220"/>
          </a:xfrm>
          <a:prstGeom prst="roundRect">
            <a:avLst/>
          </a:prstGeom>
          <a:solidFill>
            <a:schemeClr val="bg2"/>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B4D7581-25C4-65E5-0015-CE289B9E4BFD}"/>
              </a:ext>
            </a:extLst>
          </p:cNvPr>
          <p:cNvSpPr txBox="1"/>
          <p:nvPr/>
        </p:nvSpPr>
        <p:spPr>
          <a:xfrm rot="16200000">
            <a:off x="9552416" y="3662829"/>
            <a:ext cx="2098651" cy="369332"/>
          </a:xfrm>
          <a:prstGeom prst="rect">
            <a:avLst/>
          </a:prstGeom>
          <a:noFill/>
        </p:spPr>
        <p:txBody>
          <a:bodyPr wrap="square" rtlCol="0">
            <a:spAutoFit/>
          </a:bodyPr>
          <a:lstStyle/>
          <a:p>
            <a:r>
              <a:rPr lang="en-US" dirty="0">
                <a:solidFill>
                  <a:schemeClr val="accent6"/>
                </a:solidFill>
              </a:rPr>
              <a:t>Text Categorical </a:t>
            </a:r>
          </a:p>
        </p:txBody>
      </p:sp>
      <p:sp>
        <p:nvSpPr>
          <p:cNvPr id="49" name="Chevron 48">
            <a:extLst>
              <a:ext uri="{FF2B5EF4-FFF2-40B4-BE49-F238E27FC236}">
                <a16:creationId xmlns:a16="http://schemas.microsoft.com/office/drawing/2014/main" id="{CACB1194-99EE-BF67-7B84-763E15BC0600}"/>
              </a:ext>
            </a:extLst>
          </p:cNvPr>
          <p:cNvSpPr/>
          <p:nvPr/>
        </p:nvSpPr>
        <p:spPr>
          <a:xfrm>
            <a:off x="10601741" y="1103243"/>
            <a:ext cx="265260" cy="326477"/>
          </a:xfrm>
          <a:prstGeom prst="chevr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hevron 50">
            <a:extLst>
              <a:ext uri="{FF2B5EF4-FFF2-40B4-BE49-F238E27FC236}">
                <a16:creationId xmlns:a16="http://schemas.microsoft.com/office/drawing/2014/main" id="{C5A59160-CE30-F969-C081-2BA67A996E2B}"/>
              </a:ext>
            </a:extLst>
          </p:cNvPr>
          <p:cNvSpPr/>
          <p:nvPr/>
        </p:nvSpPr>
        <p:spPr>
          <a:xfrm rot="5400000">
            <a:off x="3001686" y="6036711"/>
            <a:ext cx="289303" cy="38751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BF4BB773-602D-7CEE-9E77-276483298149}"/>
              </a:ext>
            </a:extLst>
          </p:cNvPr>
          <p:cNvSpPr txBox="1"/>
          <p:nvPr/>
        </p:nvSpPr>
        <p:spPr>
          <a:xfrm>
            <a:off x="4793656" y="5194597"/>
            <a:ext cx="2081019" cy="646331"/>
          </a:xfrm>
          <a:prstGeom prst="rect">
            <a:avLst/>
          </a:prstGeom>
          <a:noFill/>
        </p:spPr>
        <p:txBody>
          <a:bodyPr wrap="none" rtlCol="0">
            <a:spAutoFit/>
          </a:bodyPr>
          <a:lstStyle/>
          <a:p>
            <a:r>
              <a:rPr lang="en-US" sz="3600" dirty="0"/>
              <a:t>Features</a:t>
            </a:r>
          </a:p>
        </p:txBody>
      </p:sp>
      <p:sp>
        <p:nvSpPr>
          <p:cNvPr id="55" name="TextBox 54">
            <a:extLst>
              <a:ext uri="{FF2B5EF4-FFF2-40B4-BE49-F238E27FC236}">
                <a16:creationId xmlns:a16="http://schemas.microsoft.com/office/drawing/2014/main" id="{09A4AB85-902A-A813-5FDB-EB8FA502E8F6}"/>
              </a:ext>
            </a:extLst>
          </p:cNvPr>
          <p:cNvSpPr txBox="1"/>
          <p:nvPr/>
        </p:nvSpPr>
        <p:spPr>
          <a:xfrm>
            <a:off x="9745566" y="5194342"/>
            <a:ext cx="1600118" cy="646331"/>
          </a:xfrm>
          <a:prstGeom prst="rect">
            <a:avLst/>
          </a:prstGeom>
          <a:noFill/>
        </p:spPr>
        <p:txBody>
          <a:bodyPr wrap="none" rtlCol="0">
            <a:spAutoFit/>
          </a:bodyPr>
          <a:lstStyle/>
          <a:p>
            <a:r>
              <a:rPr lang="en-US" sz="3600" dirty="0">
                <a:solidFill>
                  <a:srgbClr val="3C84DE"/>
                </a:solidFill>
              </a:rPr>
              <a:t>Labels</a:t>
            </a:r>
          </a:p>
        </p:txBody>
      </p:sp>
      <p:sp>
        <p:nvSpPr>
          <p:cNvPr id="57" name="TextBox 56">
            <a:extLst>
              <a:ext uri="{FF2B5EF4-FFF2-40B4-BE49-F238E27FC236}">
                <a16:creationId xmlns:a16="http://schemas.microsoft.com/office/drawing/2014/main" id="{CB1B5293-FF15-5558-4A82-4265A22AC4E6}"/>
              </a:ext>
            </a:extLst>
          </p:cNvPr>
          <p:cNvSpPr txBox="1"/>
          <p:nvPr/>
        </p:nvSpPr>
        <p:spPr>
          <a:xfrm>
            <a:off x="3052073" y="590785"/>
            <a:ext cx="923651" cy="584775"/>
          </a:xfrm>
          <a:prstGeom prst="rect">
            <a:avLst/>
          </a:prstGeom>
          <a:noFill/>
        </p:spPr>
        <p:txBody>
          <a:bodyPr wrap="none" rtlCol="0">
            <a:spAutoFit/>
          </a:bodyPr>
          <a:lstStyle/>
          <a:p>
            <a:r>
              <a:rPr lang="en-US" sz="3200" b="1" dirty="0">
                <a:solidFill>
                  <a:srgbClr val="0DAFDE"/>
                </a:solidFill>
              </a:rPr>
              <a:t>Test</a:t>
            </a:r>
          </a:p>
        </p:txBody>
      </p:sp>
      <p:sp>
        <p:nvSpPr>
          <p:cNvPr id="59" name="TextBox 58">
            <a:extLst>
              <a:ext uri="{FF2B5EF4-FFF2-40B4-BE49-F238E27FC236}">
                <a16:creationId xmlns:a16="http://schemas.microsoft.com/office/drawing/2014/main" id="{9009F0F3-19A9-6BA1-DB6F-F04E03240691}"/>
              </a:ext>
            </a:extLst>
          </p:cNvPr>
          <p:cNvSpPr txBox="1"/>
          <p:nvPr/>
        </p:nvSpPr>
        <p:spPr>
          <a:xfrm rot="16200000">
            <a:off x="2333446" y="1615775"/>
            <a:ext cx="1067921" cy="369332"/>
          </a:xfrm>
          <a:prstGeom prst="rect">
            <a:avLst/>
          </a:prstGeom>
          <a:noFill/>
        </p:spPr>
        <p:txBody>
          <a:bodyPr wrap="none" rtlCol="0">
            <a:spAutoFit/>
          </a:bodyPr>
          <a:lstStyle/>
          <a:p>
            <a:r>
              <a:rPr lang="en-US" dirty="0"/>
              <a:t>Dataset</a:t>
            </a:r>
          </a:p>
        </p:txBody>
      </p:sp>
      <p:sp>
        <p:nvSpPr>
          <p:cNvPr id="6" name="TextBox 5">
            <a:extLst>
              <a:ext uri="{FF2B5EF4-FFF2-40B4-BE49-F238E27FC236}">
                <a16:creationId xmlns:a16="http://schemas.microsoft.com/office/drawing/2014/main" id="{C0105B47-AB25-27C4-9E41-3B0344A1262F}"/>
              </a:ext>
            </a:extLst>
          </p:cNvPr>
          <p:cNvSpPr txBox="1"/>
          <p:nvPr/>
        </p:nvSpPr>
        <p:spPr>
          <a:xfrm>
            <a:off x="7209183" y="853820"/>
            <a:ext cx="569387" cy="369332"/>
          </a:xfrm>
          <a:prstGeom prst="rect">
            <a:avLst/>
          </a:prstGeom>
          <a:noFill/>
        </p:spPr>
        <p:txBody>
          <a:bodyPr wrap="none" rtlCol="0">
            <a:spAutoFit/>
          </a:bodyPr>
          <a:lstStyle/>
          <a:p>
            <a:r>
              <a:rPr lang="en-US" dirty="0"/>
              <a:t>561</a:t>
            </a:r>
          </a:p>
        </p:txBody>
      </p:sp>
    </p:spTree>
    <p:extLst>
      <p:ext uri="{BB962C8B-B14F-4D97-AF65-F5344CB8AC3E}">
        <p14:creationId xmlns:p14="http://schemas.microsoft.com/office/powerpoint/2010/main" val="166998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47"/>
                                        </p:tgtEl>
                                        <p:attrNameLst>
                                          <p:attrName>ppt_x</p:attrName>
                                        </p:attrNameLst>
                                      </p:cBhvr>
                                      <p:tavLst>
                                        <p:tav tm="0">
                                          <p:val>
                                            <p:strVal val="ppt_x"/>
                                          </p:val>
                                        </p:tav>
                                        <p:tav tm="100000">
                                          <p:val>
                                            <p:strVal val="ppt_x"/>
                                          </p:val>
                                        </p:tav>
                                      </p:tavLst>
                                    </p:anim>
                                    <p:anim calcmode="lin" valueType="num">
                                      <p:cBhvr additive="base">
                                        <p:cTn id="19" dur="500"/>
                                        <p:tgtEl>
                                          <p:spTgt spid="47"/>
                                        </p:tgtEl>
                                        <p:attrNameLst>
                                          <p:attrName>ppt_y</p:attrName>
                                        </p:attrNameLst>
                                      </p:cBhvr>
                                      <p:tavLst>
                                        <p:tav tm="0">
                                          <p:val>
                                            <p:strVal val="ppt_y"/>
                                          </p:val>
                                        </p:tav>
                                        <p:tav tm="100000">
                                          <p:val>
                                            <p:strVal val="1+ppt_h/2"/>
                                          </p:val>
                                        </p:tav>
                                      </p:tavLst>
                                    </p:anim>
                                    <p:set>
                                      <p:cBhvr>
                                        <p:cTn id="20" dur="1" fill="hold">
                                          <p:stCondLst>
                                            <p:cond delay="499"/>
                                          </p:stCondLst>
                                        </p:cTn>
                                        <p:tgtEl>
                                          <p:spTgt spid="47"/>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45"/>
                                        </p:tgtEl>
                                        <p:attrNameLst>
                                          <p:attrName>ppt_x</p:attrName>
                                        </p:attrNameLst>
                                      </p:cBhvr>
                                      <p:tavLst>
                                        <p:tav tm="0">
                                          <p:val>
                                            <p:strVal val="ppt_x"/>
                                          </p:val>
                                        </p:tav>
                                        <p:tav tm="100000">
                                          <p:val>
                                            <p:strVal val="ppt_x"/>
                                          </p:val>
                                        </p:tav>
                                      </p:tavLst>
                                    </p:anim>
                                    <p:anim calcmode="lin" valueType="num">
                                      <p:cBhvr additive="base">
                                        <p:cTn id="23" dur="500"/>
                                        <p:tgtEl>
                                          <p:spTgt spid="45"/>
                                        </p:tgtEl>
                                        <p:attrNameLst>
                                          <p:attrName>ppt_y</p:attrName>
                                        </p:attrNameLst>
                                      </p:cBhvr>
                                      <p:tavLst>
                                        <p:tav tm="0">
                                          <p:val>
                                            <p:strVal val="ppt_y"/>
                                          </p:val>
                                        </p:tav>
                                        <p:tav tm="100000">
                                          <p:val>
                                            <p:strVal val="1+ppt_h/2"/>
                                          </p:val>
                                        </p:tav>
                                      </p:tavLst>
                                    </p:anim>
                                    <p:set>
                                      <p:cBhvr>
                                        <p:cTn id="24" dur="1" fill="hold">
                                          <p:stCondLst>
                                            <p:cond delay="499"/>
                                          </p:stCondLst>
                                        </p:cTn>
                                        <p:tgtEl>
                                          <p:spTgt spid="45"/>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23"/>
                                        </p:tgtEl>
                                        <p:attrNameLst>
                                          <p:attrName>ppt_x</p:attrName>
                                        </p:attrNameLst>
                                      </p:cBhvr>
                                      <p:tavLst>
                                        <p:tav tm="0">
                                          <p:val>
                                            <p:strVal val="ppt_x"/>
                                          </p:val>
                                        </p:tav>
                                        <p:tav tm="100000">
                                          <p:val>
                                            <p:strVal val="ppt_x"/>
                                          </p:val>
                                        </p:tav>
                                      </p:tavLst>
                                    </p:anim>
                                    <p:anim calcmode="lin" valueType="num">
                                      <p:cBhvr additive="base">
                                        <p:cTn id="27" dur="500"/>
                                        <p:tgtEl>
                                          <p:spTgt spid="23"/>
                                        </p:tgtEl>
                                        <p:attrNameLst>
                                          <p:attrName>ppt_y</p:attrName>
                                        </p:attrNameLst>
                                      </p:cBhvr>
                                      <p:tavLst>
                                        <p:tav tm="0">
                                          <p:val>
                                            <p:strVal val="ppt_y"/>
                                          </p:val>
                                        </p:tav>
                                        <p:tav tm="100000">
                                          <p:val>
                                            <p:strVal val="1+ppt_h/2"/>
                                          </p:val>
                                        </p:tav>
                                      </p:tavLst>
                                    </p:anim>
                                    <p:set>
                                      <p:cBhvr>
                                        <p:cTn id="28" dur="1" fill="hold">
                                          <p:stCondLst>
                                            <p:cond delay="499"/>
                                          </p:stCondLst>
                                        </p:cTn>
                                        <p:tgtEl>
                                          <p:spTgt spid="23"/>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55"/>
                                        </p:tgtEl>
                                        <p:attrNameLst>
                                          <p:attrName>ppt_x</p:attrName>
                                        </p:attrNameLst>
                                      </p:cBhvr>
                                      <p:tavLst>
                                        <p:tav tm="0">
                                          <p:val>
                                            <p:strVal val="ppt_x"/>
                                          </p:val>
                                        </p:tav>
                                        <p:tav tm="100000">
                                          <p:val>
                                            <p:strVal val="ppt_x"/>
                                          </p:val>
                                        </p:tav>
                                      </p:tavLst>
                                    </p:anim>
                                    <p:anim calcmode="lin" valueType="num">
                                      <p:cBhvr additive="base">
                                        <p:cTn id="31" dur="500"/>
                                        <p:tgtEl>
                                          <p:spTgt spid="55"/>
                                        </p:tgtEl>
                                        <p:attrNameLst>
                                          <p:attrName>ppt_y</p:attrName>
                                        </p:attrNameLst>
                                      </p:cBhvr>
                                      <p:tavLst>
                                        <p:tav tm="0">
                                          <p:val>
                                            <p:strVal val="ppt_y"/>
                                          </p:val>
                                        </p:tav>
                                        <p:tav tm="100000">
                                          <p:val>
                                            <p:strVal val="1+ppt_h/2"/>
                                          </p:val>
                                        </p:tav>
                                      </p:tavLst>
                                    </p:anim>
                                    <p:set>
                                      <p:cBhvr>
                                        <p:cTn id="32" dur="1" fill="hold">
                                          <p:stCondLst>
                                            <p:cond delay="499"/>
                                          </p:stCondLst>
                                        </p:cTn>
                                        <p:tgtEl>
                                          <p:spTgt spid="55"/>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ppt_x"/>
                                          </p:val>
                                        </p:tav>
                                      </p:tavLst>
                                    </p:anim>
                                    <p:anim calcmode="lin" valueType="num">
                                      <p:cBhvr additive="base">
                                        <p:cTn id="35" dur="500"/>
                                        <p:tgtEl>
                                          <p:spTgt spid="14"/>
                                        </p:tgtEl>
                                        <p:attrNameLst>
                                          <p:attrName>ppt_y</p:attrName>
                                        </p:attrNameLst>
                                      </p:cBhvr>
                                      <p:tavLst>
                                        <p:tav tm="0">
                                          <p:val>
                                            <p:strVal val="ppt_y"/>
                                          </p:val>
                                        </p:tav>
                                        <p:tav tm="100000">
                                          <p:val>
                                            <p:strVal val="1+ppt_h/2"/>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4" fill="hold" grpId="0" nodeType="withEffect">
                                  <p:stCondLst>
                                    <p:cond delay="0"/>
                                  </p:stCondLst>
                                  <p:childTnLst>
                                    <p:anim calcmode="lin" valueType="num">
                                      <p:cBhvr additive="base">
                                        <p:cTn id="38" dur="500"/>
                                        <p:tgtEl>
                                          <p:spTgt spid="24"/>
                                        </p:tgtEl>
                                        <p:attrNameLst>
                                          <p:attrName>ppt_x</p:attrName>
                                        </p:attrNameLst>
                                      </p:cBhvr>
                                      <p:tavLst>
                                        <p:tav tm="0">
                                          <p:val>
                                            <p:strVal val="ppt_x"/>
                                          </p:val>
                                        </p:tav>
                                        <p:tav tm="100000">
                                          <p:val>
                                            <p:strVal val="ppt_x"/>
                                          </p:val>
                                        </p:tav>
                                      </p:tavLst>
                                    </p:anim>
                                    <p:anim calcmode="lin" valueType="num">
                                      <p:cBhvr additive="base">
                                        <p:cTn id="39" dur="500"/>
                                        <p:tgtEl>
                                          <p:spTgt spid="24"/>
                                        </p:tgtEl>
                                        <p:attrNameLst>
                                          <p:attrName>ppt_y</p:attrName>
                                        </p:attrNameLst>
                                      </p:cBhvr>
                                      <p:tavLst>
                                        <p:tav tm="0">
                                          <p:val>
                                            <p:strVal val="ppt_y"/>
                                          </p:val>
                                        </p:tav>
                                        <p:tav tm="100000">
                                          <p:val>
                                            <p:strVal val="1+ppt_h/2"/>
                                          </p:val>
                                        </p:tav>
                                      </p:tavLst>
                                    </p:anim>
                                    <p:set>
                                      <p:cBhvr>
                                        <p:cTn id="40" dur="1" fill="hold">
                                          <p:stCondLst>
                                            <p:cond delay="499"/>
                                          </p:stCondLst>
                                        </p:cTn>
                                        <p:tgtEl>
                                          <p:spTgt spid="2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0" nodeType="clickEffect">
                                  <p:stCondLst>
                                    <p:cond delay="0"/>
                                  </p:stCondLst>
                                  <p:childTnLst>
                                    <p:anim calcmode="lin" valueType="num">
                                      <p:cBhvr additive="base">
                                        <p:cTn id="44" dur="500"/>
                                        <p:tgtEl>
                                          <p:spTgt spid="43"/>
                                        </p:tgtEl>
                                        <p:attrNameLst>
                                          <p:attrName>ppt_x</p:attrName>
                                        </p:attrNameLst>
                                      </p:cBhvr>
                                      <p:tavLst>
                                        <p:tav tm="0">
                                          <p:val>
                                            <p:strVal val="ppt_x"/>
                                          </p:val>
                                        </p:tav>
                                        <p:tav tm="100000">
                                          <p:val>
                                            <p:strVal val="ppt_x"/>
                                          </p:val>
                                        </p:tav>
                                      </p:tavLst>
                                    </p:anim>
                                    <p:anim calcmode="lin" valueType="num">
                                      <p:cBhvr additive="base">
                                        <p:cTn id="45" dur="500"/>
                                        <p:tgtEl>
                                          <p:spTgt spid="43"/>
                                        </p:tgtEl>
                                        <p:attrNameLst>
                                          <p:attrName>ppt_y</p:attrName>
                                        </p:attrNameLst>
                                      </p:cBhvr>
                                      <p:tavLst>
                                        <p:tav tm="0">
                                          <p:val>
                                            <p:strVal val="ppt_y"/>
                                          </p:val>
                                        </p:tav>
                                        <p:tav tm="100000">
                                          <p:val>
                                            <p:strVal val="1+ppt_h/2"/>
                                          </p:val>
                                        </p:tav>
                                      </p:tavLst>
                                    </p:anim>
                                    <p:set>
                                      <p:cBhvr>
                                        <p:cTn id="46" dur="1" fill="hold">
                                          <p:stCondLst>
                                            <p:cond delay="499"/>
                                          </p:stCondLst>
                                        </p:cTn>
                                        <p:tgtEl>
                                          <p:spTgt spid="43"/>
                                        </p:tgtEl>
                                        <p:attrNameLst>
                                          <p:attrName>style.visibility</p:attrName>
                                        </p:attrNameLst>
                                      </p:cBhvr>
                                      <p:to>
                                        <p:strVal val="hidden"/>
                                      </p:to>
                                    </p:set>
                                  </p:childTnLst>
                                </p:cTn>
                              </p:par>
                              <p:par>
                                <p:cTn id="47" presetID="2" presetClass="exit" presetSubtype="4" fill="hold" grpId="0" nodeType="withEffect">
                                  <p:stCondLst>
                                    <p:cond delay="0"/>
                                  </p:stCondLst>
                                  <p:childTnLst>
                                    <p:anim calcmode="lin" valueType="num">
                                      <p:cBhvr additive="base">
                                        <p:cTn id="48" dur="500"/>
                                        <p:tgtEl>
                                          <p:spTgt spid="27"/>
                                        </p:tgtEl>
                                        <p:attrNameLst>
                                          <p:attrName>ppt_x</p:attrName>
                                        </p:attrNameLst>
                                      </p:cBhvr>
                                      <p:tavLst>
                                        <p:tav tm="0">
                                          <p:val>
                                            <p:strVal val="ppt_x"/>
                                          </p:val>
                                        </p:tav>
                                        <p:tav tm="100000">
                                          <p:val>
                                            <p:strVal val="ppt_x"/>
                                          </p:val>
                                        </p:tav>
                                      </p:tavLst>
                                    </p:anim>
                                    <p:anim calcmode="lin" valueType="num">
                                      <p:cBhvr additive="base">
                                        <p:cTn id="49" dur="500"/>
                                        <p:tgtEl>
                                          <p:spTgt spid="27"/>
                                        </p:tgtEl>
                                        <p:attrNameLst>
                                          <p:attrName>ppt_y</p:attrName>
                                        </p:attrNameLst>
                                      </p:cBhvr>
                                      <p:tavLst>
                                        <p:tav tm="0">
                                          <p:val>
                                            <p:strVal val="ppt_y"/>
                                          </p:val>
                                        </p:tav>
                                        <p:tav tm="100000">
                                          <p:val>
                                            <p:strVal val="1+ppt_h/2"/>
                                          </p:val>
                                        </p:tav>
                                      </p:tavLst>
                                    </p:anim>
                                    <p:set>
                                      <p:cBhvr>
                                        <p:cTn id="50" dur="1" fill="hold">
                                          <p:stCondLst>
                                            <p:cond delay="499"/>
                                          </p:stCondLst>
                                        </p:cTn>
                                        <p:tgtEl>
                                          <p:spTgt spid="27"/>
                                        </p:tgtEl>
                                        <p:attrNameLst>
                                          <p:attrName>style.visibility</p:attrName>
                                        </p:attrNameLst>
                                      </p:cBhvr>
                                      <p:to>
                                        <p:strVal val="hidden"/>
                                      </p:to>
                                    </p:set>
                                  </p:childTnLst>
                                </p:cTn>
                              </p:par>
                              <p:par>
                                <p:cTn id="51" presetID="2" presetClass="exit" presetSubtype="4" fill="hold" grpId="0" nodeType="withEffect">
                                  <p:stCondLst>
                                    <p:cond delay="0"/>
                                  </p:stCondLst>
                                  <p:childTnLst>
                                    <p:anim calcmode="lin" valueType="num">
                                      <p:cBhvr additive="base">
                                        <p:cTn id="52" dur="500"/>
                                        <p:tgtEl>
                                          <p:spTgt spid="44"/>
                                        </p:tgtEl>
                                        <p:attrNameLst>
                                          <p:attrName>ppt_x</p:attrName>
                                        </p:attrNameLst>
                                      </p:cBhvr>
                                      <p:tavLst>
                                        <p:tav tm="0">
                                          <p:val>
                                            <p:strVal val="ppt_x"/>
                                          </p:val>
                                        </p:tav>
                                        <p:tav tm="100000">
                                          <p:val>
                                            <p:strVal val="ppt_x"/>
                                          </p:val>
                                        </p:tav>
                                      </p:tavLst>
                                    </p:anim>
                                    <p:anim calcmode="lin" valueType="num">
                                      <p:cBhvr additive="base">
                                        <p:cTn id="53" dur="500"/>
                                        <p:tgtEl>
                                          <p:spTgt spid="44"/>
                                        </p:tgtEl>
                                        <p:attrNameLst>
                                          <p:attrName>ppt_y</p:attrName>
                                        </p:attrNameLst>
                                      </p:cBhvr>
                                      <p:tavLst>
                                        <p:tav tm="0">
                                          <p:val>
                                            <p:strVal val="ppt_y"/>
                                          </p:val>
                                        </p:tav>
                                        <p:tav tm="100000">
                                          <p:val>
                                            <p:strVal val="1+ppt_h/2"/>
                                          </p:val>
                                        </p:tav>
                                      </p:tavLst>
                                    </p:anim>
                                    <p:set>
                                      <p:cBhvr>
                                        <p:cTn id="54" dur="1" fill="hold">
                                          <p:stCondLst>
                                            <p:cond delay="499"/>
                                          </p:stCondLst>
                                        </p:cTn>
                                        <p:tgtEl>
                                          <p:spTgt spid="44"/>
                                        </p:tgtEl>
                                        <p:attrNameLst>
                                          <p:attrName>style.visibility</p:attrName>
                                        </p:attrNameLst>
                                      </p:cBhvr>
                                      <p:to>
                                        <p:strVal val="hidden"/>
                                      </p:to>
                                    </p:set>
                                  </p:childTnLst>
                                </p:cTn>
                              </p:par>
                              <p:par>
                                <p:cTn id="55" presetID="2" presetClass="exit" presetSubtype="4" fill="hold" grpId="0" nodeType="withEffect">
                                  <p:stCondLst>
                                    <p:cond delay="0"/>
                                  </p:stCondLst>
                                  <p:childTnLst>
                                    <p:anim calcmode="lin" valueType="num">
                                      <p:cBhvr additive="base">
                                        <p:cTn id="56" dur="500"/>
                                        <p:tgtEl>
                                          <p:spTgt spid="25"/>
                                        </p:tgtEl>
                                        <p:attrNameLst>
                                          <p:attrName>ppt_x</p:attrName>
                                        </p:attrNameLst>
                                      </p:cBhvr>
                                      <p:tavLst>
                                        <p:tav tm="0">
                                          <p:val>
                                            <p:strVal val="ppt_x"/>
                                          </p:val>
                                        </p:tav>
                                        <p:tav tm="100000">
                                          <p:val>
                                            <p:strVal val="ppt_x"/>
                                          </p:val>
                                        </p:tav>
                                      </p:tavLst>
                                    </p:anim>
                                    <p:anim calcmode="lin" valueType="num">
                                      <p:cBhvr additive="base">
                                        <p:cTn id="57" dur="500"/>
                                        <p:tgtEl>
                                          <p:spTgt spid="25"/>
                                        </p:tgtEl>
                                        <p:attrNameLst>
                                          <p:attrName>ppt_y</p:attrName>
                                        </p:attrNameLst>
                                      </p:cBhvr>
                                      <p:tavLst>
                                        <p:tav tm="0">
                                          <p:val>
                                            <p:strVal val="ppt_y"/>
                                          </p:val>
                                        </p:tav>
                                        <p:tav tm="100000">
                                          <p:val>
                                            <p:strVal val="1+ppt_h/2"/>
                                          </p:val>
                                        </p:tav>
                                      </p:tavLst>
                                    </p:anim>
                                    <p:set>
                                      <p:cBhvr>
                                        <p:cTn id="58" dur="1" fill="hold">
                                          <p:stCondLst>
                                            <p:cond delay="499"/>
                                          </p:stCondLst>
                                        </p:cTn>
                                        <p:tgtEl>
                                          <p:spTgt spid="25"/>
                                        </p:tgtEl>
                                        <p:attrNameLst>
                                          <p:attrName>style.visibility</p:attrName>
                                        </p:attrNameLst>
                                      </p:cBhvr>
                                      <p:to>
                                        <p:strVal val="hidden"/>
                                      </p:to>
                                    </p:set>
                                  </p:childTnLst>
                                </p:cTn>
                              </p:par>
                              <p:par>
                                <p:cTn id="59" presetID="2" presetClass="exit" presetSubtype="4" fill="hold" grpId="0" nodeType="withEffect">
                                  <p:stCondLst>
                                    <p:cond delay="0"/>
                                  </p:stCondLst>
                                  <p:childTnLst>
                                    <p:anim calcmode="lin" valueType="num">
                                      <p:cBhvr additive="base">
                                        <p:cTn id="60" dur="500"/>
                                        <p:tgtEl>
                                          <p:spTgt spid="26"/>
                                        </p:tgtEl>
                                        <p:attrNameLst>
                                          <p:attrName>ppt_x</p:attrName>
                                        </p:attrNameLst>
                                      </p:cBhvr>
                                      <p:tavLst>
                                        <p:tav tm="0">
                                          <p:val>
                                            <p:strVal val="ppt_x"/>
                                          </p:val>
                                        </p:tav>
                                        <p:tav tm="100000">
                                          <p:val>
                                            <p:strVal val="ppt_x"/>
                                          </p:val>
                                        </p:tav>
                                      </p:tavLst>
                                    </p:anim>
                                    <p:anim calcmode="lin" valueType="num">
                                      <p:cBhvr additive="base">
                                        <p:cTn id="61" dur="500"/>
                                        <p:tgtEl>
                                          <p:spTgt spid="26"/>
                                        </p:tgtEl>
                                        <p:attrNameLst>
                                          <p:attrName>ppt_y</p:attrName>
                                        </p:attrNameLst>
                                      </p:cBhvr>
                                      <p:tavLst>
                                        <p:tav tm="0">
                                          <p:val>
                                            <p:strVal val="ppt_y"/>
                                          </p:val>
                                        </p:tav>
                                        <p:tav tm="100000">
                                          <p:val>
                                            <p:strVal val="1+ppt_h/2"/>
                                          </p:val>
                                        </p:tav>
                                      </p:tavLst>
                                    </p:anim>
                                    <p:set>
                                      <p:cBhvr>
                                        <p:cTn id="62" dur="1" fill="hold">
                                          <p:stCondLst>
                                            <p:cond delay="499"/>
                                          </p:stCondLst>
                                        </p:cTn>
                                        <p:tgtEl>
                                          <p:spTgt spid="2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22"/>
                                        </p:tgtEl>
                                        <p:attrNameLst>
                                          <p:attrName>ppt_x</p:attrName>
                                        </p:attrNameLst>
                                      </p:cBhvr>
                                      <p:tavLst>
                                        <p:tav tm="0">
                                          <p:val>
                                            <p:strVal val="ppt_x"/>
                                          </p:val>
                                        </p:tav>
                                        <p:tav tm="100000">
                                          <p:val>
                                            <p:strVal val="ppt_x"/>
                                          </p:val>
                                        </p:tav>
                                      </p:tavLst>
                                    </p:anim>
                                    <p:anim calcmode="lin" valueType="num">
                                      <p:cBhvr additive="base">
                                        <p:cTn id="67" dur="500"/>
                                        <p:tgtEl>
                                          <p:spTgt spid="22"/>
                                        </p:tgtEl>
                                        <p:attrNameLst>
                                          <p:attrName>ppt_y</p:attrName>
                                        </p:attrNameLst>
                                      </p:cBhvr>
                                      <p:tavLst>
                                        <p:tav tm="0">
                                          <p:val>
                                            <p:strVal val="ppt_y"/>
                                          </p:val>
                                        </p:tav>
                                        <p:tav tm="100000">
                                          <p:val>
                                            <p:strVal val="1+ppt_h/2"/>
                                          </p:val>
                                        </p:tav>
                                      </p:tavLst>
                                    </p:anim>
                                    <p:set>
                                      <p:cBhvr>
                                        <p:cTn id="68" dur="1" fill="hold">
                                          <p:stCondLst>
                                            <p:cond delay="499"/>
                                          </p:stCondLst>
                                        </p:cTn>
                                        <p:tgtEl>
                                          <p:spTgt spid="2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ppt_x"/>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2" grpId="0"/>
      <p:bldP spid="23" grpId="0"/>
      <p:bldP spid="24" grpId="0"/>
      <p:bldP spid="25" grpId="0"/>
      <p:bldP spid="26" grpId="0"/>
      <p:bldP spid="27" grpId="0"/>
      <p:bldP spid="43" grpId="0" animBg="1"/>
      <p:bldP spid="44" grpId="0"/>
      <p:bldP spid="45" grpId="0" animBg="1"/>
      <p:bldP spid="47" grpId="0"/>
      <p:bldP spid="55" grpId="0"/>
      <p:bldP spid="57"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7" name="Picture 2" descr="Data, information, presentation, report, summary icon - Download on  Iconfinder">
            <a:extLst>
              <a:ext uri="{FF2B5EF4-FFF2-40B4-BE49-F238E27FC236}">
                <a16:creationId xmlns:a16="http://schemas.microsoft.com/office/drawing/2014/main" id="{7F3D696A-272E-27D8-4104-9B25E37F6B2A}"/>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7108" y="2281773"/>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B9026-E2B4-8C1A-8205-B395C338AE67}"/>
              </a:ext>
            </a:extLst>
          </p:cNvPr>
          <p:cNvSpPr txBox="1"/>
          <p:nvPr/>
        </p:nvSpPr>
        <p:spPr>
          <a:xfrm>
            <a:off x="573140" y="1863727"/>
            <a:ext cx="797013" cy="369332"/>
          </a:xfrm>
          <a:prstGeom prst="rect">
            <a:avLst/>
          </a:prstGeom>
          <a:noFill/>
        </p:spPr>
        <p:txBody>
          <a:bodyPr wrap="none" rtlCol="0">
            <a:spAutoFit/>
          </a:bodyPr>
          <a:lstStyle/>
          <a:p>
            <a:r>
              <a:rPr lang="en-US" dirty="0"/>
              <a:t>DATA</a:t>
            </a:r>
          </a:p>
        </p:txBody>
      </p:sp>
      <p:sp>
        <p:nvSpPr>
          <p:cNvPr id="9" name="TextBox 8">
            <a:extLst>
              <a:ext uri="{FF2B5EF4-FFF2-40B4-BE49-F238E27FC236}">
                <a16:creationId xmlns:a16="http://schemas.microsoft.com/office/drawing/2014/main" id="{8B5E257A-5A3D-40F1-D8D0-5D60C4CB27FB}"/>
              </a:ext>
            </a:extLst>
          </p:cNvPr>
          <p:cNvSpPr txBox="1"/>
          <p:nvPr/>
        </p:nvSpPr>
        <p:spPr>
          <a:xfrm rot="5400000">
            <a:off x="1193323" y="2779683"/>
            <a:ext cx="1369286" cy="369332"/>
          </a:xfrm>
          <a:prstGeom prst="rect">
            <a:avLst/>
          </a:prstGeom>
          <a:noFill/>
        </p:spPr>
        <p:txBody>
          <a:bodyPr wrap="none" rtlCol="0">
            <a:spAutoFit/>
          </a:bodyPr>
          <a:lstStyle/>
          <a:p>
            <a:r>
              <a:rPr lang="en-US" dirty="0"/>
              <a:t>OVERVIEW</a:t>
            </a:r>
          </a:p>
        </p:txBody>
      </p:sp>
      <p:sp>
        <p:nvSpPr>
          <p:cNvPr id="15" name="TextBox 14">
            <a:extLst>
              <a:ext uri="{FF2B5EF4-FFF2-40B4-BE49-F238E27FC236}">
                <a16:creationId xmlns:a16="http://schemas.microsoft.com/office/drawing/2014/main" id="{2B16F856-F63B-EB5A-4FC5-9BE22C76434E}"/>
              </a:ext>
            </a:extLst>
          </p:cNvPr>
          <p:cNvSpPr txBox="1"/>
          <p:nvPr/>
        </p:nvSpPr>
        <p:spPr>
          <a:xfrm>
            <a:off x="9676737" y="182289"/>
            <a:ext cx="2302233" cy="369332"/>
          </a:xfrm>
          <a:prstGeom prst="rect">
            <a:avLst/>
          </a:prstGeom>
          <a:noFill/>
        </p:spPr>
        <p:txBody>
          <a:bodyPr wrap="none" rtlCol="0">
            <a:spAutoFit/>
          </a:bodyPr>
          <a:lstStyle/>
          <a:p>
            <a:r>
              <a:rPr lang="en-US" b="1" dirty="0"/>
              <a:t>What kind of Data?</a:t>
            </a:r>
          </a:p>
        </p:txBody>
      </p:sp>
      <p:pic>
        <p:nvPicPr>
          <p:cNvPr id="17" name="Picture 8" descr="Exploratory data analysis color icon Royalty Free Vector">
            <a:extLst>
              <a:ext uri="{FF2B5EF4-FFF2-40B4-BE49-F238E27FC236}">
                <a16:creationId xmlns:a16="http://schemas.microsoft.com/office/drawing/2014/main" id="{7F18C2A7-96C5-4E56-32FC-E1FDE83477C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7">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58E665-1AEF-C08C-6CC7-42A70A0B4435}"/>
              </a:ext>
            </a:extLst>
          </p:cNvPr>
          <p:cNvSpPr txBox="1"/>
          <p:nvPr/>
        </p:nvSpPr>
        <p:spPr>
          <a:xfrm>
            <a:off x="10821281" y="1103243"/>
            <a:ext cx="1157689" cy="369332"/>
          </a:xfrm>
          <a:prstGeom prst="rect">
            <a:avLst/>
          </a:prstGeom>
          <a:noFill/>
        </p:spPr>
        <p:txBody>
          <a:bodyPr wrap="none" rtlCol="0">
            <a:spAutoFit/>
          </a:bodyPr>
          <a:lstStyle/>
          <a:p>
            <a:r>
              <a:rPr lang="en-US" dirty="0">
                <a:solidFill>
                  <a:srgbClr val="3C84DE"/>
                </a:solidFill>
              </a:rPr>
              <a:t>Columns</a:t>
            </a:r>
          </a:p>
        </p:txBody>
      </p:sp>
      <p:sp>
        <p:nvSpPr>
          <p:cNvPr id="3" name="TextBox 2">
            <a:extLst>
              <a:ext uri="{FF2B5EF4-FFF2-40B4-BE49-F238E27FC236}">
                <a16:creationId xmlns:a16="http://schemas.microsoft.com/office/drawing/2014/main" id="{AE38E253-F335-A0DA-A630-5C686B526AF4}"/>
              </a:ext>
            </a:extLst>
          </p:cNvPr>
          <p:cNvSpPr txBox="1"/>
          <p:nvPr/>
        </p:nvSpPr>
        <p:spPr>
          <a:xfrm>
            <a:off x="2756452" y="6344477"/>
            <a:ext cx="756938" cy="369332"/>
          </a:xfrm>
          <a:prstGeom prst="rect">
            <a:avLst/>
          </a:prstGeom>
          <a:noFill/>
        </p:spPr>
        <p:txBody>
          <a:bodyPr wrap="none" rtlCol="0">
            <a:spAutoFit/>
          </a:bodyPr>
          <a:lstStyle/>
          <a:p>
            <a:r>
              <a:rPr lang="en-US" dirty="0">
                <a:solidFill>
                  <a:srgbClr val="3C84DE"/>
                </a:solidFill>
              </a:rPr>
              <a:t>Rows</a:t>
            </a:r>
          </a:p>
        </p:txBody>
      </p:sp>
      <p:cxnSp>
        <p:nvCxnSpPr>
          <p:cNvPr id="10" name="Straight Arrow Connector 9">
            <a:extLst>
              <a:ext uri="{FF2B5EF4-FFF2-40B4-BE49-F238E27FC236}">
                <a16:creationId xmlns:a16="http://schemas.microsoft.com/office/drawing/2014/main" id="{44D098E8-1CD4-507B-900E-DFF771DA2080}"/>
              </a:ext>
            </a:extLst>
          </p:cNvPr>
          <p:cNvCxnSpPr>
            <a:cxnSpLocks/>
            <a:endCxn id="2" idx="1"/>
          </p:cNvCxnSpPr>
          <p:nvPr/>
        </p:nvCxnSpPr>
        <p:spPr>
          <a:xfrm>
            <a:off x="3134921" y="1287909"/>
            <a:ext cx="7686360" cy="0"/>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56B0F5E9-9DDB-2D51-B63C-AF4F512714B6}"/>
              </a:ext>
            </a:extLst>
          </p:cNvPr>
          <p:cNvCxnSpPr>
            <a:endCxn id="3" idx="0"/>
          </p:cNvCxnSpPr>
          <p:nvPr/>
        </p:nvCxnSpPr>
        <p:spPr>
          <a:xfrm>
            <a:off x="3134921" y="1287909"/>
            <a:ext cx="0" cy="5056568"/>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6B66C80E-3852-F8E5-BC67-CB306CD4D62D}"/>
              </a:ext>
            </a:extLst>
          </p:cNvPr>
          <p:cNvSpPr txBox="1"/>
          <p:nvPr/>
        </p:nvSpPr>
        <p:spPr>
          <a:xfrm rot="16200000">
            <a:off x="2244895" y="3631526"/>
            <a:ext cx="761747" cy="369332"/>
          </a:xfrm>
          <a:prstGeom prst="rect">
            <a:avLst/>
          </a:prstGeom>
          <a:noFill/>
        </p:spPr>
        <p:txBody>
          <a:bodyPr wrap="none" rtlCol="0">
            <a:spAutoFit/>
          </a:bodyPr>
          <a:lstStyle/>
          <a:p>
            <a:r>
              <a:rPr lang="en-US" dirty="0"/>
              <a:t>2,947</a:t>
            </a:r>
          </a:p>
        </p:txBody>
      </p:sp>
      <p:sp>
        <p:nvSpPr>
          <p:cNvPr id="23" name="TextBox 22">
            <a:extLst>
              <a:ext uri="{FF2B5EF4-FFF2-40B4-BE49-F238E27FC236}">
                <a16:creationId xmlns:a16="http://schemas.microsoft.com/office/drawing/2014/main" id="{822204F4-EAB2-D765-2CDB-8563C2A5A7D4}"/>
              </a:ext>
            </a:extLst>
          </p:cNvPr>
          <p:cNvSpPr txBox="1"/>
          <p:nvPr/>
        </p:nvSpPr>
        <p:spPr>
          <a:xfrm>
            <a:off x="8536336" y="2296897"/>
            <a:ext cx="2618019" cy="3970318"/>
          </a:xfrm>
          <a:prstGeom prst="rect">
            <a:avLst/>
          </a:prstGeom>
          <a:noFill/>
          <a:ln w="19050">
            <a:solidFill>
              <a:srgbClr val="92D050"/>
            </a:solidFill>
          </a:ln>
        </p:spPr>
        <p:txBody>
          <a:bodyPr wrap="square" rtlCol="0">
            <a:spAutoFit/>
          </a:bodyPr>
          <a:lstStyle/>
          <a:p>
            <a:r>
              <a:rPr lang="en-US" sz="1200" dirty="0"/>
              <a:t>Standing</a:t>
            </a:r>
          </a:p>
          <a:p>
            <a:r>
              <a:rPr lang="en-US" sz="1200" dirty="0"/>
              <a:t>Sitting</a:t>
            </a:r>
          </a:p>
          <a:p>
            <a:r>
              <a:rPr lang="en-US" sz="1200" dirty="0"/>
              <a:t>Laying</a:t>
            </a:r>
          </a:p>
          <a:p>
            <a:r>
              <a:rPr lang="en-US" sz="1200" dirty="0"/>
              <a:t>Sitting</a:t>
            </a:r>
          </a:p>
          <a:p>
            <a:r>
              <a:rPr lang="en-US" sz="1200" dirty="0"/>
              <a:t>Walking downstair</a:t>
            </a:r>
          </a:p>
          <a:p>
            <a:r>
              <a:rPr lang="en-US" sz="1200" dirty="0"/>
              <a:t>Walking</a:t>
            </a:r>
          </a:p>
          <a:p>
            <a:r>
              <a:rPr lang="en-US" sz="1200" dirty="0"/>
              <a:t>Walking upstairs</a:t>
            </a:r>
          </a:p>
          <a:p>
            <a:r>
              <a:rPr lang="en-US" sz="1200" dirty="0"/>
              <a:t>Walking downstairs</a:t>
            </a:r>
          </a:p>
          <a:p>
            <a:r>
              <a:rPr lang="en-US" sz="1200" dirty="0"/>
              <a:t>Laying</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a:t>
            </a:r>
          </a:p>
          <a:p>
            <a:r>
              <a:rPr lang="en-US" sz="1200" dirty="0"/>
              <a:t>Standing</a:t>
            </a:r>
          </a:p>
          <a:p>
            <a:r>
              <a:rPr lang="en-US" sz="1200" dirty="0"/>
              <a:t>Walking</a:t>
            </a:r>
          </a:p>
          <a:p>
            <a:r>
              <a:rPr lang="en-US" sz="1200" dirty="0"/>
              <a:t>Walking upstairs</a:t>
            </a:r>
          </a:p>
        </p:txBody>
      </p:sp>
      <p:sp>
        <p:nvSpPr>
          <p:cNvPr id="28" name="TextBox 27">
            <a:extLst>
              <a:ext uri="{FF2B5EF4-FFF2-40B4-BE49-F238E27FC236}">
                <a16:creationId xmlns:a16="http://schemas.microsoft.com/office/drawing/2014/main" id="{C009D16C-8FCA-F456-3954-FAC15DA5FD77}"/>
              </a:ext>
            </a:extLst>
          </p:cNvPr>
          <p:cNvSpPr txBox="1"/>
          <p:nvPr/>
        </p:nvSpPr>
        <p:spPr>
          <a:xfrm>
            <a:off x="5909789" y="1812545"/>
            <a:ext cx="2598788" cy="369332"/>
          </a:xfrm>
          <a:prstGeom prst="rect">
            <a:avLst/>
          </a:prstGeom>
          <a:noFill/>
        </p:spPr>
        <p:txBody>
          <a:bodyPr wrap="none" rtlCol="0">
            <a:spAutoFit/>
          </a:bodyPr>
          <a:lstStyle/>
          <a:p>
            <a:r>
              <a:rPr lang="en-US" dirty="0"/>
              <a:t>angle(</a:t>
            </a:r>
            <a:r>
              <a:rPr lang="en-US" dirty="0" err="1"/>
              <a:t>Z,gravityMean</a:t>
            </a:r>
            <a:r>
              <a:rPr lang="en-US" dirty="0"/>
              <a:t>)</a:t>
            </a:r>
          </a:p>
        </p:txBody>
      </p:sp>
      <p:graphicFrame>
        <p:nvGraphicFramePr>
          <p:cNvPr id="30" name="Table 29">
            <a:extLst>
              <a:ext uri="{FF2B5EF4-FFF2-40B4-BE49-F238E27FC236}">
                <a16:creationId xmlns:a16="http://schemas.microsoft.com/office/drawing/2014/main" id="{78FC2DE0-8EFE-910D-E490-28BF0CD120CE}"/>
              </a:ext>
            </a:extLst>
          </p:cNvPr>
          <p:cNvGraphicFramePr>
            <a:graphicFrameLocks noGrp="1"/>
          </p:cNvGraphicFramePr>
          <p:nvPr/>
        </p:nvGraphicFramePr>
        <p:xfrm>
          <a:off x="3297556" y="1863727"/>
          <a:ext cx="2231138" cy="283845"/>
        </p:xfrm>
        <a:graphic>
          <a:graphicData uri="http://schemas.openxmlformats.org/drawingml/2006/table">
            <a:tbl>
              <a:tblPr/>
              <a:tblGrid>
                <a:gridCol w="2231138">
                  <a:extLst>
                    <a:ext uri="{9D8B030D-6E8A-4147-A177-3AD203B41FA5}">
                      <a16:colId xmlns:a16="http://schemas.microsoft.com/office/drawing/2014/main" val="1881651663"/>
                    </a:ext>
                  </a:extLst>
                </a:gridCol>
              </a:tblGrid>
              <a:tr h="166699">
                <a:tc>
                  <a:txBody>
                    <a:bodyPr/>
                    <a:lstStyle/>
                    <a:p>
                      <a:pPr algn="l" fontAlgn="b"/>
                      <a:r>
                        <a:rPr lang="en-US" sz="1800" kern="1200" dirty="0">
                          <a:solidFill>
                            <a:schemeClr val="tx1"/>
                          </a:solidFill>
                          <a:latin typeface="+mn-lt"/>
                          <a:ea typeface="+mn-ea"/>
                          <a:cs typeface="+mn-cs"/>
                        </a:rPr>
                        <a:t>tBodyAcc-mean</a:t>
                      </a:r>
                      <a:r>
                        <a:rPr lang="en-US" sz="1800" b="0" i="0" u="none" strike="noStrike" dirty="0">
                          <a:solidFill>
                            <a:schemeClr val="tx1"/>
                          </a:solidFill>
                          <a:effectLst/>
                          <a:latin typeface="Calibri" panose="020F0502020204030204" pitchFamily="34" charset="0"/>
                        </a:rPr>
                        <a:t>()-X</a:t>
                      </a:r>
                    </a:p>
                  </a:txBody>
                  <a:tcPr marL="9525" marR="9525" marT="9525" marB="0" anchor="b">
                    <a:lnL>
                      <a:noFill/>
                    </a:lnL>
                    <a:lnR>
                      <a:noFill/>
                    </a:lnR>
                    <a:lnT>
                      <a:noFill/>
                    </a:lnT>
                    <a:lnB>
                      <a:noFill/>
                    </a:lnB>
                  </a:tcPr>
                </a:tc>
                <a:extLst>
                  <a:ext uri="{0D108BD9-81ED-4DB2-BD59-A6C34878D82A}">
                    <a16:rowId xmlns:a16="http://schemas.microsoft.com/office/drawing/2014/main" val="3502814451"/>
                  </a:ext>
                </a:extLst>
              </a:tr>
            </a:tbl>
          </a:graphicData>
        </a:graphic>
      </p:graphicFrame>
      <p:sp>
        <p:nvSpPr>
          <p:cNvPr id="32" name="TextBox 31">
            <a:extLst>
              <a:ext uri="{FF2B5EF4-FFF2-40B4-BE49-F238E27FC236}">
                <a16:creationId xmlns:a16="http://schemas.microsoft.com/office/drawing/2014/main" id="{E1541A43-B235-3307-0C02-4B023A216F1B}"/>
              </a:ext>
            </a:extLst>
          </p:cNvPr>
          <p:cNvSpPr txBox="1"/>
          <p:nvPr/>
        </p:nvSpPr>
        <p:spPr>
          <a:xfrm>
            <a:off x="4207211" y="1550935"/>
            <a:ext cx="365806" cy="261610"/>
          </a:xfrm>
          <a:prstGeom prst="rect">
            <a:avLst/>
          </a:prstGeom>
          <a:noFill/>
        </p:spPr>
        <p:txBody>
          <a:bodyPr wrap="none" rtlCol="0">
            <a:spAutoFit/>
          </a:bodyPr>
          <a:lstStyle/>
          <a:p>
            <a:r>
              <a:rPr lang="en-US" sz="1100" dirty="0">
                <a:solidFill>
                  <a:schemeClr val="accent5"/>
                </a:solidFill>
              </a:rPr>
              <a:t>1st</a:t>
            </a:r>
          </a:p>
        </p:txBody>
      </p:sp>
      <p:sp>
        <p:nvSpPr>
          <p:cNvPr id="35" name="TextBox 34">
            <a:extLst>
              <a:ext uri="{FF2B5EF4-FFF2-40B4-BE49-F238E27FC236}">
                <a16:creationId xmlns:a16="http://schemas.microsoft.com/office/drawing/2014/main" id="{1F538C1B-9029-B8C9-C041-836189CCB249}"/>
              </a:ext>
            </a:extLst>
          </p:cNvPr>
          <p:cNvSpPr txBox="1"/>
          <p:nvPr/>
        </p:nvSpPr>
        <p:spPr>
          <a:xfrm>
            <a:off x="6974152" y="1549649"/>
            <a:ext cx="522900" cy="261610"/>
          </a:xfrm>
          <a:prstGeom prst="rect">
            <a:avLst/>
          </a:prstGeom>
          <a:noFill/>
        </p:spPr>
        <p:txBody>
          <a:bodyPr wrap="none" rtlCol="0">
            <a:spAutoFit/>
          </a:bodyPr>
          <a:lstStyle/>
          <a:p>
            <a:r>
              <a:rPr lang="en-US" sz="1100" dirty="0">
                <a:solidFill>
                  <a:schemeClr val="accent5"/>
                </a:solidFill>
              </a:rPr>
              <a:t>561st</a:t>
            </a:r>
          </a:p>
        </p:txBody>
      </p:sp>
      <p:graphicFrame>
        <p:nvGraphicFramePr>
          <p:cNvPr id="37" name="Table 36">
            <a:extLst>
              <a:ext uri="{FF2B5EF4-FFF2-40B4-BE49-F238E27FC236}">
                <a16:creationId xmlns:a16="http://schemas.microsoft.com/office/drawing/2014/main" id="{4C33DA97-7A4C-F37E-E81B-A013A2FF6524}"/>
              </a:ext>
            </a:extLst>
          </p:cNvPr>
          <p:cNvGraphicFramePr>
            <a:graphicFrameLocks noGrp="1"/>
          </p:cNvGraphicFramePr>
          <p:nvPr/>
        </p:nvGraphicFramePr>
        <p:xfrm>
          <a:off x="6833856" y="2393792"/>
          <a:ext cx="825500" cy="3856230"/>
        </p:xfrm>
        <a:graphic>
          <a:graphicData uri="http://schemas.openxmlformats.org/drawingml/2006/table">
            <a:tbl>
              <a:tblPr/>
              <a:tblGrid>
                <a:gridCol w="825500">
                  <a:extLst>
                    <a:ext uri="{9D8B030D-6E8A-4147-A177-3AD203B41FA5}">
                      <a16:colId xmlns:a16="http://schemas.microsoft.com/office/drawing/2014/main" val="2384621476"/>
                    </a:ext>
                  </a:extLst>
                </a:gridCol>
              </a:tblGrid>
              <a:tr h="275445">
                <a:tc>
                  <a:txBody>
                    <a:bodyPr/>
                    <a:lstStyle/>
                    <a:p>
                      <a:pPr algn="r" fontAlgn="b"/>
                      <a:r>
                        <a:rPr lang="en-US" sz="1200" b="0" i="0" u="none" strike="noStrike">
                          <a:solidFill>
                            <a:schemeClr val="tx1">
                              <a:lumMod val="95000"/>
                            </a:schemeClr>
                          </a:solidFill>
                          <a:effectLst/>
                          <a:latin typeface="Calibri" panose="020F0502020204030204" pitchFamily="34" charset="0"/>
                        </a:rPr>
                        <a:t>0.28858451</a:t>
                      </a:r>
                    </a:p>
                  </a:txBody>
                  <a:tcPr marL="9525" marR="9525" marT="9525" marB="0" anchor="b">
                    <a:lnL>
                      <a:noFill/>
                    </a:lnL>
                    <a:lnR>
                      <a:noFill/>
                    </a:lnR>
                    <a:lnT>
                      <a:noFill/>
                    </a:lnT>
                    <a:lnB>
                      <a:noFill/>
                    </a:lnB>
                  </a:tcPr>
                </a:tc>
                <a:extLst>
                  <a:ext uri="{0D108BD9-81ED-4DB2-BD59-A6C34878D82A}">
                    <a16:rowId xmlns:a16="http://schemas.microsoft.com/office/drawing/2014/main" val="2048040576"/>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0.27841883</a:t>
                      </a:r>
                    </a:p>
                  </a:txBody>
                  <a:tcPr marL="9525" marR="9525" marT="9525" marB="0" anchor="b">
                    <a:lnL>
                      <a:noFill/>
                    </a:lnL>
                    <a:lnR>
                      <a:noFill/>
                    </a:lnR>
                    <a:lnT>
                      <a:noFill/>
                    </a:lnT>
                    <a:lnB>
                      <a:noFill/>
                    </a:lnB>
                  </a:tcPr>
                </a:tc>
                <a:extLst>
                  <a:ext uri="{0D108BD9-81ED-4DB2-BD59-A6C34878D82A}">
                    <a16:rowId xmlns:a16="http://schemas.microsoft.com/office/drawing/2014/main" val="491933147"/>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0.27965306</a:t>
                      </a:r>
                    </a:p>
                  </a:txBody>
                  <a:tcPr marL="9525" marR="9525" marT="9525" marB="0" anchor="b">
                    <a:lnL>
                      <a:noFill/>
                    </a:lnL>
                    <a:lnR>
                      <a:noFill/>
                    </a:lnR>
                    <a:lnT>
                      <a:noFill/>
                    </a:lnT>
                    <a:lnB>
                      <a:noFill/>
                    </a:lnB>
                  </a:tcPr>
                </a:tc>
                <a:extLst>
                  <a:ext uri="{0D108BD9-81ED-4DB2-BD59-A6C34878D82A}">
                    <a16:rowId xmlns:a16="http://schemas.microsoft.com/office/drawing/2014/main" val="20170462"/>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0.27917394</a:t>
                      </a:r>
                    </a:p>
                  </a:txBody>
                  <a:tcPr marL="9525" marR="9525" marT="9525" marB="0" anchor="b">
                    <a:lnL>
                      <a:noFill/>
                    </a:lnL>
                    <a:lnR>
                      <a:noFill/>
                    </a:lnR>
                    <a:lnT>
                      <a:noFill/>
                    </a:lnT>
                    <a:lnB>
                      <a:noFill/>
                    </a:lnB>
                  </a:tcPr>
                </a:tc>
                <a:extLst>
                  <a:ext uri="{0D108BD9-81ED-4DB2-BD59-A6C34878D82A}">
                    <a16:rowId xmlns:a16="http://schemas.microsoft.com/office/drawing/2014/main" val="4079255138"/>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0.27662877</a:t>
                      </a:r>
                    </a:p>
                  </a:txBody>
                  <a:tcPr marL="9525" marR="9525" marT="9525" marB="0" anchor="b">
                    <a:lnL>
                      <a:noFill/>
                    </a:lnL>
                    <a:lnR>
                      <a:noFill/>
                    </a:lnR>
                    <a:lnT>
                      <a:noFill/>
                    </a:lnT>
                    <a:lnB>
                      <a:noFill/>
                    </a:lnB>
                  </a:tcPr>
                </a:tc>
                <a:extLst>
                  <a:ext uri="{0D108BD9-81ED-4DB2-BD59-A6C34878D82A}">
                    <a16:rowId xmlns:a16="http://schemas.microsoft.com/office/drawing/2014/main" val="694612352"/>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0.27719877</a:t>
                      </a:r>
                    </a:p>
                  </a:txBody>
                  <a:tcPr marL="9525" marR="9525" marT="9525" marB="0" anchor="b">
                    <a:lnL>
                      <a:noFill/>
                    </a:lnL>
                    <a:lnR>
                      <a:noFill/>
                    </a:lnR>
                    <a:lnT>
                      <a:noFill/>
                    </a:lnT>
                    <a:lnB>
                      <a:noFill/>
                    </a:lnB>
                  </a:tcPr>
                </a:tc>
                <a:extLst>
                  <a:ext uri="{0D108BD9-81ED-4DB2-BD59-A6C34878D82A}">
                    <a16:rowId xmlns:a16="http://schemas.microsoft.com/office/drawing/2014/main" val="1672523948"/>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0.27945388</a:t>
                      </a:r>
                    </a:p>
                  </a:txBody>
                  <a:tcPr marL="9525" marR="9525" marT="9525" marB="0" anchor="b">
                    <a:lnL>
                      <a:noFill/>
                    </a:lnL>
                    <a:lnR>
                      <a:noFill/>
                    </a:lnR>
                    <a:lnT>
                      <a:noFill/>
                    </a:lnT>
                    <a:lnB>
                      <a:noFill/>
                    </a:lnB>
                  </a:tcPr>
                </a:tc>
                <a:extLst>
                  <a:ext uri="{0D108BD9-81ED-4DB2-BD59-A6C34878D82A}">
                    <a16:rowId xmlns:a16="http://schemas.microsoft.com/office/drawing/2014/main" val="3732374167"/>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0.27743247</a:t>
                      </a:r>
                    </a:p>
                  </a:txBody>
                  <a:tcPr marL="9525" marR="9525" marT="9525" marB="0" anchor="b">
                    <a:lnL>
                      <a:noFill/>
                    </a:lnL>
                    <a:lnR>
                      <a:noFill/>
                    </a:lnR>
                    <a:lnT>
                      <a:noFill/>
                    </a:lnT>
                    <a:lnB>
                      <a:noFill/>
                    </a:lnB>
                  </a:tcPr>
                </a:tc>
                <a:extLst>
                  <a:ext uri="{0D108BD9-81ED-4DB2-BD59-A6C34878D82A}">
                    <a16:rowId xmlns:a16="http://schemas.microsoft.com/office/drawing/2014/main" val="923186636"/>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0.27729342</a:t>
                      </a:r>
                    </a:p>
                  </a:txBody>
                  <a:tcPr marL="9525" marR="9525" marT="9525" marB="0" anchor="b">
                    <a:lnL>
                      <a:noFill/>
                    </a:lnL>
                    <a:lnR>
                      <a:noFill/>
                    </a:lnR>
                    <a:lnT>
                      <a:noFill/>
                    </a:lnT>
                    <a:lnB>
                      <a:noFill/>
                    </a:lnB>
                  </a:tcPr>
                </a:tc>
                <a:extLst>
                  <a:ext uri="{0D108BD9-81ED-4DB2-BD59-A6C34878D82A}">
                    <a16:rowId xmlns:a16="http://schemas.microsoft.com/office/drawing/2014/main" val="617756270"/>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0.28058569</a:t>
                      </a:r>
                    </a:p>
                  </a:txBody>
                  <a:tcPr marL="9525" marR="9525" marT="9525" marB="0" anchor="b">
                    <a:lnL>
                      <a:noFill/>
                    </a:lnL>
                    <a:lnR>
                      <a:noFill/>
                    </a:lnR>
                    <a:lnT>
                      <a:noFill/>
                    </a:lnT>
                    <a:lnB>
                      <a:noFill/>
                    </a:lnB>
                  </a:tcPr>
                </a:tc>
                <a:extLst>
                  <a:ext uri="{0D108BD9-81ED-4DB2-BD59-A6C34878D82A}">
                    <a16:rowId xmlns:a16="http://schemas.microsoft.com/office/drawing/2014/main" val="744968265"/>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0.27688027</a:t>
                      </a:r>
                    </a:p>
                  </a:txBody>
                  <a:tcPr marL="9525" marR="9525" marT="9525" marB="0" anchor="b">
                    <a:lnL>
                      <a:noFill/>
                    </a:lnL>
                    <a:lnR>
                      <a:noFill/>
                    </a:lnR>
                    <a:lnT>
                      <a:noFill/>
                    </a:lnT>
                    <a:lnB>
                      <a:noFill/>
                    </a:lnB>
                  </a:tcPr>
                </a:tc>
                <a:extLst>
                  <a:ext uri="{0D108BD9-81ED-4DB2-BD59-A6C34878D82A}">
                    <a16:rowId xmlns:a16="http://schemas.microsoft.com/office/drawing/2014/main" val="3042326668"/>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0.27622817</a:t>
                      </a:r>
                    </a:p>
                  </a:txBody>
                  <a:tcPr marL="9525" marR="9525" marT="9525" marB="0" anchor="b">
                    <a:lnL>
                      <a:noFill/>
                    </a:lnL>
                    <a:lnR>
                      <a:noFill/>
                    </a:lnR>
                    <a:lnT>
                      <a:noFill/>
                    </a:lnT>
                    <a:lnB>
                      <a:noFill/>
                    </a:lnB>
                  </a:tcPr>
                </a:tc>
                <a:extLst>
                  <a:ext uri="{0D108BD9-81ED-4DB2-BD59-A6C34878D82A}">
                    <a16:rowId xmlns:a16="http://schemas.microsoft.com/office/drawing/2014/main" val="4152098494"/>
                  </a:ext>
                </a:extLst>
              </a:tr>
              <a:tr h="275445">
                <a:tc>
                  <a:txBody>
                    <a:bodyPr/>
                    <a:lstStyle/>
                    <a:p>
                      <a:pPr algn="r" fontAlgn="b"/>
                      <a:r>
                        <a:rPr lang="en-US" sz="1200" b="0" i="0" u="none" strike="noStrike">
                          <a:solidFill>
                            <a:schemeClr val="tx1">
                              <a:lumMod val="95000"/>
                            </a:schemeClr>
                          </a:solidFill>
                          <a:effectLst/>
                          <a:latin typeface="Calibri" panose="020F0502020204030204" pitchFamily="34" charset="0"/>
                        </a:rPr>
                        <a:t>0.278457</a:t>
                      </a:r>
                    </a:p>
                  </a:txBody>
                  <a:tcPr marL="9525" marR="9525" marT="9525" marB="0" anchor="b">
                    <a:lnL>
                      <a:noFill/>
                    </a:lnL>
                    <a:lnR>
                      <a:noFill/>
                    </a:lnR>
                    <a:lnT>
                      <a:noFill/>
                    </a:lnT>
                    <a:lnB>
                      <a:noFill/>
                    </a:lnB>
                  </a:tcPr>
                </a:tc>
                <a:extLst>
                  <a:ext uri="{0D108BD9-81ED-4DB2-BD59-A6C34878D82A}">
                    <a16:rowId xmlns:a16="http://schemas.microsoft.com/office/drawing/2014/main" val="3013085321"/>
                  </a:ext>
                </a:extLst>
              </a:tr>
              <a:tr h="275445">
                <a:tc>
                  <a:txBody>
                    <a:bodyPr/>
                    <a:lstStyle/>
                    <a:p>
                      <a:pPr algn="r" fontAlgn="b"/>
                      <a:r>
                        <a:rPr lang="en-US" sz="1200" b="0" i="0" u="none" strike="noStrike" dirty="0">
                          <a:solidFill>
                            <a:schemeClr val="tx1">
                              <a:lumMod val="95000"/>
                            </a:schemeClr>
                          </a:solidFill>
                          <a:effectLst/>
                          <a:latin typeface="Calibri" panose="020F0502020204030204" pitchFamily="34" charset="0"/>
                        </a:rPr>
                        <a:t>0.27717497</a:t>
                      </a:r>
                    </a:p>
                  </a:txBody>
                  <a:tcPr marL="9525" marR="9525" marT="9525" marB="0" anchor="b">
                    <a:lnL>
                      <a:noFill/>
                    </a:lnL>
                    <a:lnR>
                      <a:noFill/>
                    </a:lnR>
                    <a:lnT>
                      <a:noFill/>
                    </a:lnT>
                    <a:lnB>
                      <a:noFill/>
                    </a:lnB>
                  </a:tcPr>
                </a:tc>
                <a:extLst>
                  <a:ext uri="{0D108BD9-81ED-4DB2-BD59-A6C34878D82A}">
                    <a16:rowId xmlns:a16="http://schemas.microsoft.com/office/drawing/2014/main" val="1688599431"/>
                  </a:ext>
                </a:extLst>
              </a:tr>
            </a:tbl>
          </a:graphicData>
        </a:graphic>
      </p:graphicFrame>
      <p:graphicFrame>
        <p:nvGraphicFramePr>
          <p:cNvPr id="38" name="Table 37">
            <a:extLst>
              <a:ext uri="{FF2B5EF4-FFF2-40B4-BE49-F238E27FC236}">
                <a16:creationId xmlns:a16="http://schemas.microsoft.com/office/drawing/2014/main" id="{2F5BBA34-5418-6373-B186-5F1F2B1621B0}"/>
              </a:ext>
            </a:extLst>
          </p:cNvPr>
          <p:cNvGraphicFramePr>
            <a:graphicFrameLocks noGrp="1"/>
          </p:cNvGraphicFramePr>
          <p:nvPr/>
        </p:nvGraphicFramePr>
        <p:xfrm>
          <a:off x="4008975" y="2388362"/>
          <a:ext cx="825500" cy="3861662"/>
        </p:xfrm>
        <a:graphic>
          <a:graphicData uri="http://schemas.openxmlformats.org/drawingml/2006/table">
            <a:tbl>
              <a:tblPr/>
              <a:tblGrid>
                <a:gridCol w="825500">
                  <a:extLst>
                    <a:ext uri="{9D8B030D-6E8A-4147-A177-3AD203B41FA5}">
                      <a16:colId xmlns:a16="http://schemas.microsoft.com/office/drawing/2014/main" val="2294344434"/>
                    </a:ext>
                  </a:extLst>
                </a:gridCol>
              </a:tblGrid>
              <a:tr h="275833">
                <a:tc>
                  <a:txBody>
                    <a:bodyPr/>
                    <a:lstStyle/>
                    <a:p>
                      <a:pPr algn="r" fontAlgn="b"/>
                      <a:r>
                        <a:rPr lang="en-US" sz="1200" b="0" i="0" u="none" strike="noStrike">
                          <a:solidFill>
                            <a:schemeClr val="tx1"/>
                          </a:solidFill>
                          <a:effectLst/>
                          <a:latin typeface="Calibri" panose="020F0502020204030204" pitchFamily="34" charset="0"/>
                        </a:rPr>
                        <a:t>-0.9831846</a:t>
                      </a:r>
                    </a:p>
                  </a:txBody>
                  <a:tcPr marL="9525" marR="9525" marT="9525" marB="0" anchor="b">
                    <a:lnL>
                      <a:noFill/>
                    </a:lnL>
                    <a:lnR>
                      <a:noFill/>
                    </a:lnR>
                    <a:lnT>
                      <a:noFill/>
                    </a:lnT>
                    <a:lnB>
                      <a:noFill/>
                    </a:lnB>
                  </a:tcPr>
                </a:tc>
                <a:extLst>
                  <a:ext uri="{0D108BD9-81ED-4DB2-BD59-A6C34878D82A}">
                    <a16:rowId xmlns:a16="http://schemas.microsoft.com/office/drawing/2014/main" val="4131342277"/>
                  </a:ext>
                </a:extLst>
              </a:tr>
              <a:tr h="275833">
                <a:tc>
                  <a:txBody>
                    <a:bodyPr/>
                    <a:lstStyle/>
                    <a:p>
                      <a:pPr algn="r" fontAlgn="b"/>
                      <a:r>
                        <a:rPr lang="en-US" sz="1200" b="0" i="0" u="none" strike="noStrike">
                          <a:solidFill>
                            <a:schemeClr val="tx1"/>
                          </a:solidFill>
                          <a:effectLst/>
                          <a:latin typeface="Calibri" panose="020F0502020204030204" pitchFamily="34" charset="0"/>
                        </a:rPr>
                        <a:t>-0.9749144</a:t>
                      </a:r>
                    </a:p>
                  </a:txBody>
                  <a:tcPr marL="9525" marR="9525" marT="9525" marB="0" anchor="b">
                    <a:lnL>
                      <a:noFill/>
                    </a:lnL>
                    <a:lnR>
                      <a:noFill/>
                    </a:lnR>
                    <a:lnT>
                      <a:noFill/>
                    </a:lnT>
                    <a:lnB>
                      <a:noFill/>
                    </a:lnB>
                  </a:tcPr>
                </a:tc>
                <a:extLst>
                  <a:ext uri="{0D108BD9-81ED-4DB2-BD59-A6C34878D82A}">
                    <a16:rowId xmlns:a16="http://schemas.microsoft.com/office/drawing/2014/main" val="3881662502"/>
                  </a:ext>
                </a:extLst>
              </a:tr>
              <a:tr h="275833">
                <a:tc>
                  <a:txBody>
                    <a:bodyPr/>
                    <a:lstStyle/>
                    <a:p>
                      <a:pPr algn="r" fontAlgn="b"/>
                      <a:r>
                        <a:rPr lang="en-US" sz="1200" b="0" i="0" u="none" strike="noStrike">
                          <a:solidFill>
                            <a:schemeClr val="tx1"/>
                          </a:solidFill>
                          <a:effectLst/>
                          <a:latin typeface="Calibri" panose="020F0502020204030204" pitchFamily="34" charset="0"/>
                        </a:rPr>
                        <a:t>-0.9636684</a:t>
                      </a:r>
                    </a:p>
                  </a:txBody>
                  <a:tcPr marL="9525" marR="9525" marT="9525" marB="0" anchor="b">
                    <a:lnL>
                      <a:noFill/>
                    </a:lnL>
                    <a:lnR>
                      <a:noFill/>
                    </a:lnR>
                    <a:lnT>
                      <a:noFill/>
                    </a:lnT>
                    <a:lnB>
                      <a:noFill/>
                    </a:lnB>
                  </a:tcPr>
                </a:tc>
                <a:extLst>
                  <a:ext uri="{0D108BD9-81ED-4DB2-BD59-A6C34878D82A}">
                    <a16:rowId xmlns:a16="http://schemas.microsoft.com/office/drawing/2014/main" val="1911055299"/>
                  </a:ext>
                </a:extLst>
              </a:tr>
              <a:tr h="275833">
                <a:tc>
                  <a:txBody>
                    <a:bodyPr/>
                    <a:lstStyle/>
                    <a:p>
                      <a:pPr algn="r" fontAlgn="b"/>
                      <a:r>
                        <a:rPr lang="en-US" sz="1200" b="0" i="0" u="none" strike="noStrike" dirty="0">
                          <a:solidFill>
                            <a:schemeClr val="tx1"/>
                          </a:solidFill>
                          <a:effectLst/>
                          <a:latin typeface="Calibri" panose="020F0502020204030204" pitchFamily="34" charset="0"/>
                        </a:rPr>
                        <a:t>-0.9827498</a:t>
                      </a:r>
                    </a:p>
                  </a:txBody>
                  <a:tcPr marL="9525" marR="9525" marT="9525" marB="0" anchor="b">
                    <a:lnL>
                      <a:noFill/>
                    </a:lnL>
                    <a:lnR>
                      <a:noFill/>
                    </a:lnR>
                    <a:lnT>
                      <a:noFill/>
                    </a:lnT>
                    <a:lnB>
                      <a:noFill/>
                    </a:lnB>
                  </a:tcPr>
                </a:tc>
                <a:extLst>
                  <a:ext uri="{0D108BD9-81ED-4DB2-BD59-A6C34878D82A}">
                    <a16:rowId xmlns:a16="http://schemas.microsoft.com/office/drawing/2014/main" val="3233342663"/>
                  </a:ext>
                </a:extLst>
              </a:tr>
              <a:tr h="275833">
                <a:tc>
                  <a:txBody>
                    <a:bodyPr/>
                    <a:lstStyle/>
                    <a:p>
                      <a:pPr algn="r" fontAlgn="b"/>
                      <a:r>
                        <a:rPr lang="en-US" sz="1200" b="0" i="0" u="none" strike="noStrike" dirty="0">
                          <a:solidFill>
                            <a:schemeClr val="tx1"/>
                          </a:solidFill>
                          <a:effectLst/>
                          <a:latin typeface="Calibri" panose="020F0502020204030204" pitchFamily="34" charset="0"/>
                        </a:rPr>
                        <a:t>-0.9796719</a:t>
                      </a:r>
                    </a:p>
                  </a:txBody>
                  <a:tcPr marL="9525" marR="9525" marT="9525" marB="0" anchor="b">
                    <a:lnL>
                      <a:noFill/>
                    </a:lnL>
                    <a:lnR>
                      <a:noFill/>
                    </a:lnR>
                    <a:lnT>
                      <a:noFill/>
                    </a:lnT>
                    <a:lnB>
                      <a:noFill/>
                    </a:lnB>
                  </a:tcPr>
                </a:tc>
                <a:extLst>
                  <a:ext uri="{0D108BD9-81ED-4DB2-BD59-A6C34878D82A}">
                    <a16:rowId xmlns:a16="http://schemas.microsoft.com/office/drawing/2014/main" val="2088146261"/>
                  </a:ext>
                </a:extLst>
              </a:tr>
              <a:tr h="275833">
                <a:tc>
                  <a:txBody>
                    <a:bodyPr/>
                    <a:lstStyle/>
                    <a:p>
                      <a:pPr algn="r" fontAlgn="b"/>
                      <a:r>
                        <a:rPr lang="en-US" sz="1200" b="0" i="0" u="none" strike="noStrike" dirty="0">
                          <a:solidFill>
                            <a:schemeClr val="tx1"/>
                          </a:solidFill>
                          <a:effectLst/>
                          <a:latin typeface="Calibri" panose="020F0502020204030204" pitchFamily="34" charset="0"/>
                        </a:rPr>
                        <a:t>-0.9902177</a:t>
                      </a:r>
                    </a:p>
                  </a:txBody>
                  <a:tcPr marL="9525" marR="9525" marT="9525" marB="0" anchor="b">
                    <a:lnL>
                      <a:noFill/>
                    </a:lnL>
                    <a:lnR>
                      <a:noFill/>
                    </a:lnR>
                    <a:lnT>
                      <a:noFill/>
                    </a:lnT>
                    <a:lnB>
                      <a:noFill/>
                    </a:lnB>
                  </a:tcPr>
                </a:tc>
                <a:extLst>
                  <a:ext uri="{0D108BD9-81ED-4DB2-BD59-A6C34878D82A}">
                    <a16:rowId xmlns:a16="http://schemas.microsoft.com/office/drawing/2014/main" val="2479935785"/>
                  </a:ext>
                </a:extLst>
              </a:tr>
              <a:tr h="275833">
                <a:tc>
                  <a:txBody>
                    <a:bodyPr/>
                    <a:lstStyle/>
                    <a:p>
                      <a:pPr algn="r" fontAlgn="b"/>
                      <a:r>
                        <a:rPr lang="en-US" sz="1200" b="0" i="0" u="none" strike="noStrike">
                          <a:solidFill>
                            <a:schemeClr val="tx1"/>
                          </a:solidFill>
                          <a:effectLst/>
                          <a:latin typeface="Calibri" panose="020F0502020204030204" pitchFamily="34" charset="0"/>
                        </a:rPr>
                        <a:t>-0.9660967</a:t>
                      </a:r>
                    </a:p>
                  </a:txBody>
                  <a:tcPr marL="9525" marR="9525" marT="9525" marB="0" anchor="b">
                    <a:lnL>
                      <a:noFill/>
                    </a:lnL>
                    <a:lnR>
                      <a:noFill/>
                    </a:lnR>
                    <a:lnT>
                      <a:noFill/>
                    </a:lnT>
                    <a:lnB>
                      <a:noFill/>
                    </a:lnB>
                  </a:tcPr>
                </a:tc>
                <a:extLst>
                  <a:ext uri="{0D108BD9-81ED-4DB2-BD59-A6C34878D82A}">
                    <a16:rowId xmlns:a16="http://schemas.microsoft.com/office/drawing/2014/main" val="2340897570"/>
                  </a:ext>
                </a:extLst>
              </a:tr>
              <a:tr h="275833">
                <a:tc>
                  <a:txBody>
                    <a:bodyPr/>
                    <a:lstStyle/>
                    <a:p>
                      <a:pPr algn="r" fontAlgn="b"/>
                      <a:r>
                        <a:rPr lang="en-US" sz="1200" b="0" i="0" u="none" strike="noStrike">
                          <a:solidFill>
                            <a:schemeClr val="tx1"/>
                          </a:solidFill>
                          <a:effectLst/>
                          <a:latin typeface="Calibri" panose="020F0502020204030204" pitchFamily="34" charset="0"/>
                        </a:rPr>
                        <a:t>-0.9663132</a:t>
                      </a:r>
                    </a:p>
                  </a:txBody>
                  <a:tcPr marL="9525" marR="9525" marT="9525" marB="0" anchor="b">
                    <a:lnL>
                      <a:noFill/>
                    </a:lnL>
                    <a:lnR>
                      <a:noFill/>
                    </a:lnR>
                    <a:lnT>
                      <a:noFill/>
                    </a:lnT>
                    <a:lnB>
                      <a:noFill/>
                    </a:lnB>
                  </a:tcPr>
                </a:tc>
                <a:extLst>
                  <a:ext uri="{0D108BD9-81ED-4DB2-BD59-A6C34878D82A}">
                    <a16:rowId xmlns:a16="http://schemas.microsoft.com/office/drawing/2014/main" val="3187641352"/>
                  </a:ext>
                </a:extLst>
              </a:tr>
              <a:tr h="275833">
                <a:tc>
                  <a:txBody>
                    <a:bodyPr/>
                    <a:lstStyle/>
                    <a:p>
                      <a:pPr algn="r" fontAlgn="b"/>
                      <a:r>
                        <a:rPr lang="en-US" sz="1200" b="0" i="0" u="none" strike="noStrike">
                          <a:solidFill>
                            <a:schemeClr val="tx1"/>
                          </a:solidFill>
                          <a:effectLst/>
                          <a:latin typeface="Calibri" panose="020F0502020204030204" pitchFamily="34" charset="0"/>
                        </a:rPr>
                        <a:t>-0.9572362</a:t>
                      </a:r>
                    </a:p>
                  </a:txBody>
                  <a:tcPr marL="9525" marR="9525" marT="9525" marB="0" anchor="b">
                    <a:lnL>
                      <a:noFill/>
                    </a:lnL>
                    <a:lnR>
                      <a:noFill/>
                    </a:lnR>
                    <a:lnT>
                      <a:noFill/>
                    </a:lnT>
                    <a:lnB>
                      <a:noFill/>
                    </a:lnB>
                  </a:tcPr>
                </a:tc>
                <a:extLst>
                  <a:ext uri="{0D108BD9-81ED-4DB2-BD59-A6C34878D82A}">
                    <a16:rowId xmlns:a16="http://schemas.microsoft.com/office/drawing/2014/main" val="279775379"/>
                  </a:ext>
                </a:extLst>
              </a:tr>
              <a:tr h="275833">
                <a:tc>
                  <a:txBody>
                    <a:bodyPr/>
                    <a:lstStyle/>
                    <a:p>
                      <a:pPr algn="r" fontAlgn="b"/>
                      <a:r>
                        <a:rPr lang="en-US" sz="1200" b="0" i="0" u="none" strike="noStrike">
                          <a:solidFill>
                            <a:schemeClr val="tx1"/>
                          </a:solidFill>
                          <a:effectLst/>
                          <a:latin typeface="Calibri" panose="020F0502020204030204" pitchFamily="34" charset="0"/>
                        </a:rPr>
                        <a:t>-0.9736632</a:t>
                      </a:r>
                    </a:p>
                  </a:txBody>
                  <a:tcPr marL="9525" marR="9525" marT="9525" marB="0" anchor="b">
                    <a:lnL>
                      <a:noFill/>
                    </a:lnL>
                    <a:lnR>
                      <a:noFill/>
                    </a:lnR>
                    <a:lnT>
                      <a:noFill/>
                    </a:lnT>
                    <a:lnB>
                      <a:noFill/>
                    </a:lnB>
                  </a:tcPr>
                </a:tc>
                <a:extLst>
                  <a:ext uri="{0D108BD9-81ED-4DB2-BD59-A6C34878D82A}">
                    <a16:rowId xmlns:a16="http://schemas.microsoft.com/office/drawing/2014/main" val="2692684423"/>
                  </a:ext>
                </a:extLst>
              </a:tr>
              <a:tr h="275833">
                <a:tc>
                  <a:txBody>
                    <a:bodyPr/>
                    <a:lstStyle/>
                    <a:p>
                      <a:pPr algn="r" fontAlgn="b"/>
                      <a:r>
                        <a:rPr lang="en-US" sz="1200" b="0" i="0" u="none" strike="noStrike">
                          <a:solidFill>
                            <a:schemeClr val="tx1"/>
                          </a:solidFill>
                          <a:effectLst/>
                          <a:latin typeface="Calibri" panose="020F0502020204030204" pitchFamily="34" charset="0"/>
                        </a:rPr>
                        <a:t>-0.973948</a:t>
                      </a:r>
                    </a:p>
                  </a:txBody>
                  <a:tcPr marL="9525" marR="9525" marT="9525" marB="0" anchor="b">
                    <a:lnL>
                      <a:noFill/>
                    </a:lnL>
                    <a:lnR>
                      <a:noFill/>
                    </a:lnR>
                    <a:lnT>
                      <a:noFill/>
                    </a:lnT>
                    <a:lnB>
                      <a:noFill/>
                    </a:lnB>
                  </a:tcPr>
                </a:tc>
                <a:extLst>
                  <a:ext uri="{0D108BD9-81ED-4DB2-BD59-A6C34878D82A}">
                    <a16:rowId xmlns:a16="http://schemas.microsoft.com/office/drawing/2014/main" val="2305263759"/>
                  </a:ext>
                </a:extLst>
              </a:tr>
              <a:tr h="275833">
                <a:tc>
                  <a:txBody>
                    <a:bodyPr/>
                    <a:lstStyle/>
                    <a:p>
                      <a:pPr algn="r" fontAlgn="b"/>
                      <a:r>
                        <a:rPr lang="en-US" sz="1200" b="0" i="0" u="none" strike="noStrike">
                          <a:solidFill>
                            <a:schemeClr val="tx1"/>
                          </a:solidFill>
                          <a:effectLst/>
                          <a:latin typeface="Calibri" panose="020F0502020204030204" pitchFamily="34" charset="0"/>
                        </a:rPr>
                        <a:t>-0.9859965</a:t>
                      </a:r>
                    </a:p>
                  </a:txBody>
                  <a:tcPr marL="9525" marR="9525" marT="9525" marB="0" anchor="b">
                    <a:lnL>
                      <a:noFill/>
                    </a:lnL>
                    <a:lnR>
                      <a:noFill/>
                    </a:lnR>
                    <a:lnT>
                      <a:noFill/>
                    </a:lnT>
                    <a:lnB>
                      <a:noFill/>
                    </a:lnB>
                  </a:tcPr>
                </a:tc>
                <a:extLst>
                  <a:ext uri="{0D108BD9-81ED-4DB2-BD59-A6C34878D82A}">
                    <a16:rowId xmlns:a16="http://schemas.microsoft.com/office/drawing/2014/main" val="3432349006"/>
                  </a:ext>
                </a:extLst>
              </a:tr>
              <a:tr h="275833">
                <a:tc>
                  <a:txBody>
                    <a:bodyPr/>
                    <a:lstStyle/>
                    <a:p>
                      <a:pPr algn="r" fontAlgn="b"/>
                      <a:r>
                        <a:rPr lang="en-US" sz="1200" b="0" i="0" u="none" strike="noStrike">
                          <a:solidFill>
                            <a:schemeClr val="tx1"/>
                          </a:solidFill>
                          <a:effectLst/>
                          <a:latin typeface="Calibri" panose="020F0502020204030204" pitchFamily="34" charset="0"/>
                        </a:rPr>
                        <a:t>-0.982937</a:t>
                      </a:r>
                    </a:p>
                  </a:txBody>
                  <a:tcPr marL="9525" marR="9525" marT="9525" marB="0" anchor="b">
                    <a:lnL>
                      <a:noFill/>
                    </a:lnL>
                    <a:lnR>
                      <a:noFill/>
                    </a:lnR>
                    <a:lnT>
                      <a:noFill/>
                    </a:lnT>
                    <a:lnB>
                      <a:noFill/>
                    </a:lnB>
                  </a:tcPr>
                </a:tc>
                <a:extLst>
                  <a:ext uri="{0D108BD9-81ED-4DB2-BD59-A6C34878D82A}">
                    <a16:rowId xmlns:a16="http://schemas.microsoft.com/office/drawing/2014/main" val="1698654836"/>
                  </a:ext>
                </a:extLst>
              </a:tr>
              <a:tr h="275833">
                <a:tc>
                  <a:txBody>
                    <a:bodyPr/>
                    <a:lstStyle/>
                    <a:p>
                      <a:pPr algn="r" fontAlgn="b"/>
                      <a:r>
                        <a:rPr lang="en-US" sz="1200" b="0" i="0" u="none" strike="noStrike" dirty="0">
                          <a:solidFill>
                            <a:schemeClr val="tx1"/>
                          </a:solidFill>
                          <a:effectLst/>
                          <a:latin typeface="Calibri" panose="020F0502020204030204" pitchFamily="34" charset="0"/>
                        </a:rPr>
                        <a:t>-0.9906873</a:t>
                      </a:r>
                    </a:p>
                  </a:txBody>
                  <a:tcPr marL="9525" marR="9525" marT="9525" marB="0" anchor="b">
                    <a:lnL>
                      <a:noFill/>
                    </a:lnL>
                    <a:lnR>
                      <a:noFill/>
                    </a:lnR>
                    <a:lnT>
                      <a:noFill/>
                    </a:lnT>
                    <a:lnB>
                      <a:noFill/>
                    </a:lnB>
                  </a:tcPr>
                </a:tc>
                <a:extLst>
                  <a:ext uri="{0D108BD9-81ED-4DB2-BD59-A6C34878D82A}">
                    <a16:rowId xmlns:a16="http://schemas.microsoft.com/office/drawing/2014/main" val="2661546433"/>
                  </a:ext>
                </a:extLst>
              </a:tr>
            </a:tbl>
          </a:graphicData>
        </a:graphic>
      </p:graphicFrame>
      <p:sp>
        <p:nvSpPr>
          <p:cNvPr id="39" name="TextBox 38">
            <a:extLst>
              <a:ext uri="{FF2B5EF4-FFF2-40B4-BE49-F238E27FC236}">
                <a16:creationId xmlns:a16="http://schemas.microsoft.com/office/drawing/2014/main" id="{E2FC30D1-1F2E-B444-D9D0-8D8C1FC1F122}"/>
              </a:ext>
            </a:extLst>
          </p:cNvPr>
          <p:cNvSpPr txBox="1"/>
          <p:nvPr/>
        </p:nvSpPr>
        <p:spPr>
          <a:xfrm>
            <a:off x="4677263" y="1429720"/>
            <a:ext cx="2231129" cy="369332"/>
          </a:xfrm>
          <a:prstGeom prst="rect">
            <a:avLst/>
          </a:prstGeom>
          <a:noFill/>
        </p:spPr>
        <p:txBody>
          <a:bodyPr wrap="square" rtlCol="0">
            <a:spAutoFit/>
          </a:bodyPr>
          <a:lstStyle/>
          <a:p>
            <a:r>
              <a:rPr lang="en-US" dirty="0"/>
              <a:t>……………………</a:t>
            </a:r>
          </a:p>
        </p:txBody>
      </p:sp>
      <p:sp>
        <p:nvSpPr>
          <p:cNvPr id="41" name="Rounded Rectangle 40">
            <a:extLst>
              <a:ext uri="{FF2B5EF4-FFF2-40B4-BE49-F238E27FC236}">
                <a16:creationId xmlns:a16="http://schemas.microsoft.com/office/drawing/2014/main" id="{A6F6871B-4EDC-F0C2-F0B4-D0EAA8F15E41}"/>
              </a:ext>
            </a:extLst>
          </p:cNvPr>
          <p:cNvSpPr/>
          <p:nvPr/>
        </p:nvSpPr>
        <p:spPr>
          <a:xfrm>
            <a:off x="3340097" y="2296899"/>
            <a:ext cx="5056564" cy="3970316"/>
          </a:xfrm>
          <a:prstGeom prst="roundRect">
            <a:avLst/>
          </a:prstGeom>
          <a:solidFill>
            <a:schemeClr val="bg2"/>
          </a:solidFill>
          <a:ln w="3810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5"/>
                </a:solidFill>
              </a:rPr>
              <a:t>Numeric [Float</a:t>
            </a:r>
          </a:p>
          <a:p>
            <a:pPr algn="ctr"/>
            <a:r>
              <a:rPr lang="en-US" dirty="0">
                <a:solidFill>
                  <a:schemeClr val="accent5"/>
                </a:solidFill>
              </a:rPr>
              <a:t>(-1,1)</a:t>
            </a:r>
          </a:p>
        </p:txBody>
      </p:sp>
      <p:sp>
        <p:nvSpPr>
          <p:cNvPr id="49" name="Chevron 48">
            <a:extLst>
              <a:ext uri="{FF2B5EF4-FFF2-40B4-BE49-F238E27FC236}">
                <a16:creationId xmlns:a16="http://schemas.microsoft.com/office/drawing/2014/main" id="{CACB1194-99EE-BF67-7B84-763E15BC0600}"/>
              </a:ext>
            </a:extLst>
          </p:cNvPr>
          <p:cNvSpPr/>
          <p:nvPr/>
        </p:nvSpPr>
        <p:spPr>
          <a:xfrm>
            <a:off x="10601741" y="1103243"/>
            <a:ext cx="265260" cy="326477"/>
          </a:xfrm>
          <a:prstGeom prst="chevr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hevron 50">
            <a:extLst>
              <a:ext uri="{FF2B5EF4-FFF2-40B4-BE49-F238E27FC236}">
                <a16:creationId xmlns:a16="http://schemas.microsoft.com/office/drawing/2014/main" id="{C5A59160-CE30-F969-C081-2BA67A996E2B}"/>
              </a:ext>
            </a:extLst>
          </p:cNvPr>
          <p:cNvSpPr/>
          <p:nvPr/>
        </p:nvSpPr>
        <p:spPr>
          <a:xfrm rot="5400000">
            <a:off x="3001686" y="6036711"/>
            <a:ext cx="289303" cy="38751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BF4BB773-602D-7CEE-9E77-276483298149}"/>
              </a:ext>
            </a:extLst>
          </p:cNvPr>
          <p:cNvSpPr txBox="1"/>
          <p:nvPr/>
        </p:nvSpPr>
        <p:spPr>
          <a:xfrm>
            <a:off x="4793656" y="5194597"/>
            <a:ext cx="2081019" cy="646331"/>
          </a:xfrm>
          <a:prstGeom prst="rect">
            <a:avLst/>
          </a:prstGeom>
          <a:noFill/>
        </p:spPr>
        <p:txBody>
          <a:bodyPr wrap="none" rtlCol="0">
            <a:spAutoFit/>
          </a:bodyPr>
          <a:lstStyle/>
          <a:p>
            <a:r>
              <a:rPr lang="en-US" sz="3600" dirty="0"/>
              <a:t>Features</a:t>
            </a:r>
          </a:p>
        </p:txBody>
      </p:sp>
      <p:sp>
        <p:nvSpPr>
          <p:cNvPr id="57" name="TextBox 56">
            <a:extLst>
              <a:ext uri="{FF2B5EF4-FFF2-40B4-BE49-F238E27FC236}">
                <a16:creationId xmlns:a16="http://schemas.microsoft.com/office/drawing/2014/main" id="{CB1B5293-FF15-5558-4A82-4265A22AC4E6}"/>
              </a:ext>
            </a:extLst>
          </p:cNvPr>
          <p:cNvSpPr txBox="1"/>
          <p:nvPr/>
        </p:nvSpPr>
        <p:spPr>
          <a:xfrm>
            <a:off x="3052073" y="590785"/>
            <a:ext cx="923651" cy="584775"/>
          </a:xfrm>
          <a:prstGeom prst="rect">
            <a:avLst/>
          </a:prstGeom>
          <a:noFill/>
        </p:spPr>
        <p:txBody>
          <a:bodyPr wrap="none" rtlCol="0">
            <a:spAutoFit/>
          </a:bodyPr>
          <a:lstStyle/>
          <a:p>
            <a:r>
              <a:rPr lang="en-US" sz="3200" b="1" dirty="0">
                <a:solidFill>
                  <a:srgbClr val="0DAFDE"/>
                </a:solidFill>
              </a:rPr>
              <a:t>Test</a:t>
            </a:r>
          </a:p>
        </p:txBody>
      </p:sp>
      <p:sp>
        <p:nvSpPr>
          <p:cNvPr id="59" name="TextBox 58">
            <a:extLst>
              <a:ext uri="{FF2B5EF4-FFF2-40B4-BE49-F238E27FC236}">
                <a16:creationId xmlns:a16="http://schemas.microsoft.com/office/drawing/2014/main" id="{9009F0F3-19A9-6BA1-DB6F-F04E03240691}"/>
              </a:ext>
            </a:extLst>
          </p:cNvPr>
          <p:cNvSpPr txBox="1"/>
          <p:nvPr/>
        </p:nvSpPr>
        <p:spPr>
          <a:xfrm rot="16200000">
            <a:off x="2333446" y="1615775"/>
            <a:ext cx="1067921" cy="369332"/>
          </a:xfrm>
          <a:prstGeom prst="rect">
            <a:avLst/>
          </a:prstGeom>
          <a:noFill/>
        </p:spPr>
        <p:txBody>
          <a:bodyPr wrap="none" rtlCol="0">
            <a:spAutoFit/>
          </a:bodyPr>
          <a:lstStyle/>
          <a:p>
            <a:r>
              <a:rPr lang="en-US" dirty="0"/>
              <a:t>Dataset</a:t>
            </a:r>
          </a:p>
        </p:txBody>
      </p:sp>
      <p:sp>
        <p:nvSpPr>
          <p:cNvPr id="11" name="Rounded Rectangle 10">
            <a:extLst>
              <a:ext uri="{FF2B5EF4-FFF2-40B4-BE49-F238E27FC236}">
                <a16:creationId xmlns:a16="http://schemas.microsoft.com/office/drawing/2014/main" id="{40EDAE62-E944-35E4-CCFA-58E7F45FEF15}"/>
              </a:ext>
            </a:extLst>
          </p:cNvPr>
          <p:cNvSpPr/>
          <p:nvPr/>
        </p:nvSpPr>
        <p:spPr>
          <a:xfrm>
            <a:off x="8536336" y="1472575"/>
            <a:ext cx="2618019" cy="674997"/>
          </a:xfrm>
          <a:prstGeom prst="roundRect">
            <a:avLst/>
          </a:prstGeom>
          <a:no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38100">
                <a:solidFill>
                  <a:schemeClr val="tx1"/>
                </a:solidFill>
              </a:ln>
            </a:endParaRPr>
          </a:p>
        </p:txBody>
      </p:sp>
      <p:sp>
        <p:nvSpPr>
          <p:cNvPr id="29" name="TextBox 28">
            <a:extLst>
              <a:ext uri="{FF2B5EF4-FFF2-40B4-BE49-F238E27FC236}">
                <a16:creationId xmlns:a16="http://schemas.microsoft.com/office/drawing/2014/main" id="{37F5430D-04AB-7507-58D0-C124D4F3B89D}"/>
              </a:ext>
            </a:extLst>
          </p:cNvPr>
          <p:cNvSpPr txBox="1"/>
          <p:nvPr/>
        </p:nvSpPr>
        <p:spPr>
          <a:xfrm>
            <a:off x="8574337" y="1506664"/>
            <a:ext cx="2443765" cy="584775"/>
          </a:xfrm>
          <a:prstGeom prst="rect">
            <a:avLst/>
          </a:prstGeom>
          <a:noFill/>
        </p:spPr>
        <p:txBody>
          <a:bodyPr wrap="square" rtlCol="0">
            <a:spAutoFit/>
          </a:bodyPr>
          <a:lstStyle/>
          <a:p>
            <a:r>
              <a:rPr lang="en-US" sz="3200" dirty="0"/>
              <a:t> Predictions</a:t>
            </a:r>
          </a:p>
        </p:txBody>
      </p:sp>
      <p:sp>
        <p:nvSpPr>
          <p:cNvPr id="31" name="TextBox 30">
            <a:extLst>
              <a:ext uri="{FF2B5EF4-FFF2-40B4-BE49-F238E27FC236}">
                <a16:creationId xmlns:a16="http://schemas.microsoft.com/office/drawing/2014/main" id="{0AA77479-FD3B-301F-63AC-F59A9396C55B}"/>
              </a:ext>
            </a:extLst>
          </p:cNvPr>
          <p:cNvSpPr txBox="1"/>
          <p:nvPr/>
        </p:nvSpPr>
        <p:spPr>
          <a:xfrm>
            <a:off x="7209183" y="826245"/>
            <a:ext cx="569387" cy="369332"/>
          </a:xfrm>
          <a:prstGeom prst="rect">
            <a:avLst/>
          </a:prstGeom>
          <a:noFill/>
        </p:spPr>
        <p:txBody>
          <a:bodyPr wrap="none" rtlCol="0">
            <a:spAutoFit/>
          </a:bodyPr>
          <a:lstStyle/>
          <a:p>
            <a:r>
              <a:rPr lang="en-US" dirty="0"/>
              <a:t>561</a:t>
            </a:r>
          </a:p>
        </p:txBody>
      </p:sp>
    </p:spTree>
    <p:extLst>
      <p:ext uri="{BB962C8B-B14F-4D97-AF65-F5344CB8AC3E}">
        <p14:creationId xmlns:p14="http://schemas.microsoft.com/office/powerpoint/2010/main" val="254695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7" name="Picture 2" descr="Data, information, presentation, report, summary icon - Download on  Iconfinder">
            <a:extLst>
              <a:ext uri="{FF2B5EF4-FFF2-40B4-BE49-F238E27FC236}">
                <a16:creationId xmlns:a16="http://schemas.microsoft.com/office/drawing/2014/main" id="{7F3D696A-272E-27D8-4104-9B25E37F6B2A}"/>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7108" y="2281773"/>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B9026-E2B4-8C1A-8205-B395C338AE67}"/>
              </a:ext>
            </a:extLst>
          </p:cNvPr>
          <p:cNvSpPr txBox="1"/>
          <p:nvPr/>
        </p:nvSpPr>
        <p:spPr>
          <a:xfrm>
            <a:off x="573140" y="1863727"/>
            <a:ext cx="797013" cy="369332"/>
          </a:xfrm>
          <a:prstGeom prst="rect">
            <a:avLst/>
          </a:prstGeom>
          <a:noFill/>
        </p:spPr>
        <p:txBody>
          <a:bodyPr wrap="none" rtlCol="0">
            <a:spAutoFit/>
          </a:bodyPr>
          <a:lstStyle/>
          <a:p>
            <a:r>
              <a:rPr lang="en-US" dirty="0"/>
              <a:t>DATA</a:t>
            </a:r>
          </a:p>
        </p:txBody>
      </p:sp>
      <p:sp>
        <p:nvSpPr>
          <p:cNvPr id="9" name="TextBox 8">
            <a:extLst>
              <a:ext uri="{FF2B5EF4-FFF2-40B4-BE49-F238E27FC236}">
                <a16:creationId xmlns:a16="http://schemas.microsoft.com/office/drawing/2014/main" id="{8B5E257A-5A3D-40F1-D8D0-5D60C4CB27FB}"/>
              </a:ext>
            </a:extLst>
          </p:cNvPr>
          <p:cNvSpPr txBox="1"/>
          <p:nvPr/>
        </p:nvSpPr>
        <p:spPr>
          <a:xfrm rot="5400000">
            <a:off x="1193323" y="2779683"/>
            <a:ext cx="1369286" cy="369332"/>
          </a:xfrm>
          <a:prstGeom prst="rect">
            <a:avLst/>
          </a:prstGeom>
          <a:noFill/>
        </p:spPr>
        <p:txBody>
          <a:bodyPr wrap="none" rtlCol="0">
            <a:spAutoFit/>
          </a:bodyPr>
          <a:lstStyle/>
          <a:p>
            <a:r>
              <a:rPr lang="en-US" dirty="0"/>
              <a:t>OVERVIEW</a:t>
            </a:r>
          </a:p>
        </p:txBody>
      </p:sp>
      <p:sp>
        <p:nvSpPr>
          <p:cNvPr id="15" name="TextBox 14">
            <a:extLst>
              <a:ext uri="{FF2B5EF4-FFF2-40B4-BE49-F238E27FC236}">
                <a16:creationId xmlns:a16="http://schemas.microsoft.com/office/drawing/2014/main" id="{2B16F856-F63B-EB5A-4FC5-9BE22C76434E}"/>
              </a:ext>
            </a:extLst>
          </p:cNvPr>
          <p:cNvSpPr txBox="1"/>
          <p:nvPr/>
        </p:nvSpPr>
        <p:spPr>
          <a:xfrm>
            <a:off x="10442713" y="182289"/>
            <a:ext cx="1667704" cy="369332"/>
          </a:xfrm>
          <a:prstGeom prst="rect">
            <a:avLst/>
          </a:prstGeom>
          <a:noFill/>
        </p:spPr>
        <p:txBody>
          <a:bodyPr wrap="square" rtlCol="0">
            <a:spAutoFit/>
          </a:bodyPr>
          <a:lstStyle/>
          <a:p>
            <a:r>
              <a:rPr lang="en-US" b="1" dirty="0"/>
              <a:t>Data Splitting</a:t>
            </a:r>
          </a:p>
        </p:txBody>
      </p:sp>
      <p:pic>
        <p:nvPicPr>
          <p:cNvPr id="17" name="Picture 8" descr="Exploratory data analysis color icon Royalty Free Vector">
            <a:extLst>
              <a:ext uri="{FF2B5EF4-FFF2-40B4-BE49-F238E27FC236}">
                <a16:creationId xmlns:a16="http://schemas.microsoft.com/office/drawing/2014/main" id="{7F18C2A7-96C5-4E56-32FC-E1FDE83477C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7">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0599F3-C34E-19BD-717E-F63F4D0FA9C1}"/>
              </a:ext>
            </a:extLst>
          </p:cNvPr>
          <p:cNvSpPr/>
          <p:nvPr/>
        </p:nvSpPr>
        <p:spPr>
          <a:xfrm>
            <a:off x="2716696" y="1219200"/>
            <a:ext cx="8415130" cy="1013859"/>
          </a:xfrm>
          <a:prstGeom prst="rect">
            <a:avLst/>
          </a:prstGeom>
          <a:noFill/>
          <a:ln w="38100">
            <a:solidFill>
              <a:schemeClr val="tx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FB5D316-2A38-25A2-60AA-5EBAA2D057FE}"/>
              </a:ext>
            </a:extLst>
          </p:cNvPr>
          <p:cNvSpPr/>
          <p:nvPr/>
        </p:nvSpPr>
        <p:spPr>
          <a:xfrm>
            <a:off x="2875722" y="1391478"/>
            <a:ext cx="5446643" cy="689113"/>
          </a:xfrm>
          <a:prstGeom prst="roundRect">
            <a:avLst/>
          </a:prstGeom>
          <a:solidFill>
            <a:schemeClr val="accent6">
              <a:lumMod val="60000"/>
              <a:lumOff val="4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4" name="Rounded Rectangle 13">
            <a:extLst>
              <a:ext uri="{FF2B5EF4-FFF2-40B4-BE49-F238E27FC236}">
                <a16:creationId xmlns:a16="http://schemas.microsoft.com/office/drawing/2014/main" id="{442CF168-D72F-B16F-A6F5-11B85DABC94E}"/>
              </a:ext>
            </a:extLst>
          </p:cNvPr>
          <p:cNvSpPr/>
          <p:nvPr/>
        </p:nvSpPr>
        <p:spPr>
          <a:xfrm>
            <a:off x="8494643" y="1391478"/>
            <a:ext cx="2438400" cy="67586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a:t>
            </a:r>
          </a:p>
        </p:txBody>
      </p:sp>
      <p:cxnSp>
        <p:nvCxnSpPr>
          <p:cNvPr id="24" name="Straight Arrow Connector 23">
            <a:extLst>
              <a:ext uri="{FF2B5EF4-FFF2-40B4-BE49-F238E27FC236}">
                <a16:creationId xmlns:a16="http://schemas.microsoft.com/office/drawing/2014/main" id="{7B3D979C-56C5-BFCC-CEE6-6AFDC1F6F3BA}"/>
              </a:ext>
            </a:extLst>
          </p:cNvPr>
          <p:cNvCxnSpPr/>
          <p:nvPr/>
        </p:nvCxnSpPr>
        <p:spPr>
          <a:xfrm>
            <a:off x="2716696" y="2570922"/>
            <a:ext cx="5605669"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95547C4F-6F80-076A-F000-5551A5FDD43E}"/>
              </a:ext>
            </a:extLst>
          </p:cNvPr>
          <p:cNvCxnSpPr/>
          <p:nvPr/>
        </p:nvCxnSpPr>
        <p:spPr>
          <a:xfrm>
            <a:off x="8587409" y="2570922"/>
            <a:ext cx="2345634"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27" name="TextBox 26">
            <a:extLst>
              <a:ext uri="{FF2B5EF4-FFF2-40B4-BE49-F238E27FC236}">
                <a16:creationId xmlns:a16="http://schemas.microsoft.com/office/drawing/2014/main" id="{AFB1D319-F724-B0B5-C483-6EAE814431A8}"/>
              </a:ext>
            </a:extLst>
          </p:cNvPr>
          <p:cNvSpPr txBox="1"/>
          <p:nvPr/>
        </p:nvSpPr>
        <p:spPr>
          <a:xfrm rot="16200000">
            <a:off x="2153561" y="3066360"/>
            <a:ext cx="756938" cy="369332"/>
          </a:xfrm>
          <a:prstGeom prst="rect">
            <a:avLst/>
          </a:prstGeom>
          <a:noFill/>
        </p:spPr>
        <p:txBody>
          <a:bodyPr wrap="none" rtlCol="0">
            <a:spAutoFit/>
          </a:bodyPr>
          <a:lstStyle/>
          <a:p>
            <a:r>
              <a:rPr lang="en-US" dirty="0"/>
              <a:t>Ratio</a:t>
            </a:r>
          </a:p>
        </p:txBody>
      </p:sp>
      <p:sp>
        <p:nvSpPr>
          <p:cNvPr id="33" name="TextBox 32">
            <a:extLst>
              <a:ext uri="{FF2B5EF4-FFF2-40B4-BE49-F238E27FC236}">
                <a16:creationId xmlns:a16="http://schemas.microsoft.com/office/drawing/2014/main" id="{F49014C1-BBA9-E808-F962-9672F98B5679}"/>
              </a:ext>
            </a:extLst>
          </p:cNvPr>
          <p:cNvSpPr txBox="1"/>
          <p:nvPr/>
        </p:nvSpPr>
        <p:spPr>
          <a:xfrm>
            <a:off x="5442590" y="3066359"/>
            <a:ext cx="312906" cy="369332"/>
          </a:xfrm>
          <a:prstGeom prst="rect">
            <a:avLst/>
          </a:prstGeom>
          <a:noFill/>
        </p:spPr>
        <p:txBody>
          <a:bodyPr wrap="none" rtlCol="0">
            <a:spAutoFit/>
          </a:bodyPr>
          <a:lstStyle/>
          <a:p>
            <a:r>
              <a:rPr lang="en-US" dirty="0"/>
              <a:t>7</a:t>
            </a:r>
          </a:p>
        </p:txBody>
      </p:sp>
      <p:sp>
        <p:nvSpPr>
          <p:cNvPr id="34" name="TextBox 33">
            <a:extLst>
              <a:ext uri="{FF2B5EF4-FFF2-40B4-BE49-F238E27FC236}">
                <a16:creationId xmlns:a16="http://schemas.microsoft.com/office/drawing/2014/main" id="{2B7F9C71-A2D0-7FDD-F885-FE1E5B8F69D2}"/>
              </a:ext>
            </a:extLst>
          </p:cNvPr>
          <p:cNvSpPr txBox="1"/>
          <p:nvPr/>
        </p:nvSpPr>
        <p:spPr>
          <a:xfrm>
            <a:off x="9603773" y="3066359"/>
            <a:ext cx="312906" cy="369332"/>
          </a:xfrm>
          <a:prstGeom prst="rect">
            <a:avLst/>
          </a:prstGeom>
          <a:noFill/>
        </p:spPr>
        <p:txBody>
          <a:bodyPr wrap="none" rtlCol="0">
            <a:spAutoFit/>
          </a:bodyPr>
          <a:lstStyle/>
          <a:p>
            <a:r>
              <a:rPr lang="en-US" dirty="0"/>
              <a:t>3</a:t>
            </a:r>
          </a:p>
        </p:txBody>
      </p:sp>
      <p:sp>
        <p:nvSpPr>
          <p:cNvPr id="36" name="TextBox 35">
            <a:extLst>
              <a:ext uri="{FF2B5EF4-FFF2-40B4-BE49-F238E27FC236}">
                <a16:creationId xmlns:a16="http://schemas.microsoft.com/office/drawing/2014/main" id="{557C612A-B8F7-6068-3900-F6B5143A837E}"/>
              </a:ext>
            </a:extLst>
          </p:cNvPr>
          <p:cNvSpPr txBox="1"/>
          <p:nvPr/>
        </p:nvSpPr>
        <p:spPr>
          <a:xfrm rot="16200000">
            <a:off x="2153561" y="4773478"/>
            <a:ext cx="756938" cy="369332"/>
          </a:xfrm>
          <a:prstGeom prst="rect">
            <a:avLst/>
          </a:prstGeom>
          <a:noFill/>
        </p:spPr>
        <p:txBody>
          <a:bodyPr wrap="none" rtlCol="0">
            <a:spAutoFit/>
          </a:bodyPr>
          <a:lstStyle/>
          <a:p>
            <a:r>
              <a:rPr lang="en-US" dirty="0"/>
              <a:t>Rows</a:t>
            </a:r>
          </a:p>
        </p:txBody>
      </p:sp>
      <p:sp>
        <p:nvSpPr>
          <p:cNvPr id="40" name="TextBox 39">
            <a:extLst>
              <a:ext uri="{FF2B5EF4-FFF2-40B4-BE49-F238E27FC236}">
                <a16:creationId xmlns:a16="http://schemas.microsoft.com/office/drawing/2014/main" id="{B0826B95-E255-BEF6-38E4-6FA371914658}"/>
              </a:ext>
            </a:extLst>
          </p:cNvPr>
          <p:cNvSpPr txBox="1"/>
          <p:nvPr/>
        </p:nvSpPr>
        <p:spPr>
          <a:xfrm>
            <a:off x="5218169" y="4773478"/>
            <a:ext cx="761747" cy="369332"/>
          </a:xfrm>
          <a:prstGeom prst="rect">
            <a:avLst/>
          </a:prstGeom>
          <a:noFill/>
        </p:spPr>
        <p:txBody>
          <a:bodyPr wrap="none" rtlCol="0">
            <a:spAutoFit/>
          </a:bodyPr>
          <a:lstStyle/>
          <a:p>
            <a:r>
              <a:rPr lang="en-US" dirty="0"/>
              <a:t>7,523</a:t>
            </a:r>
          </a:p>
        </p:txBody>
      </p:sp>
      <p:sp>
        <p:nvSpPr>
          <p:cNvPr id="42" name="TextBox 41">
            <a:extLst>
              <a:ext uri="{FF2B5EF4-FFF2-40B4-BE49-F238E27FC236}">
                <a16:creationId xmlns:a16="http://schemas.microsoft.com/office/drawing/2014/main" id="{FAAEDFAF-58A2-8747-9FA0-0496A103407A}"/>
              </a:ext>
            </a:extLst>
          </p:cNvPr>
          <p:cNvSpPr txBox="1"/>
          <p:nvPr/>
        </p:nvSpPr>
        <p:spPr>
          <a:xfrm>
            <a:off x="9379352" y="4773478"/>
            <a:ext cx="761747" cy="369332"/>
          </a:xfrm>
          <a:prstGeom prst="rect">
            <a:avLst/>
          </a:prstGeom>
          <a:noFill/>
        </p:spPr>
        <p:txBody>
          <a:bodyPr wrap="none" rtlCol="0">
            <a:spAutoFit/>
          </a:bodyPr>
          <a:lstStyle/>
          <a:p>
            <a:r>
              <a:rPr lang="en-US" dirty="0"/>
              <a:t>2,947</a:t>
            </a:r>
          </a:p>
        </p:txBody>
      </p:sp>
      <p:sp>
        <p:nvSpPr>
          <p:cNvPr id="43" name="Left-Right Arrow Callout 42">
            <a:extLst>
              <a:ext uri="{FF2B5EF4-FFF2-40B4-BE49-F238E27FC236}">
                <a16:creationId xmlns:a16="http://schemas.microsoft.com/office/drawing/2014/main" id="{4B4D950D-50D2-C216-21D1-1603156763E0}"/>
              </a:ext>
            </a:extLst>
          </p:cNvPr>
          <p:cNvSpPr/>
          <p:nvPr/>
        </p:nvSpPr>
        <p:spPr>
          <a:xfrm>
            <a:off x="2517913" y="3711006"/>
            <a:ext cx="8415130" cy="576072"/>
          </a:xfrm>
          <a:prstGeom prst="lef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2378B35-00CE-C226-EFEE-C17F5707AA7E}"/>
              </a:ext>
            </a:extLst>
          </p:cNvPr>
          <p:cNvSpPr txBox="1"/>
          <p:nvPr/>
        </p:nvSpPr>
        <p:spPr>
          <a:xfrm>
            <a:off x="6096000" y="3814376"/>
            <a:ext cx="1119217" cy="369332"/>
          </a:xfrm>
          <a:prstGeom prst="rect">
            <a:avLst/>
          </a:prstGeom>
          <a:noFill/>
        </p:spPr>
        <p:txBody>
          <a:bodyPr wrap="none" rtlCol="0">
            <a:spAutoFit/>
          </a:bodyPr>
          <a:lstStyle/>
          <a:p>
            <a:r>
              <a:rPr lang="en-US" dirty="0"/>
              <a:t>CSV files</a:t>
            </a:r>
          </a:p>
        </p:txBody>
      </p:sp>
    </p:spTree>
    <p:extLst>
      <p:ext uri="{BB962C8B-B14F-4D97-AF65-F5344CB8AC3E}">
        <p14:creationId xmlns:p14="http://schemas.microsoft.com/office/powerpoint/2010/main" val="380404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P spid="34" grpId="0"/>
      <p:bldP spid="36" grpId="0"/>
      <p:bldP spid="40" grpId="0"/>
      <p:bldP spid="42" grpId="0"/>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7" name="Picture 2" descr="Data, information, presentation, report, summary icon - Download on  Iconfinder">
            <a:extLst>
              <a:ext uri="{FF2B5EF4-FFF2-40B4-BE49-F238E27FC236}">
                <a16:creationId xmlns:a16="http://schemas.microsoft.com/office/drawing/2014/main" id="{7F3D696A-272E-27D8-4104-9B25E37F6B2A}"/>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7108" y="2281773"/>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B9026-E2B4-8C1A-8205-B395C338AE67}"/>
              </a:ext>
            </a:extLst>
          </p:cNvPr>
          <p:cNvSpPr txBox="1"/>
          <p:nvPr/>
        </p:nvSpPr>
        <p:spPr>
          <a:xfrm>
            <a:off x="573140" y="1863727"/>
            <a:ext cx="797013" cy="369332"/>
          </a:xfrm>
          <a:prstGeom prst="rect">
            <a:avLst/>
          </a:prstGeom>
          <a:noFill/>
        </p:spPr>
        <p:txBody>
          <a:bodyPr wrap="none" rtlCol="0">
            <a:spAutoFit/>
          </a:bodyPr>
          <a:lstStyle/>
          <a:p>
            <a:r>
              <a:rPr lang="en-US" dirty="0"/>
              <a:t>DATA</a:t>
            </a:r>
          </a:p>
        </p:txBody>
      </p:sp>
      <p:sp>
        <p:nvSpPr>
          <p:cNvPr id="9" name="TextBox 8">
            <a:extLst>
              <a:ext uri="{FF2B5EF4-FFF2-40B4-BE49-F238E27FC236}">
                <a16:creationId xmlns:a16="http://schemas.microsoft.com/office/drawing/2014/main" id="{8B5E257A-5A3D-40F1-D8D0-5D60C4CB27FB}"/>
              </a:ext>
            </a:extLst>
          </p:cNvPr>
          <p:cNvSpPr txBox="1"/>
          <p:nvPr/>
        </p:nvSpPr>
        <p:spPr>
          <a:xfrm rot="5400000">
            <a:off x="1193323" y="2779683"/>
            <a:ext cx="1369286" cy="369332"/>
          </a:xfrm>
          <a:prstGeom prst="rect">
            <a:avLst/>
          </a:prstGeom>
          <a:noFill/>
        </p:spPr>
        <p:txBody>
          <a:bodyPr wrap="none" rtlCol="0">
            <a:spAutoFit/>
          </a:bodyPr>
          <a:lstStyle/>
          <a:p>
            <a:r>
              <a:rPr lang="en-US" dirty="0"/>
              <a:t>OVERVIEW</a:t>
            </a:r>
          </a:p>
        </p:txBody>
      </p:sp>
      <p:sp>
        <p:nvSpPr>
          <p:cNvPr id="15" name="TextBox 14">
            <a:extLst>
              <a:ext uri="{FF2B5EF4-FFF2-40B4-BE49-F238E27FC236}">
                <a16:creationId xmlns:a16="http://schemas.microsoft.com/office/drawing/2014/main" id="{2B16F856-F63B-EB5A-4FC5-9BE22C76434E}"/>
              </a:ext>
            </a:extLst>
          </p:cNvPr>
          <p:cNvSpPr txBox="1"/>
          <p:nvPr/>
        </p:nvSpPr>
        <p:spPr>
          <a:xfrm>
            <a:off x="10442713" y="182289"/>
            <a:ext cx="1667704" cy="369332"/>
          </a:xfrm>
          <a:prstGeom prst="rect">
            <a:avLst/>
          </a:prstGeom>
          <a:noFill/>
        </p:spPr>
        <p:txBody>
          <a:bodyPr wrap="square" rtlCol="0">
            <a:spAutoFit/>
          </a:bodyPr>
          <a:lstStyle/>
          <a:p>
            <a:r>
              <a:rPr lang="en-US" b="1" dirty="0"/>
              <a:t>Data Splitting</a:t>
            </a:r>
          </a:p>
        </p:txBody>
      </p:sp>
      <p:pic>
        <p:nvPicPr>
          <p:cNvPr id="17" name="Picture 8" descr="Exploratory data analysis color icon Royalty Free Vector">
            <a:extLst>
              <a:ext uri="{FF2B5EF4-FFF2-40B4-BE49-F238E27FC236}">
                <a16:creationId xmlns:a16="http://schemas.microsoft.com/office/drawing/2014/main" id="{7F18C2A7-96C5-4E56-32FC-E1FDE83477C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7">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0599F3-C34E-19BD-717E-F63F4D0FA9C1}"/>
              </a:ext>
            </a:extLst>
          </p:cNvPr>
          <p:cNvSpPr/>
          <p:nvPr/>
        </p:nvSpPr>
        <p:spPr>
          <a:xfrm>
            <a:off x="2716696" y="1219200"/>
            <a:ext cx="8415130" cy="1013859"/>
          </a:xfrm>
          <a:prstGeom prst="rect">
            <a:avLst/>
          </a:prstGeom>
          <a:noFill/>
          <a:ln w="38100">
            <a:solidFill>
              <a:schemeClr val="tx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FB5D316-2A38-25A2-60AA-5EBAA2D057FE}"/>
              </a:ext>
            </a:extLst>
          </p:cNvPr>
          <p:cNvSpPr/>
          <p:nvPr/>
        </p:nvSpPr>
        <p:spPr>
          <a:xfrm>
            <a:off x="2875722" y="1391478"/>
            <a:ext cx="5446643" cy="689113"/>
          </a:xfrm>
          <a:prstGeom prst="roundRect">
            <a:avLst/>
          </a:prstGeom>
          <a:solidFill>
            <a:schemeClr val="accent6">
              <a:lumMod val="60000"/>
              <a:lumOff val="4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sp>
        <p:nvSpPr>
          <p:cNvPr id="14" name="Rounded Rectangle 13">
            <a:extLst>
              <a:ext uri="{FF2B5EF4-FFF2-40B4-BE49-F238E27FC236}">
                <a16:creationId xmlns:a16="http://schemas.microsoft.com/office/drawing/2014/main" id="{442CF168-D72F-B16F-A6F5-11B85DABC94E}"/>
              </a:ext>
            </a:extLst>
          </p:cNvPr>
          <p:cNvSpPr/>
          <p:nvPr/>
        </p:nvSpPr>
        <p:spPr>
          <a:xfrm>
            <a:off x="8494643" y="1391478"/>
            <a:ext cx="2438400" cy="67586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a:t>
            </a:r>
          </a:p>
        </p:txBody>
      </p:sp>
      <p:sp>
        <p:nvSpPr>
          <p:cNvPr id="2" name="Oval 1">
            <a:extLst>
              <a:ext uri="{FF2B5EF4-FFF2-40B4-BE49-F238E27FC236}">
                <a16:creationId xmlns:a16="http://schemas.microsoft.com/office/drawing/2014/main" id="{BFC8D60E-CB70-0CB3-F21C-00EEF2B76513}"/>
              </a:ext>
            </a:extLst>
          </p:cNvPr>
          <p:cNvSpPr/>
          <p:nvPr/>
        </p:nvSpPr>
        <p:spPr>
          <a:xfrm>
            <a:off x="5254486" y="3776869"/>
            <a:ext cx="689113" cy="689113"/>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3" name="Oval 2">
            <a:extLst>
              <a:ext uri="{FF2B5EF4-FFF2-40B4-BE49-F238E27FC236}">
                <a16:creationId xmlns:a16="http://schemas.microsoft.com/office/drawing/2014/main" id="{83F61EC0-D11A-8A4C-8E2E-BC6F660E8844}"/>
              </a:ext>
            </a:extLst>
          </p:cNvPr>
          <p:cNvSpPr/>
          <p:nvPr/>
        </p:nvSpPr>
        <p:spPr>
          <a:xfrm>
            <a:off x="9369286" y="3776869"/>
            <a:ext cx="689113" cy="689113"/>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0" name="TextBox 9">
            <a:extLst>
              <a:ext uri="{FF2B5EF4-FFF2-40B4-BE49-F238E27FC236}">
                <a16:creationId xmlns:a16="http://schemas.microsoft.com/office/drawing/2014/main" id="{4FCFEF63-941C-1B53-AF16-E16195E39184}"/>
              </a:ext>
            </a:extLst>
          </p:cNvPr>
          <p:cNvSpPr txBox="1"/>
          <p:nvPr/>
        </p:nvSpPr>
        <p:spPr>
          <a:xfrm>
            <a:off x="2062632" y="3936759"/>
            <a:ext cx="1963999" cy="369332"/>
          </a:xfrm>
          <a:prstGeom prst="rect">
            <a:avLst/>
          </a:prstGeom>
          <a:noFill/>
        </p:spPr>
        <p:txBody>
          <a:bodyPr wrap="none" rtlCol="0">
            <a:spAutoFit/>
          </a:bodyPr>
          <a:lstStyle/>
          <a:p>
            <a:r>
              <a:rPr lang="en-US" dirty="0">
                <a:solidFill>
                  <a:schemeClr val="tx1">
                    <a:lumMod val="65000"/>
                  </a:schemeClr>
                </a:solidFill>
              </a:rPr>
              <a:t>Unique Subjects</a:t>
            </a:r>
          </a:p>
        </p:txBody>
      </p:sp>
      <p:sp>
        <p:nvSpPr>
          <p:cNvPr id="11" name="Code1">
            <a:extLst>
              <a:ext uri="{FF2B5EF4-FFF2-40B4-BE49-F238E27FC236}">
                <a16:creationId xmlns:a16="http://schemas.microsoft.com/office/drawing/2014/main" id="{11F4750C-0130-ECCF-704E-6D4B694E1D49}"/>
              </a:ext>
            </a:extLst>
          </p:cNvPr>
          <p:cNvSpPr txBox="1"/>
          <p:nvPr/>
        </p:nvSpPr>
        <p:spPr>
          <a:xfrm>
            <a:off x="11278138" y="6344477"/>
            <a:ext cx="832279" cy="369332"/>
          </a:xfrm>
          <a:prstGeom prst="rect">
            <a:avLst/>
          </a:prstGeom>
          <a:noFill/>
        </p:spPr>
        <p:txBody>
          <a:bodyPr wrap="none" rtlCol="0">
            <a:spAutoFit/>
          </a:bodyPr>
          <a:lstStyle/>
          <a:p>
            <a:r>
              <a:rPr lang="en-US" dirty="0"/>
              <a:t>Code</a:t>
            </a:r>
          </a:p>
        </p:txBody>
      </p:sp>
      <p:sp>
        <p:nvSpPr>
          <p:cNvPr id="22" name="Rounded Rectangle 21">
            <a:extLst>
              <a:ext uri="{FF2B5EF4-FFF2-40B4-BE49-F238E27FC236}">
                <a16:creationId xmlns:a16="http://schemas.microsoft.com/office/drawing/2014/main" id="{74320572-8746-74B5-ED7C-B08CD36C31F3}"/>
              </a:ext>
            </a:extLst>
          </p:cNvPr>
          <p:cNvSpPr/>
          <p:nvPr/>
        </p:nvSpPr>
        <p:spPr>
          <a:xfrm>
            <a:off x="2796209" y="2637183"/>
            <a:ext cx="8335617" cy="649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60000"/>
                    <a:lumOff val="40000"/>
                  </a:schemeClr>
                </a:solidFill>
              </a:rPr>
              <a:t>No </a:t>
            </a:r>
            <a:r>
              <a:rPr lang="en-US" dirty="0">
                <a:solidFill>
                  <a:schemeClr val="accent6"/>
                </a:solidFill>
              </a:rPr>
              <a:t>Duplicate</a:t>
            </a:r>
            <a:r>
              <a:rPr lang="en-US" dirty="0">
                <a:solidFill>
                  <a:schemeClr val="accent4">
                    <a:lumMod val="60000"/>
                    <a:lumOff val="40000"/>
                  </a:schemeClr>
                </a:solidFill>
              </a:rPr>
              <a:t> values</a:t>
            </a:r>
          </a:p>
        </p:txBody>
      </p:sp>
      <p:sp>
        <p:nvSpPr>
          <p:cNvPr id="29" name="Rounded Rectangle 28">
            <a:extLst>
              <a:ext uri="{FF2B5EF4-FFF2-40B4-BE49-F238E27FC236}">
                <a16:creationId xmlns:a16="http://schemas.microsoft.com/office/drawing/2014/main" id="{4256AAFB-15C7-4A56-E8FB-24029BD96E57}"/>
              </a:ext>
            </a:extLst>
          </p:cNvPr>
          <p:cNvSpPr/>
          <p:nvPr/>
        </p:nvSpPr>
        <p:spPr>
          <a:xfrm>
            <a:off x="2796209" y="4913208"/>
            <a:ext cx="8256104" cy="649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60000"/>
                    <a:lumOff val="40000"/>
                  </a:schemeClr>
                </a:solidFill>
              </a:rPr>
              <a:t>  No </a:t>
            </a:r>
            <a:r>
              <a:rPr lang="en-US" dirty="0">
                <a:solidFill>
                  <a:schemeClr val="accent6"/>
                </a:solidFill>
              </a:rPr>
              <a:t>Null</a:t>
            </a:r>
            <a:r>
              <a:rPr lang="en-US" dirty="0">
                <a:solidFill>
                  <a:schemeClr val="accent4">
                    <a:lumMod val="60000"/>
                    <a:lumOff val="40000"/>
                  </a:schemeClr>
                </a:solidFill>
              </a:rPr>
              <a:t> values</a:t>
            </a:r>
          </a:p>
        </p:txBody>
      </p:sp>
      <p:pic>
        <p:nvPicPr>
          <p:cNvPr id="30" name="Picture 29" descr="Graphical user interface, application&#10;&#10;Description automatically generated">
            <a:extLst>
              <a:ext uri="{FF2B5EF4-FFF2-40B4-BE49-F238E27FC236}">
                <a16:creationId xmlns:a16="http://schemas.microsoft.com/office/drawing/2014/main" id="{9B91156A-9A02-5090-E2B7-D1CE162FCE62}"/>
              </a:ext>
            </a:extLst>
          </p:cNvPr>
          <p:cNvPicPr>
            <a:picLocks noChangeAspect="1"/>
          </p:cNvPicPr>
          <p:nvPr/>
        </p:nvPicPr>
        <p:blipFill>
          <a:blip r:embed="rId11"/>
          <a:stretch>
            <a:fillRect/>
          </a:stretch>
        </p:blipFill>
        <p:spPr>
          <a:xfrm>
            <a:off x="2333072" y="1104013"/>
            <a:ext cx="9182377" cy="4534787"/>
          </a:xfrm>
          <a:prstGeom prst="rect">
            <a:avLst/>
          </a:prstGeom>
          <a:ln w="12700">
            <a:solidFill>
              <a:schemeClr val="tx1"/>
            </a:solidFill>
          </a:ln>
        </p:spPr>
      </p:pic>
    </p:spTree>
    <p:extLst>
      <p:ext uri="{BB962C8B-B14F-4D97-AF65-F5344CB8AC3E}">
        <p14:creationId xmlns:p14="http://schemas.microsoft.com/office/powerpoint/2010/main" val="141611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11"/>
                    </p:tgtEl>
                  </p:cond>
                </p:stCondLst>
                <p:endSync evt="end" delay="0">
                  <p:rtn val="all"/>
                </p:endSync>
                <p:childTnLst>
                  <p:par>
                    <p:cTn id="25" fill="hold">
                      <p:stCondLst>
                        <p:cond delay="0"/>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30"/>
                                        </p:tgtEl>
                                        <p:attrNameLst>
                                          <p:attrName>ppt_x</p:attrName>
                                        </p:attrNameLst>
                                      </p:cBhvr>
                                      <p:tavLst>
                                        <p:tav tm="0">
                                          <p:val>
                                            <p:strVal val="ppt_x"/>
                                          </p:val>
                                        </p:tav>
                                        <p:tav tm="100000">
                                          <p:val>
                                            <p:strVal val="ppt_x"/>
                                          </p:val>
                                        </p:tav>
                                      </p:tavLst>
                                    </p:anim>
                                    <p:anim calcmode="lin" valueType="num">
                                      <p:cBhvr additive="base">
                                        <p:cTn id="35" dur="500"/>
                                        <p:tgtEl>
                                          <p:spTgt spid="30"/>
                                        </p:tgtEl>
                                        <p:attrNameLst>
                                          <p:attrName>ppt_y</p:attrName>
                                        </p:attrNameLst>
                                      </p:cBhvr>
                                      <p:tavLst>
                                        <p:tav tm="0">
                                          <p:val>
                                            <p:strVal val="ppt_y"/>
                                          </p:val>
                                        </p:tav>
                                        <p:tav tm="100000">
                                          <p:val>
                                            <p:strVal val="1+ppt_h/2"/>
                                          </p:val>
                                        </p:tav>
                                      </p:tavLst>
                                    </p:anim>
                                    <p:set>
                                      <p:cBhvr>
                                        <p:cTn id="36"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2" grpId="0" animBg="1"/>
      <p:bldP spid="3" grpId="0" animBg="1"/>
      <p:bldP spid="10" grpId="0"/>
      <p:bldP spid="22"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8878957" y="182289"/>
            <a:ext cx="3231460" cy="307777"/>
          </a:xfrm>
          <a:prstGeom prst="rect">
            <a:avLst/>
          </a:prstGeom>
          <a:noFill/>
        </p:spPr>
        <p:txBody>
          <a:bodyPr wrap="square" rtlCol="0">
            <a:spAutoFit/>
          </a:bodyPr>
          <a:lstStyle/>
          <a:p>
            <a:r>
              <a:rPr lang="en-US" sz="1400" b="1" dirty="0"/>
              <a:t>Checking Data Imbalance</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5C450BC4-D07C-46A7-EAA9-BCB3F6FC48A0}"/>
              </a:ext>
            </a:extLst>
          </p:cNvPr>
          <p:cNvPicPr>
            <a:picLocks noChangeAspect="1"/>
          </p:cNvPicPr>
          <p:nvPr/>
        </p:nvPicPr>
        <p:blipFill>
          <a:blip r:embed="rId11"/>
          <a:stretch>
            <a:fillRect/>
          </a:stretch>
        </p:blipFill>
        <p:spPr>
          <a:xfrm>
            <a:off x="2754713" y="1761973"/>
            <a:ext cx="8299712" cy="3943972"/>
          </a:xfrm>
          <a:prstGeom prst="rect">
            <a:avLst/>
          </a:prstGeom>
          <a:ln w="28575">
            <a:solidFill>
              <a:schemeClr val="accent6"/>
            </a:solidFill>
          </a:ln>
        </p:spPr>
      </p:pic>
      <p:sp>
        <p:nvSpPr>
          <p:cNvPr id="25" name="TextBox 24">
            <a:extLst>
              <a:ext uri="{FF2B5EF4-FFF2-40B4-BE49-F238E27FC236}">
                <a16:creationId xmlns:a16="http://schemas.microsoft.com/office/drawing/2014/main" id="{1ABD155A-BD25-2BDA-234F-E8080CAE1DBA}"/>
              </a:ext>
            </a:extLst>
          </p:cNvPr>
          <p:cNvSpPr txBox="1"/>
          <p:nvPr/>
        </p:nvSpPr>
        <p:spPr>
          <a:xfrm>
            <a:off x="3829878" y="1371805"/>
            <a:ext cx="5437707" cy="307777"/>
          </a:xfrm>
          <a:prstGeom prst="rect">
            <a:avLst/>
          </a:prstGeom>
          <a:noFill/>
        </p:spPr>
        <p:txBody>
          <a:bodyPr wrap="none" rtlCol="0">
            <a:spAutoFit/>
          </a:bodyPr>
          <a:lstStyle/>
          <a:p>
            <a:r>
              <a:rPr lang="en-US" sz="1400" dirty="0">
                <a:solidFill>
                  <a:schemeClr val="accent5"/>
                </a:solidFill>
              </a:rPr>
              <a:t>Same number of observations can be seen by each subject </a:t>
            </a:r>
          </a:p>
        </p:txBody>
      </p:sp>
      <p:pic>
        <p:nvPicPr>
          <p:cNvPr id="27" name="Picture 26">
            <a:extLst>
              <a:ext uri="{FF2B5EF4-FFF2-40B4-BE49-F238E27FC236}">
                <a16:creationId xmlns:a16="http://schemas.microsoft.com/office/drawing/2014/main" id="{A93BD7DD-BE6E-E955-7E7B-45EDCCCCBBE0}"/>
              </a:ext>
            </a:extLst>
          </p:cNvPr>
          <p:cNvPicPr>
            <a:picLocks noChangeAspect="1"/>
          </p:cNvPicPr>
          <p:nvPr/>
        </p:nvPicPr>
        <p:blipFill>
          <a:blip r:embed="rId12"/>
          <a:stretch>
            <a:fillRect/>
          </a:stretch>
        </p:blipFill>
        <p:spPr>
          <a:xfrm>
            <a:off x="2754713" y="1761972"/>
            <a:ext cx="4534663" cy="3943973"/>
          </a:xfrm>
          <a:prstGeom prst="rect">
            <a:avLst/>
          </a:prstGeom>
          <a:ln>
            <a:solidFill>
              <a:schemeClr val="accent6"/>
            </a:solidFill>
          </a:ln>
        </p:spPr>
      </p:pic>
      <p:pic>
        <p:nvPicPr>
          <p:cNvPr id="28" name="Picture 27">
            <a:extLst>
              <a:ext uri="{FF2B5EF4-FFF2-40B4-BE49-F238E27FC236}">
                <a16:creationId xmlns:a16="http://schemas.microsoft.com/office/drawing/2014/main" id="{9ABE4F85-3027-6826-C6D5-6414F80D174C}"/>
              </a:ext>
            </a:extLst>
          </p:cNvPr>
          <p:cNvPicPr>
            <a:picLocks noChangeAspect="1"/>
          </p:cNvPicPr>
          <p:nvPr/>
        </p:nvPicPr>
        <p:blipFill>
          <a:blip r:embed="rId13"/>
          <a:stretch>
            <a:fillRect/>
          </a:stretch>
        </p:blipFill>
        <p:spPr>
          <a:xfrm>
            <a:off x="7311785" y="1739607"/>
            <a:ext cx="3911600" cy="3966338"/>
          </a:xfrm>
          <a:prstGeom prst="rect">
            <a:avLst/>
          </a:prstGeom>
          <a:ln>
            <a:solidFill>
              <a:schemeClr val="accent6"/>
            </a:solidFill>
          </a:ln>
        </p:spPr>
      </p:pic>
      <p:sp>
        <p:nvSpPr>
          <p:cNvPr id="31" name="TextBox 30">
            <a:extLst>
              <a:ext uri="{FF2B5EF4-FFF2-40B4-BE49-F238E27FC236}">
                <a16:creationId xmlns:a16="http://schemas.microsoft.com/office/drawing/2014/main" id="{FA8A62A2-8911-D7FA-BE21-18685311FD9D}"/>
              </a:ext>
            </a:extLst>
          </p:cNvPr>
          <p:cNvSpPr txBox="1"/>
          <p:nvPr/>
        </p:nvSpPr>
        <p:spPr>
          <a:xfrm>
            <a:off x="6161446" y="1369845"/>
            <a:ext cx="1811714" cy="307777"/>
          </a:xfrm>
          <a:prstGeom prst="rect">
            <a:avLst/>
          </a:prstGeom>
          <a:noFill/>
        </p:spPr>
        <p:txBody>
          <a:bodyPr wrap="none" rtlCol="0">
            <a:spAutoFit/>
          </a:bodyPr>
          <a:lstStyle/>
          <a:p>
            <a:r>
              <a:rPr lang="en-US" sz="1400" dirty="0">
                <a:solidFill>
                  <a:schemeClr val="accent5"/>
                </a:solidFill>
              </a:rPr>
              <a:t>Activity Distribution</a:t>
            </a:r>
          </a:p>
        </p:txBody>
      </p:sp>
      <p:sp>
        <p:nvSpPr>
          <p:cNvPr id="32" name="C1 15">
            <a:extLst>
              <a:ext uri="{FF2B5EF4-FFF2-40B4-BE49-F238E27FC236}">
                <a16:creationId xmlns:a16="http://schemas.microsoft.com/office/drawing/2014/main" id="{316FF02F-60CD-EC23-FBD4-915FD06454FF}"/>
              </a:ext>
            </a:extLst>
          </p:cNvPr>
          <p:cNvSpPr txBox="1"/>
          <p:nvPr/>
        </p:nvSpPr>
        <p:spPr>
          <a:xfrm>
            <a:off x="10494687" y="6575403"/>
            <a:ext cx="480392" cy="307777"/>
          </a:xfrm>
          <a:prstGeom prst="rect">
            <a:avLst/>
          </a:prstGeom>
          <a:noFill/>
        </p:spPr>
        <p:txBody>
          <a:bodyPr wrap="square" rtlCol="0">
            <a:spAutoFit/>
          </a:bodyPr>
          <a:lstStyle/>
          <a:p>
            <a:r>
              <a:rPr lang="en-US" sz="1400" dirty="0"/>
              <a:t>C1</a:t>
            </a:r>
          </a:p>
        </p:txBody>
      </p:sp>
      <p:sp>
        <p:nvSpPr>
          <p:cNvPr id="33" name="C2 15">
            <a:extLst>
              <a:ext uri="{FF2B5EF4-FFF2-40B4-BE49-F238E27FC236}">
                <a16:creationId xmlns:a16="http://schemas.microsoft.com/office/drawing/2014/main" id="{D08267C1-4470-0ED2-D49B-E3C60E14A2BF}"/>
              </a:ext>
            </a:extLst>
          </p:cNvPr>
          <p:cNvSpPr txBox="1"/>
          <p:nvPr/>
        </p:nvSpPr>
        <p:spPr>
          <a:xfrm>
            <a:off x="10962365" y="6564794"/>
            <a:ext cx="429926" cy="307777"/>
          </a:xfrm>
          <a:prstGeom prst="rect">
            <a:avLst/>
          </a:prstGeom>
          <a:noFill/>
        </p:spPr>
        <p:txBody>
          <a:bodyPr wrap="none" rtlCol="0">
            <a:spAutoFit/>
          </a:bodyPr>
          <a:lstStyle/>
          <a:p>
            <a:r>
              <a:rPr lang="en-US" sz="1400" dirty="0"/>
              <a:t>C2</a:t>
            </a:r>
          </a:p>
        </p:txBody>
      </p:sp>
      <p:sp>
        <p:nvSpPr>
          <p:cNvPr id="34" name="C3 15">
            <a:extLst>
              <a:ext uri="{FF2B5EF4-FFF2-40B4-BE49-F238E27FC236}">
                <a16:creationId xmlns:a16="http://schemas.microsoft.com/office/drawing/2014/main" id="{1AF1D9AF-9F91-23C2-8962-58F89FC4E14F}"/>
              </a:ext>
            </a:extLst>
          </p:cNvPr>
          <p:cNvSpPr txBox="1"/>
          <p:nvPr/>
        </p:nvSpPr>
        <p:spPr>
          <a:xfrm>
            <a:off x="11455471" y="6562567"/>
            <a:ext cx="429926" cy="307777"/>
          </a:xfrm>
          <a:prstGeom prst="rect">
            <a:avLst/>
          </a:prstGeom>
          <a:noFill/>
        </p:spPr>
        <p:txBody>
          <a:bodyPr wrap="none" rtlCol="0">
            <a:spAutoFit/>
          </a:bodyPr>
          <a:lstStyle/>
          <a:p>
            <a:r>
              <a:rPr lang="en-US" sz="1400" dirty="0"/>
              <a:t>C3</a:t>
            </a:r>
          </a:p>
        </p:txBody>
      </p:sp>
      <p:pic>
        <p:nvPicPr>
          <p:cNvPr id="36" name="Picture 35">
            <a:extLst>
              <a:ext uri="{FF2B5EF4-FFF2-40B4-BE49-F238E27FC236}">
                <a16:creationId xmlns:a16="http://schemas.microsoft.com/office/drawing/2014/main" id="{12436051-8CFD-DDFA-E04A-43F037C62524}"/>
              </a:ext>
            </a:extLst>
          </p:cNvPr>
          <p:cNvPicPr>
            <a:picLocks noChangeAspect="1"/>
          </p:cNvPicPr>
          <p:nvPr/>
        </p:nvPicPr>
        <p:blipFill>
          <a:blip r:embed="rId14"/>
          <a:stretch>
            <a:fillRect/>
          </a:stretch>
        </p:blipFill>
        <p:spPr>
          <a:xfrm>
            <a:off x="2599827" y="1413484"/>
            <a:ext cx="8623558" cy="2462391"/>
          </a:xfrm>
          <a:prstGeom prst="rect">
            <a:avLst/>
          </a:prstGeom>
        </p:spPr>
      </p:pic>
      <p:pic>
        <p:nvPicPr>
          <p:cNvPr id="37" name="Picture 36">
            <a:extLst>
              <a:ext uri="{FF2B5EF4-FFF2-40B4-BE49-F238E27FC236}">
                <a16:creationId xmlns:a16="http://schemas.microsoft.com/office/drawing/2014/main" id="{B75ABB71-4178-8833-852F-85DB456BE22C}"/>
              </a:ext>
            </a:extLst>
          </p:cNvPr>
          <p:cNvPicPr>
            <a:picLocks noChangeAspect="1"/>
          </p:cNvPicPr>
          <p:nvPr/>
        </p:nvPicPr>
        <p:blipFill>
          <a:blip r:embed="rId15"/>
          <a:stretch>
            <a:fillRect/>
          </a:stretch>
        </p:blipFill>
        <p:spPr>
          <a:xfrm>
            <a:off x="2587836" y="1402874"/>
            <a:ext cx="8623558" cy="2462391"/>
          </a:xfrm>
          <a:prstGeom prst="rect">
            <a:avLst/>
          </a:prstGeom>
        </p:spPr>
      </p:pic>
      <p:pic>
        <p:nvPicPr>
          <p:cNvPr id="38" name="Picture 37">
            <a:extLst>
              <a:ext uri="{FF2B5EF4-FFF2-40B4-BE49-F238E27FC236}">
                <a16:creationId xmlns:a16="http://schemas.microsoft.com/office/drawing/2014/main" id="{43776ED1-88FB-C1E8-E2B1-923AFFC0D358}"/>
              </a:ext>
            </a:extLst>
          </p:cNvPr>
          <p:cNvPicPr>
            <a:picLocks noChangeAspect="1"/>
          </p:cNvPicPr>
          <p:nvPr/>
        </p:nvPicPr>
        <p:blipFill>
          <a:blip r:embed="rId16"/>
          <a:stretch>
            <a:fillRect/>
          </a:stretch>
        </p:blipFill>
        <p:spPr>
          <a:xfrm>
            <a:off x="2599827" y="1413483"/>
            <a:ext cx="8599577" cy="2462391"/>
          </a:xfrm>
          <a:prstGeom prst="rect">
            <a:avLst/>
          </a:prstGeom>
        </p:spPr>
      </p:pic>
    </p:spTree>
    <p:extLst>
      <p:ext uri="{BB962C8B-B14F-4D97-AF65-F5344CB8AC3E}">
        <p14:creationId xmlns:p14="http://schemas.microsoft.com/office/powerpoint/2010/main" val="154771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25"/>
                                        </p:tgtEl>
                                        <p:attrNameLst>
                                          <p:attrName>ppt_x</p:attrName>
                                        </p:attrNameLst>
                                      </p:cBhvr>
                                      <p:tavLst>
                                        <p:tav tm="0">
                                          <p:val>
                                            <p:strVal val="ppt_x"/>
                                          </p:val>
                                        </p:tav>
                                        <p:tav tm="100000">
                                          <p:val>
                                            <p:strVal val="ppt_x"/>
                                          </p:val>
                                        </p:tav>
                                      </p:tavLst>
                                    </p:anim>
                                    <p:anim calcmode="lin" valueType="num">
                                      <p:cBhvr additive="base">
                                        <p:cTn id="17" dur="500"/>
                                        <p:tgtEl>
                                          <p:spTgt spid="25"/>
                                        </p:tgtEl>
                                        <p:attrNameLst>
                                          <p:attrName>ppt_y</p:attrName>
                                        </p:attrNameLst>
                                      </p:cBhvr>
                                      <p:tavLst>
                                        <p:tav tm="0">
                                          <p:val>
                                            <p:strVal val="ppt_y"/>
                                          </p:val>
                                        </p:tav>
                                        <p:tav tm="100000">
                                          <p:val>
                                            <p:strVal val="1+ppt_h/2"/>
                                          </p:val>
                                        </p:tav>
                                      </p:tavLst>
                                    </p:anim>
                                    <p:set>
                                      <p:cBhvr>
                                        <p:cTn id="18" dur="1" fill="hold">
                                          <p:stCondLst>
                                            <p:cond delay="499"/>
                                          </p:stCondLst>
                                        </p:cTn>
                                        <p:tgtEl>
                                          <p:spTgt spid="25"/>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24"/>
                                        </p:tgtEl>
                                        <p:attrNameLst>
                                          <p:attrName>ppt_x</p:attrName>
                                        </p:attrNameLst>
                                      </p:cBhvr>
                                      <p:tavLst>
                                        <p:tav tm="0">
                                          <p:val>
                                            <p:strVal val="ppt_x"/>
                                          </p:val>
                                        </p:tav>
                                        <p:tav tm="100000">
                                          <p:val>
                                            <p:strVal val="ppt_x"/>
                                          </p:val>
                                        </p:tav>
                                      </p:tavLst>
                                    </p:anim>
                                    <p:anim calcmode="lin" valueType="num">
                                      <p:cBhvr additive="base">
                                        <p:cTn id="21" dur="500"/>
                                        <p:tgtEl>
                                          <p:spTgt spid="24"/>
                                        </p:tgtEl>
                                        <p:attrNameLst>
                                          <p:attrName>ppt_y</p:attrName>
                                        </p:attrNameLst>
                                      </p:cBhvr>
                                      <p:tavLst>
                                        <p:tav tm="0">
                                          <p:val>
                                            <p:strVal val="ppt_y"/>
                                          </p:val>
                                        </p:tav>
                                        <p:tav tm="100000">
                                          <p:val>
                                            <p:strVal val="1+ppt_h/2"/>
                                          </p:val>
                                        </p:tav>
                                      </p:tavLst>
                                    </p:anim>
                                    <p:set>
                                      <p:cBhvr>
                                        <p:cTn id="22" dur="1" fill="hold">
                                          <p:stCondLst>
                                            <p:cond delay="499"/>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32"/>
                    </p:tgtEl>
                  </p:cond>
                </p:stCondLst>
                <p:endSync evt="end" delay="0">
                  <p:rtn val="all"/>
                </p:endSync>
                <p:childTnLst>
                  <p:par>
                    <p:cTn id="38" fill="hold">
                      <p:stCondLst>
                        <p:cond delay="0"/>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fill="hold"/>
                                        <p:tgtEl>
                                          <p:spTgt spid="36"/>
                                        </p:tgtEl>
                                        <p:attrNameLst>
                                          <p:attrName>ppt_x</p:attrName>
                                        </p:attrNameLst>
                                      </p:cBhvr>
                                      <p:tavLst>
                                        <p:tav tm="0">
                                          <p:val>
                                            <p:strVal val="#ppt_x"/>
                                          </p:val>
                                        </p:tav>
                                        <p:tav tm="100000">
                                          <p:val>
                                            <p:strVal val="#ppt_x"/>
                                          </p:val>
                                        </p:tav>
                                      </p:tavLst>
                                    </p:anim>
                                    <p:anim calcmode="lin" valueType="num">
                                      <p:cBhvr additive="base">
                                        <p:cTn id="4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xit" presetSubtype="4" fill="hold" nodeType="clickEffect">
                                  <p:stCondLst>
                                    <p:cond delay="0"/>
                                  </p:stCondLst>
                                  <p:childTnLst>
                                    <p:anim calcmode="lin" valueType="num">
                                      <p:cBhvr additive="base">
                                        <p:cTn id="47" dur="500"/>
                                        <p:tgtEl>
                                          <p:spTgt spid="36"/>
                                        </p:tgtEl>
                                        <p:attrNameLst>
                                          <p:attrName>ppt_x</p:attrName>
                                        </p:attrNameLst>
                                      </p:cBhvr>
                                      <p:tavLst>
                                        <p:tav tm="0">
                                          <p:val>
                                            <p:strVal val="ppt_x"/>
                                          </p:val>
                                        </p:tav>
                                        <p:tav tm="100000">
                                          <p:val>
                                            <p:strVal val="ppt_x"/>
                                          </p:val>
                                        </p:tav>
                                      </p:tavLst>
                                    </p:anim>
                                    <p:anim calcmode="lin" valueType="num">
                                      <p:cBhvr additive="base">
                                        <p:cTn id="48" dur="500"/>
                                        <p:tgtEl>
                                          <p:spTgt spid="36"/>
                                        </p:tgtEl>
                                        <p:attrNameLst>
                                          <p:attrName>ppt_y</p:attrName>
                                        </p:attrNameLst>
                                      </p:cBhvr>
                                      <p:tavLst>
                                        <p:tav tm="0">
                                          <p:val>
                                            <p:strVal val="ppt_y"/>
                                          </p:val>
                                        </p:tav>
                                        <p:tav tm="100000">
                                          <p:val>
                                            <p:strVal val="1+ppt_h/2"/>
                                          </p:val>
                                        </p:tav>
                                      </p:tavLst>
                                    </p:anim>
                                    <p:set>
                                      <p:cBhvr>
                                        <p:cTn id="49" dur="1" fill="hold">
                                          <p:stCondLst>
                                            <p:cond delay="499"/>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32"/>
                  </p:tgtEl>
                </p:cond>
              </p:nextCondLst>
            </p:seq>
            <p:seq concurrent="1" nextAc="seek">
              <p:cTn id="50" restart="whenNotActive" fill="hold" evtFilter="cancelBubble" nodeType="interactiveSeq">
                <p:stCondLst>
                  <p:cond evt="onClick" delay="0">
                    <p:tgtEl>
                      <p:spTgt spid="34"/>
                    </p:tgtEl>
                  </p:cond>
                </p:stCondLst>
                <p:endSync evt="end" delay="0">
                  <p:rtn val="all"/>
                </p:endSync>
                <p:childTnLst>
                  <p:par>
                    <p:cTn id="51" fill="hold">
                      <p:stCondLst>
                        <p:cond delay="0"/>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ppt_x"/>
                                          </p:val>
                                        </p:tav>
                                        <p:tav tm="100000">
                                          <p:val>
                                            <p:strVal val="#ppt_x"/>
                                          </p:val>
                                        </p:tav>
                                      </p:tavLst>
                                    </p:anim>
                                    <p:anim calcmode="lin" valueType="num">
                                      <p:cBhvr additive="base">
                                        <p:cTn id="5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38"/>
                                        </p:tgtEl>
                                        <p:attrNameLst>
                                          <p:attrName>ppt_x</p:attrName>
                                        </p:attrNameLst>
                                      </p:cBhvr>
                                      <p:tavLst>
                                        <p:tav tm="0">
                                          <p:val>
                                            <p:strVal val="ppt_x"/>
                                          </p:val>
                                        </p:tav>
                                        <p:tav tm="100000">
                                          <p:val>
                                            <p:strVal val="ppt_x"/>
                                          </p:val>
                                        </p:tav>
                                      </p:tavLst>
                                    </p:anim>
                                    <p:anim calcmode="lin" valueType="num">
                                      <p:cBhvr additive="base">
                                        <p:cTn id="61" dur="500"/>
                                        <p:tgtEl>
                                          <p:spTgt spid="38"/>
                                        </p:tgtEl>
                                        <p:attrNameLst>
                                          <p:attrName>ppt_y</p:attrName>
                                        </p:attrNameLst>
                                      </p:cBhvr>
                                      <p:tavLst>
                                        <p:tav tm="0">
                                          <p:val>
                                            <p:strVal val="ppt_y"/>
                                          </p:val>
                                        </p:tav>
                                        <p:tav tm="100000">
                                          <p:val>
                                            <p:strVal val="1+ppt_h/2"/>
                                          </p:val>
                                        </p:tav>
                                      </p:tavLst>
                                    </p:anim>
                                    <p:set>
                                      <p:cBhvr>
                                        <p:cTn id="62"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63" restart="whenNotActive" fill="hold" evtFilter="cancelBubble" nodeType="interactiveSeq">
                <p:stCondLst>
                  <p:cond evt="onClick" delay="0">
                    <p:tgtEl>
                      <p:spTgt spid="33"/>
                    </p:tgtEl>
                  </p:cond>
                </p:stCondLst>
                <p:endSync evt="end" delay="0">
                  <p:rtn val="all"/>
                </p:endSync>
                <p:childTnLst>
                  <p:par>
                    <p:cTn id="64" fill="hold">
                      <p:stCondLst>
                        <p:cond delay="0"/>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additive="base">
                                        <p:cTn id="68" dur="500" fill="hold"/>
                                        <p:tgtEl>
                                          <p:spTgt spid="37"/>
                                        </p:tgtEl>
                                        <p:attrNameLst>
                                          <p:attrName>ppt_x</p:attrName>
                                        </p:attrNameLst>
                                      </p:cBhvr>
                                      <p:tavLst>
                                        <p:tav tm="0">
                                          <p:val>
                                            <p:strVal val="#ppt_x"/>
                                          </p:val>
                                        </p:tav>
                                        <p:tav tm="100000">
                                          <p:val>
                                            <p:strVal val="#ppt_x"/>
                                          </p:val>
                                        </p:tav>
                                      </p:tavLst>
                                    </p:anim>
                                    <p:anim calcmode="lin" valueType="num">
                                      <p:cBhvr additive="base">
                                        <p:cTn id="6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xit" presetSubtype="4" fill="hold" nodeType="clickEffect">
                                  <p:stCondLst>
                                    <p:cond delay="0"/>
                                  </p:stCondLst>
                                  <p:childTnLst>
                                    <p:anim calcmode="lin" valueType="num">
                                      <p:cBhvr additive="base">
                                        <p:cTn id="73" dur="500"/>
                                        <p:tgtEl>
                                          <p:spTgt spid="37"/>
                                        </p:tgtEl>
                                        <p:attrNameLst>
                                          <p:attrName>ppt_x</p:attrName>
                                        </p:attrNameLst>
                                      </p:cBhvr>
                                      <p:tavLst>
                                        <p:tav tm="0">
                                          <p:val>
                                            <p:strVal val="ppt_x"/>
                                          </p:val>
                                        </p:tav>
                                        <p:tav tm="100000">
                                          <p:val>
                                            <p:strVal val="ppt_x"/>
                                          </p:val>
                                        </p:tav>
                                      </p:tavLst>
                                    </p:anim>
                                    <p:anim calcmode="lin" valueType="num">
                                      <p:cBhvr additive="base">
                                        <p:cTn id="74" dur="500"/>
                                        <p:tgtEl>
                                          <p:spTgt spid="37"/>
                                        </p:tgtEl>
                                        <p:attrNameLst>
                                          <p:attrName>ppt_y</p:attrName>
                                        </p:attrNameLst>
                                      </p:cBhvr>
                                      <p:tavLst>
                                        <p:tav tm="0">
                                          <p:val>
                                            <p:strVal val="ppt_y"/>
                                          </p:val>
                                        </p:tav>
                                        <p:tav tm="100000">
                                          <p:val>
                                            <p:strVal val="1+ppt_h/2"/>
                                          </p:val>
                                        </p:tav>
                                      </p:tavLst>
                                    </p:anim>
                                    <p:set>
                                      <p:cBhvr>
                                        <p:cTn id="75"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3"/>
                  </p:tgtEl>
                </p:cond>
              </p:nextCondLst>
            </p:seq>
          </p:childTnLst>
        </p:cTn>
      </p:par>
    </p:tnLst>
    <p:bldLst>
      <p:bldP spid="25" grpId="0"/>
      <p:bldP spid="25" grpId="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10137913" y="182289"/>
            <a:ext cx="1972504" cy="307777"/>
          </a:xfrm>
          <a:prstGeom prst="rect">
            <a:avLst/>
          </a:prstGeom>
          <a:noFill/>
        </p:spPr>
        <p:txBody>
          <a:bodyPr wrap="square" rtlCol="0">
            <a:spAutoFit/>
          </a:bodyPr>
          <a:lstStyle/>
          <a:p>
            <a:r>
              <a:rPr lang="en-US" sz="1400" b="1" dirty="0"/>
              <a:t>Feature Engineering</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F3EBE0-16A9-264E-0B93-799CBEF72FBC}"/>
              </a:ext>
            </a:extLst>
          </p:cNvPr>
          <p:cNvSpPr txBox="1"/>
          <p:nvPr/>
        </p:nvSpPr>
        <p:spPr>
          <a:xfrm>
            <a:off x="2610678" y="1103243"/>
            <a:ext cx="6428363" cy="646331"/>
          </a:xfrm>
          <a:prstGeom prst="rect">
            <a:avLst/>
          </a:prstGeom>
          <a:noFill/>
        </p:spPr>
        <p:txBody>
          <a:bodyPr wrap="none" rtlCol="0">
            <a:spAutoFit/>
          </a:bodyPr>
          <a:lstStyle/>
          <a:p>
            <a:r>
              <a:rPr lang="en-US" dirty="0"/>
              <a:t>Static       : </a:t>
            </a:r>
            <a:r>
              <a:rPr lang="en-US" dirty="0">
                <a:solidFill>
                  <a:srgbClr val="0DAFDE"/>
                </a:solidFill>
              </a:rPr>
              <a:t>Sitting</a:t>
            </a:r>
            <a:r>
              <a:rPr lang="en-US" dirty="0"/>
              <a:t>, </a:t>
            </a:r>
            <a:r>
              <a:rPr lang="en-US" dirty="0">
                <a:solidFill>
                  <a:srgbClr val="FF0000"/>
                </a:solidFill>
              </a:rPr>
              <a:t>Standing</a:t>
            </a:r>
            <a:r>
              <a:rPr lang="en-US" dirty="0"/>
              <a:t>, </a:t>
            </a:r>
            <a:r>
              <a:rPr lang="en-US" dirty="0">
                <a:solidFill>
                  <a:srgbClr val="00B050"/>
                </a:solidFill>
              </a:rPr>
              <a:t>Laying</a:t>
            </a:r>
          </a:p>
          <a:p>
            <a:r>
              <a:rPr lang="en-US" dirty="0"/>
              <a:t>Dynamic : </a:t>
            </a:r>
            <a:r>
              <a:rPr lang="en-US" dirty="0">
                <a:solidFill>
                  <a:srgbClr val="9D0B70"/>
                </a:solidFill>
              </a:rPr>
              <a:t>Walking</a:t>
            </a:r>
            <a:r>
              <a:rPr lang="en-US" dirty="0"/>
              <a:t>, </a:t>
            </a:r>
            <a:r>
              <a:rPr lang="en-US" dirty="0">
                <a:solidFill>
                  <a:srgbClr val="FFFF00"/>
                </a:solidFill>
              </a:rPr>
              <a:t>Walking Upstairs</a:t>
            </a:r>
            <a:r>
              <a:rPr lang="en-US" dirty="0"/>
              <a:t>, </a:t>
            </a:r>
            <a:r>
              <a:rPr lang="en-US" dirty="0">
                <a:solidFill>
                  <a:srgbClr val="FFC000"/>
                </a:solidFill>
              </a:rPr>
              <a:t>Walking downstairs</a:t>
            </a:r>
          </a:p>
        </p:txBody>
      </p:sp>
      <p:pic>
        <p:nvPicPr>
          <p:cNvPr id="3" name="Picture 2">
            <a:extLst>
              <a:ext uri="{FF2B5EF4-FFF2-40B4-BE49-F238E27FC236}">
                <a16:creationId xmlns:a16="http://schemas.microsoft.com/office/drawing/2014/main" id="{620FE975-49AD-85F7-1A86-461CEB9B9A04}"/>
              </a:ext>
            </a:extLst>
          </p:cNvPr>
          <p:cNvPicPr>
            <a:picLocks noChangeAspect="1"/>
          </p:cNvPicPr>
          <p:nvPr/>
        </p:nvPicPr>
        <p:blipFill>
          <a:blip r:embed="rId11"/>
          <a:stretch>
            <a:fillRect/>
          </a:stretch>
        </p:blipFill>
        <p:spPr>
          <a:xfrm>
            <a:off x="2716189" y="1797155"/>
            <a:ext cx="7772400" cy="3539457"/>
          </a:xfrm>
          <a:prstGeom prst="rect">
            <a:avLst/>
          </a:prstGeom>
          <a:ln>
            <a:solidFill>
              <a:schemeClr val="accent4">
                <a:lumMod val="20000"/>
                <a:lumOff val="80000"/>
              </a:schemeClr>
            </a:solidFill>
          </a:ln>
        </p:spPr>
      </p:pic>
      <p:sp>
        <p:nvSpPr>
          <p:cNvPr id="7" name="Left-Right Arrow Callout 6">
            <a:extLst>
              <a:ext uri="{FF2B5EF4-FFF2-40B4-BE49-F238E27FC236}">
                <a16:creationId xmlns:a16="http://schemas.microsoft.com/office/drawing/2014/main" id="{48D84D4A-12E0-7CFA-9859-4B8C865316CC}"/>
              </a:ext>
            </a:extLst>
          </p:cNvPr>
          <p:cNvSpPr/>
          <p:nvPr/>
        </p:nvSpPr>
        <p:spPr>
          <a:xfrm>
            <a:off x="3101009" y="5521278"/>
            <a:ext cx="5938032" cy="919279"/>
          </a:xfrm>
          <a:prstGeom prst="leftRightArrowCallout">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Mean of Body Acceleration Magnitude </a:t>
            </a:r>
          </a:p>
          <a:p>
            <a:pPr algn="ctr"/>
            <a:endParaRPr lang="en-US" dirty="0"/>
          </a:p>
        </p:txBody>
      </p:sp>
      <p:sp>
        <p:nvSpPr>
          <p:cNvPr id="8" name="TextBox 7">
            <a:extLst>
              <a:ext uri="{FF2B5EF4-FFF2-40B4-BE49-F238E27FC236}">
                <a16:creationId xmlns:a16="http://schemas.microsoft.com/office/drawing/2014/main" id="{BAF250DA-AEA7-1D13-9031-BD2712250144}"/>
              </a:ext>
            </a:extLst>
          </p:cNvPr>
          <p:cNvSpPr txBox="1"/>
          <p:nvPr/>
        </p:nvSpPr>
        <p:spPr>
          <a:xfrm>
            <a:off x="10488589" y="1797155"/>
            <a:ext cx="1504628" cy="1477328"/>
          </a:xfrm>
          <a:prstGeom prst="rect">
            <a:avLst/>
          </a:prstGeom>
          <a:noFill/>
        </p:spPr>
        <p:txBody>
          <a:bodyPr wrap="square" rtlCol="0">
            <a:spAutoFit/>
          </a:bodyPr>
          <a:lstStyle/>
          <a:p>
            <a:r>
              <a:rPr lang="en-US" dirty="0"/>
              <a:t>Data is normally distributed with some long tails</a:t>
            </a:r>
          </a:p>
        </p:txBody>
      </p:sp>
      <p:sp>
        <p:nvSpPr>
          <p:cNvPr id="9" name="C1 16">
            <a:extLst>
              <a:ext uri="{FF2B5EF4-FFF2-40B4-BE49-F238E27FC236}">
                <a16:creationId xmlns:a16="http://schemas.microsoft.com/office/drawing/2014/main" id="{BBF3371D-208A-80A2-276C-33D96E064141}"/>
              </a:ext>
            </a:extLst>
          </p:cNvPr>
          <p:cNvSpPr txBox="1"/>
          <p:nvPr/>
        </p:nvSpPr>
        <p:spPr>
          <a:xfrm>
            <a:off x="11603504" y="6470858"/>
            <a:ext cx="500458" cy="369332"/>
          </a:xfrm>
          <a:prstGeom prst="rect">
            <a:avLst/>
          </a:prstGeom>
          <a:noFill/>
        </p:spPr>
        <p:txBody>
          <a:bodyPr wrap="none" rtlCol="0">
            <a:spAutoFit/>
          </a:bodyPr>
          <a:lstStyle/>
          <a:p>
            <a:r>
              <a:rPr lang="en-US" dirty="0"/>
              <a:t>C1</a:t>
            </a:r>
          </a:p>
        </p:txBody>
      </p:sp>
      <p:pic>
        <p:nvPicPr>
          <p:cNvPr id="10" name="Picture 9">
            <a:extLst>
              <a:ext uri="{FF2B5EF4-FFF2-40B4-BE49-F238E27FC236}">
                <a16:creationId xmlns:a16="http://schemas.microsoft.com/office/drawing/2014/main" id="{F4BA5D59-92F8-9417-2C6F-0DB4B345771D}"/>
              </a:ext>
            </a:extLst>
          </p:cNvPr>
          <p:cNvPicPr>
            <a:picLocks noChangeAspect="1"/>
          </p:cNvPicPr>
          <p:nvPr/>
        </p:nvPicPr>
        <p:blipFill>
          <a:blip r:embed="rId12"/>
          <a:stretch>
            <a:fillRect/>
          </a:stretch>
        </p:blipFill>
        <p:spPr>
          <a:xfrm>
            <a:off x="2716189" y="1797155"/>
            <a:ext cx="7772400" cy="3539457"/>
          </a:xfrm>
          <a:prstGeom prst="rect">
            <a:avLst/>
          </a:prstGeom>
        </p:spPr>
      </p:pic>
    </p:spTree>
    <p:extLst>
      <p:ext uri="{BB962C8B-B14F-4D97-AF65-F5344CB8AC3E}">
        <p14:creationId xmlns:p14="http://schemas.microsoft.com/office/powerpoint/2010/main" val="30772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9488557" y="182289"/>
            <a:ext cx="2621860" cy="369332"/>
          </a:xfrm>
          <a:prstGeom prst="rect">
            <a:avLst/>
          </a:prstGeom>
          <a:noFill/>
        </p:spPr>
        <p:txBody>
          <a:bodyPr wrap="square" rtlCol="0">
            <a:spAutoFit/>
          </a:bodyPr>
          <a:lstStyle/>
          <a:p>
            <a:r>
              <a:rPr lang="en-US" b="1" dirty="0"/>
              <a:t>Feature Engineering</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F3EBE0-16A9-264E-0B93-799CBEF72FBC}"/>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5" name="TextBox 4">
            <a:extLst>
              <a:ext uri="{FF2B5EF4-FFF2-40B4-BE49-F238E27FC236}">
                <a16:creationId xmlns:a16="http://schemas.microsoft.com/office/drawing/2014/main" id="{B9A209FE-367F-A08F-2B5B-9C17EA823EF7}"/>
              </a:ext>
            </a:extLst>
          </p:cNvPr>
          <p:cNvSpPr txBox="1"/>
          <p:nvPr/>
        </p:nvSpPr>
        <p:spPr>
          <a:xfrm>
            <a:off x="8772939" y="1103243"/>
            <a:ext cx="3236784" cy="369332"/>
          </a:xfrm>
          <a:prstGeom prst="rect">
            <a:avLst/>
          </a:prstGeom>
          <a:noFill/>
        </p:spPr>
        <p:txBody>
          <a:bodyPr wrap="none" rtlCol="0">
            <a:spAutoFit/>
          </a:bodyPr>
          <a:lstStyle/>
          <a:p>
            <a:r>
              <a:rPr lang="en-US" dirty="0">
                <a:solidFill>
                  <a:schemeClr val="accent6">
                    <a:lumMod val="20000"/>
                    <a:lumOff val="80000"/>
                  </a:schemeClr>
                </a:solidFill>
              </a:rPr>
              <a:t>Magnitude of Acceleration</a:t>
            </a:r>
          </a:p>
        </p:txBody>
      </p:sp>
      <p:pic>
        <p:nvPicPr>
          <p:cNvPr id="11" name="Picture 10">
            <a:extLst>
              <a:ext uri="{FF2B5EF4-FFF2-40B4-BE49-F238E27FC236}">
                <a16:creationId xmlns:a16="http://schemas.microsoft.com/office/drawing/2014/main" id="{341C501D-9797-7E53-92E1-9C6BC55CC85B}"/>
              </a:ext>
            </a:extLst>
          </p:cNvPr>
          <p:cNvPicPr>
            <a:picLocks noChangeAspect="1"/>
          </p:cNvPicPr>
          <p:nvPr/>
        </p:nvPicPr>
        <p:blipFill>
          <a:blip r:embed="rId11"/>
          <a:stretch>
            <a:fillRect/>
          </a:stretch>
        </p:blipFill>
        <p:spPr>
          <a:xfrm>
            <a:off x="2548006" y="1234936"/>
            <a:ext cx="5956300" cy="4595191"/>
          </a:xfrm>
          <a:prstGeom prst="rect">
            <a:avLst/>
          </a:prstGeom>
          <a:ln w="19050">
            <a:solidFill>
              <a:schemeClr val="accent5"/>
            </a:solidFill>
          </a:ln>
        </p:spPr>
      </p:pic>
      <p:sp>
        <p:nvSpPr>
          <p:cNvPr id="17" name="TextBox 16">
            <a:extLst>
              <a:ext uri="{FF2B5EF4-FFF2-40B4-BE49-F238E27FC236}">
                <a16:creationId xmlns:a16="http://schemas.microsoft.com/office/drawing/2014/main" id="{81CCA80B-CA40-372C-9622-79C80E54F9A5}"/>
              </a:ext>
            </a:extLst>
          </p:cNvPr>
          <p:cNvSpPr txBox="1"/>
          <p:nvPr/>
        </p:nvSpPr>
        <p:spPr>
          <a:xfrm>
            <a:off x="9643995" y="2199339"/>
            <a:ext cx="1095524" cy="738664"/>
          </a:xfrm>
          <a:prstGeom prst="rect">
            <a:avLst/>
          </a:prstGeom>
          <a:noFill/>
        </p:spPr>
        <p:txBody>
          <a:bodyPr wrap="square" rtlCol="0">
            <a:spAutoFit/>
          </a:bodyPr>
          <a:lstStyle/>
          <a:p>
            <a:pPr algn="ctr"/>
            <a:r>
              <a:rPr lang="en-US" sz="2400" dirty="0">
                <a:solidFill>
                  <a:srgbClr val="3C84DE"/>
                </a:solidFill>
              </a:rPr>
              <a:t>  IF</a:t>
            </a:r>
            <a:r>
              <a:rPr lang="en-US" dirty="0"/>
              <a:t> </a:t>
            </a:r>
          </a:p>
          <a:p>
            <a:pPr algn="ctr"/>
            <a:endParaRPr lang="en-US" dirty="0"/>
          </a:p>
        </p:txBody>
      </p:sp>
      <p:sp>
        <p:nvSpPr>
          <p:cNvPr id="24" name="Down Arrow 23">
            <a:extLst>
              <a:ext uri="{FF2B5EF4-FFF2-40B4-BE49-F238E27FC236}">
                <a16:creationId xmlns:a16="http://schemas.microsoft.com/office/drawing/2014/main" id="{61B047BE-9D16-3C36-D422-6989547ABE97}"/>
              </a:ext>
            </a:extLst>
          </p:cNvPr>
          <p:cNvSpPr/>
          <p:nvPr/>
        </p:nvSpPr>
        <p:spPr>
          <a:xfrm>
            <a:off x="10029472" y="1630017"/>
            <a:ext cx="484632" cy="394180"/>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B5915E2-D7D1-F924-B34B-2D0DC696FA0E}"/>
              </a:ext>
            </a:extLst>
          </p:cNvPr>
          <p:cNvSpPr txBox="1"/>
          <p:nvPr/>
        </p:nvSpPr>
        <p:spPr>
          <a:xfrm>
            <a:off x="8836119" y="3059668"/>
            <a:ext cx="785793" cy="369332"/>
          </a:xfrm>
          <a:prstGeom prst="rect">
            <a:avLst/>
          </a:prstGeom>
          <a:noFill/>
        </p:spPr>
        <p:txBody>
          <a:bodyPr wrap="none" rtlCol="0">
            <a:spAutoFit/>
          </a:bodyPr>
          <a:lstStyle/>
          <a:p>
            <a:r>
              <a:rPr lang="en-US" dirty="0"/>
              <a:t>&lt; -0.8</a:t>
            </a:r>
          </a:p>
        </p:txBody>
      </p:sp>
      <p:sp>
        <p:nvSpPr>
          <p:cNvPr id="26" name="TextBox 25">
            <a:extLst>
              <a:ext uri="{FF2B5EF4-FFF2-40B4-BE49-F238E27FC236}">
                <a16:creationId xmlns:a16="http://schemas.microsoft.com/office/drawing/2014/main" id="{04C21044-2F5C-9D31-A67F-9C654515F7AC}"/>
              </a:ext>
            </a:extLst>
          </p:cNvPr>
          <p:cNvSpPr txBox="1"/>
          <p:nvPr/>
        </p:nvSpPr>
        <p:spPr>
          <a:xfrm>
            <a:off x="8806026" y="3511175"/>
            <a:ext cx="1178528" cy="738664"/>
          </a:xfrm>
          <a:prstGeom prst="rect">
            <a:avLst/>
          </a:prstGeom>
          <a:noFill/>
        </p:spPr>
        <p:txBody>
          <a:bodyPr wrap="square" rtlCol="0">
            <a:spAutoFit/>
          </a:bodyPr>
          <a:lstStyle/>
          <a:p>
            <a:r>
              <a:rPr lang="en-US" sz="1400" dirty="0">
                <a:solidFill>
                  <a:schemeClr val="accent6"/>
                </a:solidFill>
              </a:rPr>
              <a:t>Standing</a:t>
            </a:r>
          </a:p>
          <a:p>
            <a:r>
              <a:rPr lang="en-US" sz="1400" dirty="0">
                <a:solidFill>
                  <a:schemeClr val="accent6"/>
                </a:solidFill>
              </a:rPr>
              <a:t>Sitting</a:t>
            </a:r>
          </a:p>
          <a:p>
            <a:r>
              <a:rPr lang="en-US" sz="1400" dirty="0">
                <a:solidFill>
                  <a:schemeClr val="accent6"/>
                </a:solidFill>
              </a:rPr>
              <a:t>Laying</a:t>
            </a:r>
          </a:p>
        </p:txBody>
      </p:sp>
      <p:sp>
        <p:nvSpPr>
          <p:cNvPr id="27" name="TextBox 26">
            <a:extLst>
              <a:ext uri="{FF2B5EF4-FFF2-40B4-BE49-F238E27FC236}">
                <a16:creationId xmlns:a16="http://schemas.microsoft.com/office/drawing/2014/main" id="{F98BF9B8-817B-F08F-7883-88E5B6199349}"/>
              </a:ext>
            </a:extLst>
          </p:cNvPr>
          <p:cNvSpPr txBox="1"/>
          <p:nvPr/>
        </p:nvSpPr>
        <p:spPr>
          <a:xfrm>
            <a:off x="9953725" y="3059668"/>
            <a:ext cx="785793" cy="369332"/>
          </a:xfrm>
          <a:prstGeom prst="rect">
            <a:avLst/>
          </a:prstGeom>
          <a:noFill/>
        </p:spPr>
        <p:txBody>
          <a:bodyPr wrap="none" rtlCol="0">
            <a:spAutoFit/>
          </a:bodyPr>
          <a:lstStyle/>
          <a:p>
            <a:r>
              <a:rPr lang="en-US" dirty="0"/>
              <a:t>&gt; -0.6</a:t>
            </a:r>
          </a:p>
        </p:txBody>
      </p:sp>
      <p:sp>
        <p:nvSpPr>
          <p:cNvPr id="28" name="TextBox 27">
            <a:extLst>
              <a:ext uri="{FF2B5EF4-FFF2-40B4-BE49-F238E27FC236}">
                <a16:creationId xmlns:a16="http://schemas.microsoft.com/office/drawing/2014/main" id="{2D6A0B4B-D83C-A74F-CAAB-30D10E89D2AD}"/>
              </a:ext>
            </a:extLst>
          </p:cNvPr>
          <p:cNvSpPr txBox="1"/>
          <p:nvPr/>
        </p:nvSpPr>
        <p:spPr>
          <a:xfrm>
            <a:off x="9621912" y="4722221"/>
            <a:ext cx="1840568" cy="738664"/>
          </a:xfrm>
          <a:prstGeom prst="rect">
            <a:avLst/>
          </a:prstGeom>
          <a:noFill/>
        </p:spPr>
        <p:txBody>
          <a:bodyPr wrap="none" rtlCol="0">
            <a:spAutoFit/>
          </a:bodyPr>
          <a:lstStyle/>
          <a:p>
            <a:r>
              <a:rPr lang="en-US" sz="1400" dirty="0"/>
              <a:t>Walking</a:t>
            </a:r>
          </a:p>
          <a:p>
            <a:r>
              <a:rPr lang="en-US" sz="1400" dirty="0"/>
              <a:t>Walking Downstairs</a:t>
            </a:r>
          </a:p>
          <a:p>
            <a:r>
              <a:rPr lang="en-US" sz="1400" dirty="0"/>
              <a:t>Walking Upstairs</a:t>
            </a:r>
          </a:p>
        </p:txBody>
      </p:sp>
      <p:sp>
        <p:nvSpPr>
          <p:cNvPr id="29" name="TextBox 28">
            <a:extLst>
              <a:ext uri="{FF2B5EF4-FFF2-40B4-BE49-F238E27FC236}">
                <a16:creationId xmlns:a16="http://schemas.microsoft.com/office/drawing/2014/main" id="{5AF2D098-2065-4DE2-C284-3C3F23DA2D01}"/>
              </a:ext>
            </a:extLst>
          </p:cNvPr>
          <p:cNvSpPr txBox="1"/>
          <p:nvPr/>
        </p:nvSpPr>
        <p:spPr>
          <a:xfrm>
            <a:off x="11250594" y="3059668"/>
            <a:ext cx="644728" cy="369332"/>
          </a:xfrm>
          <a:prstGeom prst="rect">
            <a:avLst/>
          </a:prstGeom>
          <a:noFill/>
        </p:spPr>
        <p:txBody>
          <a:bodyPr wrap="none" rtlCol="0">
            <a:spAutoFit/>
          </a:bodyPr>
          <a:lstStyle/>
          <a:p>
            <a:r>
              <a:rPr lang="en-US" dirty="0"/>
              <a:t>&gt;0.0</a:t>
            </a:r>
          </a:p>
        </p:txBody>
      </p:sp>
      <p:sp>
        <p:nvSpPr>
          <p:cNvPr id="30" name="TextBox 29">
            <a:extLst>
              <a:ext uri="{FF2B5EF4-FFF2-40B4-BE49-F238E27FC236}">
                <a16:creationId xmlns:a16="http://schemas.microsoft.com/office/drawing/2014/main" id="{6C341E0F-3774-4AA1-1BCD-A49DE55C9AAC}"/>
              </a:ext>
            </a:extLst>
          </p:cNvPr>
          <p:cNvSpPr txBox="1"/>
          <p:nvPr/>
        </p:nvSpPr>
        <p:spPr>
          <a:xfrm>
            <a:off x="10799487" y="3576447"/>
            <a:ext cx="1104790" cy="523220"/>
          </a:xfrm>
          <a:prstGeom prst="rect">
            <a:avLst/>
          </a:prstGeom>
          <a:noFill/>
        </p:spPr>
        <p:txBody>
          <a:bodyPr wrap="none" rtlCol="0">
            <a:spAutoFit/>
          </a:bodyPr>
          <a:lstStyle/>
          <a:p>
            <a:r>
              <a:rPr lang="en-US" sz="1400" dirty="0"/>
              <a:t>Walking </a:t>
            </a:r>
          </a:p>
          <a:p>
            <a:r>
              <a:rPr lang="en-US" sz="1400" dirty="0"/>
              <a:t>Downstairs</a:t>
            </a:r>
          </a:p>
        </p:txBody>
      </p:sp>
      <p:sp>
        <p:nvSpPr>
          <p:cNvPr id="31" name="C1 17">
            <a:extLst>
              <a:ext uri="{FF2B5EF4-FFF2-40B4-BE49-F238E27FC236}">
                <a16:creationId xmlns:a16="http://schemas.microsoft.com/office/drawing/2014/main" id="{DF8D29F9-B99E-B186-0CBD-F7DCB69BE607}"/>
              </a:ext>
            </a:extLst>
          </p:cNvPr>
          <p:cNvSpPr txBox="1"/>
          <p:nvPr/>
        </p:nvSpPr>
        <p:spPr>
          <a:xfrm>
            <a:off x="11603504" y="6455537"/>
            <a:ext cx="500458" cy="369332"/>
          </a:xfrm>
          <a:prstGeom prst="rect">
            <a:avLst/>
          </a:prstGeom>
          <a:noFill/>
        </p:spPr>
        <p:txBody>
          <a:bodyPr wrap="none" rtlCol="0">
            <a:spAutoFit/>
          </a:bodyPr>
          <a:lstStyle/>
          <a:p>
            <a:r>
              <a:rPr lang="en-US" dirty="0"/>
              <a:t>C1</a:t>
            </a:r>
          </a:p>
        </p:txBody>
      </p:sp>
      <p:pic>
        <p:nvPicPr>
          <p:cNvPr id="32" name="Picture 31">
            <a:extLst>
              <a:ext uri="{FF2B5EF4-FFF2-40B4-BE49-F238E27FC236}">
                <a16:creationId xmlns:a16="http://schemas.microsoft.com/office/drawing/2014/main" id="{F0B65B8C-EBB5-E774-ADED-63036504A6B5}"/>
              </a:ext>
            </a:extLst>
          </p:cNvPr>
          <p:cNvPicPr>
            <a:picLocks noChangeAspect="1"/>
          </p:cNvPicPr>
          <p:nvPr/>
        </p:nvPicPr>
        <p:blipFill>
          <a:blip r:embed="rId12"/>
          <a:stretch>
            <a:fillRect/>
          </a:stretch>
        </p:blipFill>
        <p:spPr>
          <a:xfrm>
            <a:off x="2506964" y="1210314"/>
            <a:ext cx="9388358" cy="1555482"/>
          </a:xfrm>
          <a:prstGeom prst="rect">
            <a:avLst/>
          </a:prstGeom>
        </p:spPr>
      </p:pic>
      <p:sp>
        <p:nvSpPr>
          <p:cNvPr id="33" name="TextBox 32">
            <a:extLst>
              <a:ext uri="{FF2B5EF4-FFF2-40B4-BE49-F238E27FC236}">
                <a16:creationId xmlns:a16="http://schemas.microsoft.com/office/drawing/2014/main" id="{6F48DBAA-12A5-0EF7-6F67-E313D4FEA078}"/>
              </a:ext>
            </a:extLst>
          </p:cNvPr>
          <p:cNvSpPr txBox="1"/>
          <p:nvPr/>
        </p:nvSpPr>
        <p:spPr>
          <a:xfrm>
            <a:off x="2627766" y="6086205"/>
            <a:ext cx="5860900" cy="369332"/>
          </a:xfrm>
          <a:prstGeom prst="rect">
            <a:avLst/>
          </a:prstGeom>
          <a:noFill/>
        </p:spPr>
        <p:txBody>
          <a:bodyPr wrap="none" rtlCol="0">
            <a:spAutoFit/>
          </a:bodyPr>
          <a:lstStyle/>
          <a:p>
            <a:r>
              <a:rPr lang="en-US" dirty="0">
                <a:solidFill>
                  <a:srgbClr val="3C84DE"/>
                </a:solidFill>
              </a:rPr>
              <a:t>We can classify </a:t>
            </a:r>
            <a:r>
              <a:rPr lang="en-US" dirty="0">
                <a:solidFill>
                  <a:srgbClr val="FFC000"/>
                </a:solidFill>
              </a:rPr>
              <a:t>75% </a:t>
            </a:r>
            <a:r>
              <a:rPr lang="en-US" dirty="0">
                <a:solidFill>
                  <a:srgbClr val="3C84DE"/>
                </a:solidFill>
              </a:rPr>
              <a:t>Activity labels with some errors</a:t>
            </a:r>
          </a:p>
        </p:txBody>
      </p:sp>
    </p:spTree>
    <p:extLst>
      <p:ext uri="{BB962C8B-B14F-4D97-AF65-F5344CB8AC3E}">
        <p14:creationId xmlns:p14="http://schemas.microsoft.com/office/powerpoint/2010/main" val="1825217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25"/>
                                        </p:tgtEl>
                                        <p:attrNameLst>
                                          <p:attrName>stroke.color</p:attrName>
                                        </p:attrNameLst>
                                      </p:cBhvr>
                                      <p:to>
                                        <a:schemeClr val="hlink"/>
                                      </p:to>
                                    </p:animClr>
                                    <p:set>
                                      <p:cBhvr>
                                        <p:cTn id="7" dur="2000" fill="hold"/>
                                        <p:tgtEl>
                                          <p:spTgt spid="25"/>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26"/>
                                        </p:tgtEl>
                                        <p:attrNameLst>
                                          <p:attrName>stroke.color</p:attrName>
                                        </p:attrNameLst>
                                      </p:cBhvr>
                                      <p:to>
                                        <a:schemeClr val="hlink"/>
                                      </p:to>
                                    </p:animClr>
                                    <p:set>
                                      <p:cBhvr>
                                        <p:cTn id="10" dur="2000" fill="hold"/>
                                        <p:tgtEl>
                                          <p:spTgt spid="26"/>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2000" fill="hold"/>
                                        <p:tgtEl>
                                          <p:spTgt spid="27"/>
                                        </p:tgtEl>
                                        <p:attrNameLst>
                                          <p:attrName>stroke.color</p:attrName>
                                        </p:attrNameLst>
                                      </p:cBhvr>
                                      <p:to>
                                        <a:schemeClr val="folHlink"/>
                                      </p:to>
                                    </p:animClr>
                                    <p:set>
                                      <p:cBhvr>
                                        <p:cTn id="15" dur="2000" fill="hold"/>
                                        <p:tgtEl>
                                          <p:spTgt spid="27"/>
                                        </p:tgtEl>
                                        <p:attrNameLst>
                                          <p:attrName>stroke.on</p:attrName>
                                        </p:attrNameLst>
                                      </p:cBhvr>
                                      <p:to>
                                        <p:strVal val="true"/>
                                      </p:to>
                                    </p:set>
                                  </p:childTnLst>
                                </p:cTn>
                              </p:par>
                              <p:par>
                                <p:cTn id="16" presetID="7" presetClass="emph" presetSubtype="2" fill="hold" nodeType="withEffect">
                                  <p:stCondLst>
                                    <p:cond delay="0"/>
                                  </p:stCondLst>
                                  <p:childTnLst>
                                    <p:animClr clrSpc="rgb" dir="cw">
                                      <p:cBhvr>
                                        <p:cTn id="17" dur="2000" fill="hold"/>
                                        <p:tgtEl>
                                          <p:spTgt spid="28"/>
                                        </p:tgtEl>
                                        <p:attrNameLst>
                                          <p:attrName>stroke.color</p:attrName>
                                        </p:attrNameLst>
                                      </p:cBhvr>
                                      <p:to>
                                        <a:schemeClr val="folHlink"/>
                                      </p:to>
                                    </p:animClr>
                                    <p:set>
                                      <p:cBhvr>
                                        <p:cTn id="18" dur="2000" fill="hold"/>
                                        <p:tgtEl>
                                          <p:spTgt spid="28"/>
                                        </p:tgtEl>
                                        <p:attrNameLst>
                                          <p:attrName>stroke.on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7" presetClass="emph" presetSubtype="2" fill="hold" nodeType="clickEffect">
                                  <p:stCondLst>
                                    <p:cond delay="0"/>
                                  </p:stCondLst>
                                  <p:childTnLst>
                                    <p:animClr clrSpc="rgb" dir="cw">
                                      <p:cBhvr>
                                        <p:cTn id="22" dur="2000" fill="hold"/>
                                        <p:tgtEl>
                                          <p:spTgt spid="29"/>
                                        </p:tgtEl>
                                        <p:attrNameLst>
                                          <p:attrName>stroke.color</p:attrName>
                                        </p:attrNameLst>
                                      </p:cBhvr>
                                      <p:to>
                                        <a:schemeClr val="hlink"/>
                                      </p:to>
                                    </p:animClr>
                                    <p:set>
                                      <p:cBhvr>
                                        <p:cTn id="23" dur="2000" fill="hold"/>
                                        <p:tgtEl>
                                          <p:spTgt spid="29"/>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2000" fill="hold"/>
                                        <p:tgtEl>
                                          <p:spTgt spid="30"/>
                                        </p:tgtEl>
                                        <p:attrNameLst>
                                          <p:attrName>stroke.color</p:attrName>
                                        </p:attrNameLst>
                                      </p:cBhvr>
                                      <p:to>
                                        <a:schemeClr val="hlink"/>
                                      </p:to>
                                    </p:animClr>
                                    <p:set>
                                      <p:cBhvr>
                                        <p:cTn id="26" dur="2000" fill="hold"/>
                                        <p:tgtEl>
                                          <p:spTgt spid="30"/>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31"/>
                    </p:tgtEl>
                  </p:cond>
                </p:stCondLst>
                <p:endSync evt="end" delay="0">
                  <p:rtn val="all"/>
                </p:endSync>
                <p:childTnLst>
                  <p:par>
                    <p:cTn id="34" fill="hold">
                      <p:stCondLst>
                        <p:cond delay="0"/>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ppt_x"/>
                                          </p:val>
                                        </p:tav>
                                        <p:tav tm="100000">
                                          <p:val>
                                            <p:strVal val="#ppt_x"/>
                                          </p:val>
                                        </p:tav>
                                      </p:tavLst>
                                    </p:anim>
                                    <p:anim calcmode="lin" valueType="num">
                                      <p:cBhvr additive="base">
                                        <p:cTn id="3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4" fill="hold" nodeType="clickEffect">
                                  <p:stCondLst>
                                    <p:cond delay="0"/>
                                  </p:stCondLst>
                                  <p:childTnLst>
                                    <p:anim calcmode="lin" valueType="num">
                                      <p:cBhvr additive="base">
                                        <p:cTn id="43" dur="500"/>
                                        <p:tgtEl>
                                          <p:spTgt spid="32"/>
                                        </p:tgtEl>
                                        <p:attrNameLst>
                                          <p:attrName>ppt_x</p:attrName>
                                        </p:attrNameLst>
                                      </p:cBhvr>
                                      <p:tavLst>
                                        <p:tav tm="0">
                                          <p:val>
                                            <p:strVal val="ppt_x"/>
                                          </p:val>
                                        </p:tav>
                                        <p:tav tm="100000">
                                          <p:val>
                                            <p:strVal val="ppt_x"/>
                                          </p:val>
                                        </p:tav>
                                      </p:tavLst>
                                    </p:anim>
                                    <p:anim calcmode="lin" valueType="num">
                                      <p:cBhvr additive="base">
                                        <p:cTn id="44" dur="500"/>
                                        <p:tgtEl>
                                          <p:spTgt spid="32"/>
                                        </p:tgtEl>
                                        <p:attrNameLst>
                                          <p:attrName>ppt_y</p:attrName>
                                        </p:attrNameLst>
                                      </p:cBhvr>
                                      <p:tavLst>
                                        <p:tav tm="0">
                                          <p:val>
                                            <p:strVal val="ppt_y"/>
                                          </p:val>
                                        </p:tav>
                                        <p:tav tm="100000">
                                          <p:val>
                                            <p:strVal val="1+ppt_h/2"/>
                                          </p:val>
                                        </p:tav>
                                      </p:tavLst>
                                    </p:anim>
                                    <p:set>
                                      <p:cBhvr>
                                        <p:cTn id="45"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C590FE-2438-5A66-33AF-E221CE7B5943}"/>
              </a:ext>
            </a:extLst>
          </p:cNvPr>
          <p:cNvSpPr>
            <a:spLocks noGrp="1"/>
          </p:cNvSpPr>
          <p:nvPr>
            <p:ph type="title"/>
          </p:nvPr>
        </p:nvSpPr>
        <p:spPr>
          <a:xfrm>
            <a:off x="6361043" y="-1"/>
            <a:ext cx="5830958" cy="967409"/>
          </a:xfrm>
        </p:spPr>
        <p:txBody>
          <a:bodyPr>
            <a:normAutofit fontScale="90000"/>
          </a:bodyPr>
          <a:lstStyle/>
          <a:p>
            <a:r>
              <a:rPr lang="en-US" dirty="0"/>
              <a:t>WHAT WILL WE BE DISCUSSING? </a:t>
            </a:r>
          </a:p>
        </p:txBody>
      </p:sp>
      <p:pic>
        <p:nvPicPr>
          <p:cNvPr id="6" name="Picture 10" descr="Logos | University Relations | UMass Lowell">
            <a:extLst>
              <a:ext uri="{FF2B5EF4-FFF2-40B4-BE49-F238E27FC236}">
                <a16:creationId xmlns:a16="http://schemas.microsoft.com/office/drawing/2014/main" id="{BCFBEEBC-9BBE-9F5B-CDEB-72FB9B815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grpSp>
        <p:nvGrpSpPr>
          <p:cNvPr id="7" name="Group 6">
            <a:extLst>
              <a:ext uri="{FF2B5EF4-FFF2-40B4-BE49-F238E27FC236}">
                <a16:creationId xmlns:a16="http://schemas.microsoft.com/office/drawing/2014/main" id="{43596CC7-CA59-35DA-8B62-C3D19AB43E99}"/>
              </a:ext>
            </a:extLst>
          </p:cNvPr>
          <p:cNvGrpSpPr/>
          <p:nvPr/>
        </p:nvGrpSpPr>
        <p:grpSpPr>
          <a:xfrm>
            <a:off x="1052339" y="1639235"/>
            <a:ext cx="1774192" cy="1761910"/>
            <a:chOff x="505182" y="2151029"/>
            <a:chExt cx="1647667" cy="1823994"/>
          </a:xfrm>
        </p:grpSpPr>
        <p:pic>
          <p:nvPicPr>
            <p:cNvPr id="8" name="Graphic 7" descr="Question mark with solid fill">
              <a:extLst>
                <a:ext uri="{FF2B5EF4-FFF2-40B4-BE49-F238E27FC236}">
                  <a16:creationId xmlns:a16="http://schemas.microsoft.com/office/drawing/2014/main" id="{D6E0B1B5-6136-3CA5-4AAD-A5997EA43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182" y="2437535"/>
              <a:ext cx="1537488" cy="1537488"/>
            </a:xfrm>
            <a:prstGeom prst="rect">
              <a:avLst/>
            </a:prstGeom>
          </p:spPr>
        </p:pic>
        <p:sp>
          <p:nvSpPr>
            <p:cNvPr id="9" name="TextBox 8">
              <a:extLst>
                <a:ext uri="{FF2B5EF4-FFF2-40B4-BE49-F238E27FC236}">
                  <a16:creationId xmlns:a16="http://schemas.microsoft.com/office/drawing/2014/main" id="{E6CED4F1-5706-574D-C344-8C7DFC3372BA}"/>
                </a:ext>
              </a:extLst>
            </p:cNvPr>
            <p:cNvSpPr txBox="1"/>
            <p:nvPr/>
          </p:nvSpPr>
          <p:spPr>
            <a:xfrm>
              <a:off x="731947" y="2151029"/>
              <a:ext cx="1236236" cy="369332"/>
            </a:xfrm>
            <a:prstGeom prst="rect">
              <a:avLst/>
            </a:prstGeom>
            <a:noFill/>
          </p:spPr>
          <p:txBody>
            <a:bodyPr wrap="none" rtlCol="0">
              <a:spAutoFit/>
            </a:bodyPr>
            <a:lstStyle/>
            <a:p>
              <a:r>
                <a:rPr lang="en-US" dirty="0"/>
                <a:t>PROBLEM</a:t>
              </a:r>
            </a:p>
          </p:txBody>
        </p:sp>
        <p:sp>
          <p:nvSpPr>
            <p:cNvPr id="10" name="TextBox 9">
              <a:extLst>
                <a:ext uri="{FF2B5EF4-FFF2-40B4-BE49-F238E27FC236}">
                  <a16:creationId xmlns:a16="http://schemas.microsoft.com/office/drawing/2014/main" id="{67824E41-AE22-BB62-17F5-89B6C1E24DEC}"/>
                </a:ext>
              </a:extLst>
            </p:cNvPr>
            <p:cNvSpPr txBox="1"/>
            <p:nvPr/>
          </p:nvSpPr>
          <p:spPr>
            <a:xfrm rot="5400000">
              <a:off x="1270716" y="2950336"/>
              <a:ext cx="1394934" cy="369332"/>
            </a:xfrm>
            <a:prstGeom prst="rect">
              <a:avLst/>
            </a:prstGeom>
            <a:noFill/>
          </p:spPr>
          <p:txBody>
            <a:bodyPr wrap="none" rtlCol="0">
              <a:spAutoFit/>
            </a:bodyPr>
            <a:lstStyle/>
            <a:p>
              <a:r>
                <a:rPr lang="en-US" dirty="0"/>
                <a:t>STATEMENT</a:t>
              </a:r>
            </a:p>
          </p:txBody>
        </p:sp>
      </p:grpSp>
      <p:sp>
        <p:nvSpPr>
          <p:cNvPr id="11" name="TextBox 10">
            <a:extLst>
              <a:ext uri="{FF2B5EF4-FFF2-40B4-BE49-F238E27FC236}">
                <a16:creationId xmlns:a16="http://schemas.microsoft.com/office/drawing/2014/main" id="{34B40707-5846-1ED9-98A4-4B8462283E92}"/>
              </a:ext>
            </a:extLst>
          </p:cNvPr>
          <p:cNvSpPr txBox="1"/>
          <p:nvPr/>
        </p:nvSpPr>
        <p:spPr>
          <a:xfrm>
            <a:off x="1245445" y="3764135"/>
            <a:ext cx="1269339" cy="369332"/>
          </a:xfrm>
          <a:prstGeom prst="rect">
            <a:avLst/>
          </a:prstGeom>
          <a:noFill/>
        </p:spPr>
        <p:txBody>
          <a:bodyPr wrap="square" rtlCol="0">
            <a:spAutoFit/>
          </a:bodyPr>
          <a:lstStyle/>
          <a:p>
            <a:pPr algn="ctr"/>
            <a:r>
              <a:rPr lang="en-US" dirty="0"/>
              <a:t>BUSINESS</a:t>
            </a:r>
          </a:p>
        </p:txBody>
      </p:sp>
      <p:pic>
        <p:nvPicPr>
          <p:cNvPr id="12" name="Picture 6" descr="Objective - Free business icons">
            <a:extLst>
              <a:ext uri="{FF2B5EF4-FFF2-40B4-BE49-F238E27FC236}">
                <a16:creationId xmlns:a16="http://schemas.microsoft.com/office/drawing/2014/main" id="{F3AB7534-EC5A-1782-3E01-20CDBE107AC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6517" y="4208593"/>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BA2B2C5-3FDB-8B2E-760C-75F21DB4A023}"/>
              </a:ext>
            </a:extLst>
          </p:cNvPr>
          <p:cNvSpPr txBox="1"/>
          <p:nvPr/>
        </p:nvSpPr>
        <p:spPr>
          <a:xfrm rot="5400000">
            <a:off x="2010049" y="4632285"/>
            <a:ext cx="1375698" cy="369332"/>
          </a:xfrm>
          <a:prstGeom prst="rect">
            <a:avLst/>
          </a:prstGeom>
          <a:noFill/>
        </p:spPr>
        <p:txBody>
          <a:bodyPr wrap="none" rtlCol="0">
            <a:spAutoFit/>
          </a:bodyPr>
          <a:lstStyle/>
          <a:p>
            <a:r>
              <a:rPr lang="en-US" dirty="0"/>
              <a:t>OBJECTIVE</a:t>
            </a:r>
          </a:p>
        </p:txBody>
      </p:sp>
      <p:pic>
        <p:nvPicPr>
          <p:cNvPr id="14338" name="Picture 2" descr="Data, information, presentation, report, summary icon - Download on  Iconfinder">
            <a:extLst>
              <a:ext uri="{FF2B5EF4-FFF2-40B4-BE49-F238E27FC236}">
                <a16:creationId xmlns:a16="http://schemas.microsoft.com/office/drawing/2014/main" id="{FB1F9172-CA77-99A7-46DF-6031A06D2C57}"/>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013587" y="1831199"/>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D40453F-2F46-0B29-B6B6-F25CB7C0787A}"/>
              </a:ext>
            </a:extLst>
          </p:cNvPr>
          <p:cNvSpPr txBox="1"/>
          <p:nvPr/>
        </p:nvSpPr>
        <p:spPr>
          <a:xfrm>
            <a:off x="5249619" y="1413153"/>
            <a:ext cx="797013" cy="369332"/>
          </a:xfrm>
          <a:prstGeom prst="rect">
            <a:avLst/>
          </a:prstGeom>
          <a:noFill/>
        </p:spPr>
        <p:txBody>
          <a:bodyPr wrap="none" rtlCol="0">
            <a:spAutoFit/>
          </a:bodyPr>
          <a:lstStyle/>
          <a:p>
            <a:r>
              <a:rPr lang="en-US" dirty="0"/>
              <a:t>DATA</a:t>
            </a:r>
          </a:p>
        </p:txBody>
      </p:sp>
      <p:sp>
        <p:nvSpPr>
          <p:cNvPr id="15" name="TextBox 14">
            <a:extLst>
              <a:ext uri="{FF2B5EF4-FFF2-40B4-BE49-F238E27FC236}">
                <a16:creationId xmlns:a16="http://schemas.microsoft.com/office/drawing/2014/main" id="{DD21E09F-B351-DF32-721F-AD93E9801EE1}"/>
              </a:ext>
            </a:extLst>
          </p:cNvPr>
          <p:cNvSpPr txBox="1"/>
          <p:nvPr/>
        </p:nvSpPr>
        <p:spPr>
          <a:xfrm rot="5400000">
            <a:off x="5869802" y="2329109"/>
            <a:ext cx="1369286" cy="369332"/>
          </a:xfrm>
          <a:prstGeom prst="rect">
            <a:avLst/>
          </a:prstGeom>
          <a:noFill/>
        </p:spPr>
        <p:txBody>
          <a:bodyPr wrap="none" rtlCol="0">
            <a:spAutoFit/>
          </a:bodyPr>
          <a:lstStyle/>
          <a:p>
            <a:r>
              <a:rPr lang="en-US" dirty="0"/>
              <a:t>OVERVIEW</a:t>
            </a:r>
          </a:p>
        </p:txBody>
      </p:sp>
      <p:pic>
        <p:nvPicPr>
          <p:cNvPr id="14342" name="Picture 6" descr="Machine learning - Free computer icons">
            <a:extLst>
              <a:ext uri="{FF2B5EF4-FFF2-40B4-BE49-F238E27FC236}">
                <a16:creationId xmlns:a16="http://schemas.microsoft.com/office/drawing/2014/main" id="{DE4D4DE3-6FD4-FF5B-F214-C8042C4C680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2648" y="1732826"/>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05D7240-C305-424A-4E25-DE1CA6B0B870}"/>
              </a:ext>
            </a:extLst>
          </p:cNvPr>
          <p:cNvSpPr txBox="1"/>
          <p:nvPr/>
        </p:nvSpPr>
        <p:spPr>
          <a:xfrm>
            <a:off x="8798834" y="1392835"/>
            <a:ext cx="1475084" cy="369332"/>
          </a:xfrm>
          <a:prstGeom prst="rect">
            <a:avLst/>
          </a:prstGeom>
          <a:noFill/>
        </p:spPr>
        <p:txBody>
          <a:bodyPr wrap="none" rtlCol="0">
            <a:spAutoFit/>
          </a:bodyPr>
          <a:lstStyle/>
          <a:p>
            <a:r>
              <a:rPr lang="en-US" dirty="0"/>
              <a:t>SUPERVISED</a:t>
            </a:r>
          </a:p>
        </p:txBody>
      </p:sp>
      <p:sp>
        <p:nvSpPr>
          <p:cNvPr id="17" name="TextBox 16">
            <a:extLst>
              <a:ext uri="{FF2B5EF4-FFF2-40B4-BE49-F238E27FC236}">
                <a16:creationId xmlns:a16="http://schemas.microsoft.com/office/drawing/2014/main" id="{6F3F070A-2AB5-305B-7447-42549C039764}"/>
              </a:ext>
            </a:extLst>
          </p:cNvPr>
          <p:cNvSpPr txBox="1"/>
          <p:nvPr/>
        </p:nvSpPr>
        <p:spPr>
          <a:xfrm rot="5400000">
            <a:off x="9808368" y="2193900"/>
            <a:ext cx="1324402" cy="369332"/>
          </a:xfrm>
          <a:prstGeom prst="rect">
            <a:avLst/>
          </a:prstGeom>
          <a:noFill/>
        </p:spPr>
        <p:txBody>
          <a:bodyPr wrap="none" rtlCol="0">
            <a:spAutoFit/>
          </a:bodyPr>
          <a:lstStyle/>
          <a:p>
            <a:r>
              <a:rPr lang="en-US" dirty="0"/>
              <a:t>LEARNING</a:t>
            </a:r>
          </a:p>
        </p:txBody>
      </p:sp>
      <p:pic>
        <p:nvPicPr>
          <p:cNvPr id="18" name="Picture 8" descr="Exploratory data analysis color icon Royalty Free Vector">
            <a:extLst>
              <a:ext uri="{FF2B5EF4-FFF2-40B4-BE49-F238E27FC236}">
                <a16:creationId xmlns:a16="http://schemas.microsoft.com/office/drawing/2014/main" id="{2ED9BB5A-3C2C-6508-8B41-2DE322EACFA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4985766" y="4025885"/>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86DA68D-2902-62AE-5B13-7CBA881D2E49}"/>
              </a:ext>
            </a:extLst>
          </p:cNvPr>
          <p:cNvSpPr txBox="1"/>
          <p:nvPr/>
        </p:nvSpPr>
        <p:spPr>
          <a:xfrm>
            <a:off x="5013587" y="3718354"/>
            <a:ext cx="1459054" cy="369332"/>
          </a:xfrm>
          <a:prstGeom prst="rect">
            <a:avLst/>
          </a:prstGeom>
          <a:noFill/>
        </p:spPr>
        <p:txBody>
          <a:bodyPr wrap="none" rtlCol="0">
            <a:spAutoFit/>
          </a:bodyPr>
          <a:lstStyle/>
          <a:p>
            <a:r>
              <a:rPr lang="en-US" dirty="0"/>
              <a:t>EXPLORING</a:t>
            </a:r>
          </a:p>
        </p:txBody>
      </p:sp>
      <p:sp>
        <p:nvSpPr>
          <p:cNvPr id="20" name="TextBox 19">
            <a:extLst>
              <a:ext uri="{FF2B5EF4-FFF2-40B4-BE49-F238E27FC236}">
                <a16:creationId xmlns:a16="http://schemas.microsoft.com/office/drawing/2014/main" id="{B804E2B7-41FD-06EE-2F49-F27F45445F44}"/>
              </a:ext>
            </a:extLst>
          </p:cNvPr>
          <p:cNvSpPr txBox="1"/>
          <p:nvPr/>
        </p:nvSpPr>
        <p:spPr>
          <a:xfrm rot="5400000">
            <a:off x="5980967" y="4641378"/>
            <a:ext cx="1146957" cy="369331"/>
          </a:xfrm>
          <a:prstGeom prst="rect">
            <a:avLst/>
          </a:prstGeom>
          <a:noFill/>
        </p:spPr>
        <p:txBody>
          <a:bodyPr wrap="square" rtlCol="0">
            <a:spAutoFit/>
          </a:bodyPr>
          <a:lstStyle/>
          <a:p>
            <a:r>
              <a:rPr lang="en-US" dirty="0"/>
              <a:t>DATA</a:t>
            </a:r>
          </a:p>
        </p:txBody>
      </p:sp>
      <p:pic>
        <p:nvPicPr>
          <p:cNvPr id="14346" name="Picture 10" descr="11 Unsupervised Learning Icons - Free in SVG, PNG, ICO - IconScout">
            <a:extLst>
              <a:ext uri="{FF2B5EF4-FFF2-40B4-BE49-F238E27FC236}">
                <a16:creationId xmlns:a16="http://schemas.microsoft.com/office/drawing/2014/main" id="{972D37B5-3573-DB4F-A607-89378BDD7840}"/>
              </a:ext>
            </a:extLst>
          </p:cNvPr>
          <p:cNvPicPr>
            <a:picLocks noChangeAspect="1" noChangeArrowheads="1"/>
          </p:cNvPicPr>
          <p:nvPr/>
        </p:nvPicPr>
        <p:blipFill>
          <a:blip r:embed="rId9">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75411" y="4067367"/>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9396325-3A97-3AA7-E823-F4D8798BFCC0}"/>
              </a:ext>
            </a:extLst>
          </p:cNvPr>
          <p:cNvSpPr txBox="1"/>
          <p:nvPr/>
        </p:nvSpPr>
        <p:spPr>
          <a:xfrm>
            <a:off x="8682013" y="3698035"/>
            <a:ext cx="1797287" cy="369332"/>
          </a:xfrm>
          <a:prstGeom prst="rect">
            <a:avLst/>
          </a:prstGeom>
          <a:noFill/>
        </p:spPr>
        <p:txBody>
          <a:bodyPr wrap="none" rtlCol="0">
            <a:spAutoFit/>
          </a:bodyPr>
          <a:lstStyle/>
          <a:p>
            <a:r>
              <a:rPr lang="en-US" dirty="0"/>
              <a:t>UNSUPERVISED</a:t>
            </a:r>
          </a:p>
        </p:txBody>
      </p:sp>
      <p:sp>
        <p:nvSpPr>
          <p:cNvPr id="22" name="TextBox 21">
            <a:extLst>
              <a:ext uri="{FF2B5EF4-FFF2-40B4-BE49-F238E27FC236}">
                <a16:creationId xmlns:a16="http://schemas.microsoft.com/office/drawing/2014/main" id="{C71D9812-F1DF-376D-75DA-6FDD58F264E6}"/>
              </a:ext>
            </a:extLst>
          </p:cNvPr>
          <p:cNvSpPr txBox="1"/>
          <p:nvPr/>
        </p:nvSpPr>
        <p:spPr>
          <a:xfrm rot="5400000">
            <a:off x="9790243" y="4672661"/>
            <a:ext cx="1324402" cy="369332"/>
          </a:xfrm>
          <a:prstGeom prst="rect">
            <a:avLst/>
          </a:prstGeom>
          <a:noFill/>
        </p:spPr>
        <p:txBody>
          <a:bodyPr wrap="none" rtlCol="0">
            <a:spAutoFit/>
          </a:bodyPr>
          <a:lstStyle/>
          <a:p>
            <a:r>
              <a:rPr lang="en-US" dirty="0"/>
              <a:t>LEARNING</a:t>
            </a:r>
          </a:p>
        </p:txBody>
      </p:sp>
    </p:spTree>
    <p:extLst>
      <p:ext uri="{BB962C8B-B14F-4D97-AF65-F5344CB8AC3E}">
        <p14:creationId xmlns:p14="http://schemas.microsoft.com/office/powerpoint/2010/main" val="2866542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338"/>
                                        </p:tgtEl>
                                        <p:attrNameLst>
                                          <p:attrName>style.visibility</p:attrName>
                                        </p:attrNameLst>
                                      </p:cBhvr>
                                      <p:to>
                                        <p:strVal val="visible"/>
                                      </p:to>
                                    </p:set>
                                    <p:anim calcmode="lin" valueType="num">
                                      <p:cBhvr additive="base">
                                        <p:cTn id="31" dur="500" fill="hold"/>
                                        <p:tgtEl>
                                          <p:spTgt spid="14338"/>
                                        </p:tgtEl>
                                        <p:attrNameLst>
                                          <p:attrName>ppt_x</p:attrName>
                                        </p:attrNameLst>
                                      </p:cBhvr>
                                      <p:tavLst>
                                        <p:tav tm="0">
                                          <p:val>
                                            <p:strVal val="#ppt_x"/>
                                          </p:val>
                                        </p:tav>
                                        <p:tav tm="100000">
                                          <p:val>
                                            <p:strVal val="#ppt_x"/>
                                          </p:val>
                                        </p:tav>
                                      </p:tavLst>
                                    </p:anim>
                                    <p:anim calcmode="lin" valueType="num">
                                      <p:cBhvr additive="base">
                                        <p:cTn id="32" dur="500" fill="hold"/>
                                        <p:tgtEl>
                                          <p:spTgt spid="1433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4342"/>
                                        </p:tgtEl>
                                        <p:attrNameLst>
                                          <p:attrName>style.visibility</p:attrName>
                                        </p:attrNameLst>
                                      </p:cBhvr>
                                      <p:to>
                                        <p:strVal val="visible"/>
                                      </p:to>
                                    </p:set>
                                    <p:anim calcmode="lin" valueType="num">
                                      <p:cBhvr additive="base">
                                        <p:cTn id="55" dur="500" fill="hold"/>
                                        <p:tgtEl>
                                          <p:spTgt spid="14342"/>
                                        </p:tgtEl>
                                        <p:attrNameLst>
                                          <p:attrName>ppt_x</p:attrName>
                                        </p:attrNameLst>
                                      </p:cBhvr>
                                      <p:tavLst>
                                        <p:tav tm="0">
                                          <p:val>
                                            <p:strVal val="#ppt_x"/>
                                          </p:val>
                                        </p:tav>
                                        <p:tav tm="100000">
                                          <p:val>
                                            <p:strVal val="#ppt_x"/>
                                          </p:val>
                                        </p:tav>
                                      </p:tavLst>
                                    </p:anim>
                                    <p:anim calcmode="lin" valueType="num">
                                      <p:cBhvr additive="base">
                                        <p:cTn id="56" dur="500" fill="hold"/>
                                        <p:tgtEl>
                                          <p:spTgt spid="1434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4346"/>
                                        </p:tgtEl>
                                        <p:attrNameLst>
                                          <p:attrName>style.visibility</p:attrName>
                                        </p:attrNameLst>
                                      </p:cBhvr>
                                      <p:to>
                                        <p:strVal val="visible"/>
                                      </p:to>
                                    </p:set>
                                    <p:anim calcmode="lin" valueType="num">
                                      <p:cBhvr additive="base">
                                        <p:cTn id="69" dur="500" fill="hold"/>
                                        <p:tgtEl>
                                          <p:spTgt spid="14346"/>
                                        </p:tgtEl>
                                        <p:attrNameLst>
                                          <p:attrName>ppt_x</p:attrName>
                                        </p:attrNameLst>
                                      </p:cBhvr>
                                      <p:tavLst>
                                        <p:tav tm="0">
                                          <p:val>
                                            <p:strVal val="#ppt_x"/>
                                          </p:val>
                                        </p:tav>
                                        <p:tav tm="100000">
                                          <p:val>
                                            <p:strVal val="#ppt_x"/>
                                          </p:val>
                                        </p:tav>
                                      </p:tavLst>
                                    </p:anim>
                                    <p:anim calcmode="lin" valueType="num">
                                      <p:cBhvr additive="base">
                                        <p:cTn id="70" dur="500" fill="hold"/>
                                        <p:tgtEl>
                                          <p:spTgt spid="1434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9488557" y="182289"/>
            <a:ext cx="2621860" cy="369332"/>
          </a:xfrm>
          <a:prstGeom prst="rect">
            <a:avLst/>
          </a:prstGeom>
          <a:noFill/>
        </p:spPr>
        <p:txBody>
          <a:bodyPr wrap="square" rtlCol="0">
            <a:spAutoFit/>
          </a:bodyPr>
          <a:lstStyle/>
          <a:p>
            <a:r>
              <a:rPr lang="en-US" b="1" dirty="0"/>
              <a:t>Feature Engineering</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F3EBE0-16A9-264E-0B93-799CBEF72FBC}"/>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5" name="TextBox 4">
            <a:extLst>
              <a:ext uri="{FF2B5EF4-FFF2-40B4-BE49-F238E27FC236}">
                <a16:creationId xmlns:a16="http://schemas.microsoft.com/office/drawing/2014/main" id="{B9A209FE-367F-A08F-2B5B-9C17EA823EF7}"/>
              </a:ext>
            </a:extLst>
          </p:cNvPr>
          <p:cNvSpPr txBox="1"/>
          <p:nvPr/>
        </p:nvSpPr>
        <p:spPr>
          <a:xfrm>
            <a:off x="8985117" y="1103243"/>
            <a:ext cx="2517036" cy="369332"/>
          </a:xfrm>
          <a:prstGeom prst="rect">
            <a:avLst/>
          </a:prstGeom>
          <a:noFill/>
        </p:spPr>
        <p:txBody>
          <a:bodyPr wrap="none" rtlCol="0">
            <a:spAutoFit/>
          </a:bodyPr>
          <a:lstStyle/>
          <a:p>
            <a:r>
              <a:rPr lang="en-US" dirty="0">
                <a:solidFill>
                  <a:schemeClr val="accent6">
                    <a:lumMod val="20000"/>
                    <a:lumOff val="80000"/>
                  </a:schemeClr>
                </a:solidFill>
              </a:rPr>
              <a:t>Gravity Components</a:t>
            </a:r>
          </a:p>
        </p:txBody>
      </p:sp>
      <p:sp>
        <p:nvSpPr>
          <p:cNvPr id="17" name="TextBox 16">
            <a:extLst>
              <a:ext uri="{FF2B5EF4-FFF2-40B4-BE49-F238E27FC236}">
                <a16:creationId xmlns:a16="http://schemas.microsoft.com/office/drawing/2014/main" id="{81CCA80B-CA40-372C-9622-79C80E54F9A5}"/>
              </a:ext>
            </a:extLst>
          </p:cNvPr>
          <p:cNvSpPr txBox="1"/>
          <p:nvPr/>
        </p:nvSpPr>
        <p:spPr>
          <a:xfrm>
            <a:off x="9643995" y="2199339"/>
            <a:ext cx="1095524" cy="738664"/>
          </a:xfrm>
          <a:prstGeom prst="rect">
            <a:avLst/>
          </a:prstGeom>
          <a:noFill/>
        </p:spPr>
        <p:txBody>
          <a:bodyPr wrap="square" rtlCol="0">
            <a:spAutoFit/>
          </a:bodyPr>
          <a:lstStyle/>
          <a:p>
            <a:pPr algn="ctr"/>
            <a:r>
              <a:rPr lang="en-US" sz="2400" dirty="0">
                <a:solidFill>
                  <a:srgbClr val="3C84DE"/>
                </a:solidFill>
              </a:rPr>
              <a:t>  IF</a:t>
            </a:r>
            <a:r>
              <a:rPr lang="en-US" dirty="0"/>
              <a:t> </a:t>
            </a:r>
          </a:p>
          <a:p>
            <a:pPr algn="ctr"/>
            <a:endParaRPr lang="en-US" dirty="0"/>
          </a:p>
        </p:txBody>
      </p:sp>
      <p:sp>
        <p:nvSpPr>
          <p:cNvPr id="24" name="Down Arrow 23">
            <a:extLst>
              <a:ext uri="{FF2B5EF4-FFF2-40B4-BE49-F238E27FC236}">
                <a16:creationId xmlns:a16="http://schemas.microsoft.com/office/drawing/2014/main" id="{61B047BE-9D16-3C36-D422-6989547ABE97}"/>
              </a:ext>
            </a:extLst>
          </p:cNvPr>
          <p:cNvSpPr/>
          <p:nvPr/>
        </p:nvSpPr>
        <p:spPr>
          <a:xfrm>
            <a:off x="10029472" y="1630017"/>
            <a:ext cx="484632" cy="394180"/>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B0C8D95-49DA-4169-B792-4B4D74ED5E31}"/>
              </a:ext>
            </a:extLst>
          </p:cNvPr>
          <p:cNvPicPr>
            <a:picLocks noChangeAspect="1"/>
          </p:cNvPicPr>
          <p:nvPr/>
        </p:nvPicPr>
        <p:blipFill>
          <a:blip r:embed="rId11"/>
          <a:stretch>
            <a:fillRect/>
          </a:stretch>
        </p:blipFill>
        <p:spPr>
          <a:xfrm>
            <a:off x="2733667" y="1188612"/>
            <a:ext cx="5575300" cy="4635500"/>
          </a:xfrm>
          <a:prstGeom prst="rect">
            <a:avLst/>
          </a:prstGeom>
          <a:ln>
            <a:solidFill>
              <a:schemeClr val="accent5"/>
            </a:solidFill>
          </a:ln>
        </p:spPr>
      </p:pic>
      <p:sp>
        <p:nvSpPr>
          <p:cNvPr id="7" name="TextBox 6">
            <a:extLst>
              <a:ext uri="{FF2B5EF4-FFF2-40B4-BE49-F238E27FC236}">
                <a16:creationId xmlns:a16="http://schemas.microsoft.com/office/drawing/2014/main" id="{EC281D41-E3AB-AE19-92D3-5360D40FCD6C}"/>
              </a:ext>
            </a:extLst>
          </p:cNvPr>
          <p:cNvSpPr txBox="1"/>
          <p:nvPr/>
        </p:nvSpPr>
        <p:spPr>
          <a:xfrm>
            <a:off x="11103047" y="3529020"/>
            <a:ext cx="500457" cy="369332"/>
          </a:xfrm>
          <a:prstGeom prst="rect">
            <a:avLst/>
          </a:prstGeom>
          <a:noFill/>
          <a:ln>
            <a:solidFill>
              <a:schemeClr val="accent6"/>
            </a:solidFill>
          </a:ln>
        </p:spPr>
        <p:txBody>
          <a:bodyPr wrap="square" rtlCol="0">
            <a:spAutoFit/>
          </a:bodyPr>
          <a:lstStyle/>
          <a:p>
            <a:r>
              <a:rPr lang="en-US" dirty="0"/>
              <a:t>X</a:t>
            </a:r>
          </a:p>
        </p:txBody>
      </p:sp>
      <p:sp>
        <p:nvSpPr>
          <p:cNvPr id="8" name="TextBox 7">
            <a:extLst>
              <a:ext uri="{FF2B5EF4-FFF2-40B4-BE49-F238E27FC236}">
                <a16:creationId xmlns:a16="http://schemas.microsoft.com/office/drawing/2014/main" id="{0DCCE1DF-F4B6-F5D5-9307-70122932C291}"/>
              </a:ext>
            </a:extLst>
          </p:cNvPr>
          <p:cNvSpPr txBox="1"/>
          <p:nvPr/>
        </p:nvSpPr>
        <p:spPr>
          <a:xfrm>
            <a:off x="9023520" y="3529671"/>
            <a:ext cx="580608" cy="369332"/>
          </a:xfrm>
          <a:prstGeom prst="rect">
            <a:avLst/>
          </a:prstGeom>
          <a:noFill/>
          <a:ln>
            <a:solidFill>
              <a:schemeClr val="accent6"/>
            </a:solidFill>
          </a:ln>
        </p:spPr>
        <p:txBody>
          <a:bodyPr wrap="none" rtlCol="0">
            <a:spAutoFit/>
          </a:bodyPr>
          <a:lstStyle/>
          <a:p>
            <a:r>
              <a:rPr lang="en-US" dirty="0"/>
              <a:t>&gt; 0 </a:t>
            </a:r>
          </a:p>
        </p:txBody>
      </p:sp>
      <p:sp>
        <p:nvSpPr>
          <p:cNvPr id="9" name="TextBox 8">
            <a:extLst>
              <a:ext uri="{FF2B5EF4-FFF2-40B4-BE49-F238E27FC236}">
                <a16:creationId xmlns:a16="http://schemas.microsoft.com/office/drawing/2014/main" id="{48A0D27B-E501-BD4F-0553-D99BDC7BE2E1}"/>
              </a:ext>
            </a:extLst>
          </p:cNvPr>
          <p:cNvSpPr txBox="1"/>
          <p:nvPr/>
        </p:nvSpPr>
        <p:spPr>
          <a:xfrm>
            <a:off x="9031155" y="5225211"/>
            <a:ext cx="2579984" cy="369332"/>
          </a:xfrm>
          <a:prstGeom prst="rect">
            <a:avLst/>
          </a:prstGeom>
          <a:noFill/>
          <a:ln>
            <a:solidFill>
              <a:schemeClr val="accent6"/>
            </a:solidFill>
          </a:ln>
        </p:spPr>
        <p:txBody>
          <a:bodyPr wrap="square" rtlCol="0">
            <a:spAutoFit/>
          </a:bodyPr>
          <a:lstStyle/>
          <a:p>
            <a:pPr algn="ctr"/>
            <a:r>
              <a:rPr lang="en-US" dirty="0"/>
              <a:t>Laying</a:t>
            </a:r>
          </a:p>
        </p:txBody>
      </p:sp>
      <p:sp>
        <p:nvSpPr>
          <p:cNvPr id="10" name="TextBox 9">
            <a:extLst>
              <a:ext uri="{FF2B5EF4-FFF2-40B4-BE49-F238E27FC236}">
                <a16:creationId xmlns:a16="http://schemas.microsoft.com/office/drawing/2014/main" id="{BC05B4B2-EC47-C8FC-8CF5-87497780B4C5}"/>
              </a:ext>
            </a:extLst>
          </p:cNvPr>
          <p:cNvSpPr txBox="1"/>
          <p:nvPr/>
        </p:nvSpPr>
        <p:spPr>
          <a:xfrm>
            <a:off x="9011461" y="4080642"/>
            <a:ext cx="785793" cy="369332"/>
          </a:xfrm>
          <a:prstGeom prst="rect">
            <a:avLst/>
          </a:prstGeom>
          <a:noFill/>
          <a:ln>
            <a:solidFill>
              <a:schemeClr val="accent6">
                <a:lumMod val="40000"/>
                <a:lumOff val="60000"/>
              </a:schemeClr>
            </a:solidFill>
          </a:ln>
        </p:spPr>
        <p:txBody>
          <a:bodyPr wrap="square" rtlCol="0">
            <a:spAutoFit/>
          </a:bodyPr>
          <a:lstStyle/>
          <a:p>
            <a:r>
              <a:rPr lang="en-US" dirty="0"/>
              <a:t>&lt; -0.2</a:t>
            </a:r>
          </a:p>
        </p:txBody>
      </p:sp>
      <p:sp>
        <p:nvSpPr>
          <p:cNvPr id="12" name="TextBox 11">
            <a:extLst>
              <a:ext uri="{FF2B5EF4-FFF2-40B4-BE49-F238E27FC236}">
                <a16:creationId xmlns:a16="http://schemas.microsoft.com/office/drawing/2014/main" id="{BDB595E5-F5AB-FA9A-CA78-A7D6B43C7CC1}"/>
              </a:ext>
            </a:extLst>
          </p:cNvPr>
          <p:cNvSpPr txBox="1"/>
          <p:nvPr/>
        </p:nvSpPr>
        <p:spPr>
          <a:xfrm>
            <a:off x="11103046" y="4080642"/>
            <a:ext cx="500457" cy="369332"/>
          </a:xfrm>
          <a:prstGeom prst="rect">
            <a:avLst/>
          </a:prstGeom>
          <a:noFill/>
          <a:ln>
            <a:solidFill>
              <a:schemeClr val="accent6">
                <a:lumMod val="40000"/>
                <a:lumOff val="60000"/>
              </a:schemeClr>
            </a:solidFill>
          </a:ln>
        </p:spPr>
        <p:txBody>
          <a:bodyPr wrap="square" rtlCol="0">
            <a:spAutoFit/>
          </a:bodyPr>
          <a:lstStyle/>
          <a:p>
            <a:r>
              <a:rPr lang="en-US" dirty="0"/>
              <a:t>Y</a:t>
            </a:r>
          </a:p>
        </p:txBody>
      </p:sp>
      <p:pic>
        <p:nvPicPr>
          <p:cNvPr id="14" name="Picture 13">
            <a:extLst>
              <a:ext uri="{FF2B5EF4-FFF2-40B4-BE49-F238E27FC236}">
                <a16:creationId xmlns:a16="http://schemas.microsoft.com/office/drawing/2014/main" id="{3D459C96-D485-3690-4562-38D90EAEAB95}"/>
              </a:ext>
            </a:extLst>
          </p:cNvPr>
          <p:cNvPicPr>
            <a:picLocks noChangeAspect="1"/>
          </p:cNvPicPr>
          <p:nvPr/>
        </p:nvPicPr>
        <p:blipFill>
          <a:blip r:embed="rId12"/>
          <a:stretch>
            <a:fillRect/>
          </a:stretch>
        </p:blipFill>
        <p:spPr>
          <a:xfrm>
            <a:off x="2737945" y="1188612"/>
            <a:ext cx="5575300" cy="4635500"/>
          </a:xfrm>
          <a:prstGeom prst="rect">
            <a:avLst/>
          </a:prstGeom>
        </p:spPr>
      </p:pic>
      <p:sp>
        <p:nvSpPr>
          <p:cNvPr id="22" name="TextBox 21">
            <a:extLst>
              <a:ext uri="{FF2B5EF4-FFF2-40B4-BE49-F238E27FC236}">
                <a16:creationId xmlns:a16="http://schemas.microsoft.com/office/drawing/2014/main" id="{BDCD11C7-0605-DBE7-14F1-CA3652B79D2E}"/>
              </a:ext>
            </a:extLst>
          </p:cNvPr>
          <p:cNvSpPr txBox="1"/>
          <p:nvPr/>
        </p:nvSpPr>
        <p:spPr>
          <a:xfrm>
            <a:off x="8985116" y="4652926"/>
            <a:ext cx="812137" cy="369332"/>
          </a:xfrm>
          <a:prstGeom prst="rect">
            <a:avLst/>
          </a:prstGeom>
          <a:noFill/>
          <a:ln>
            <a:solidFill>
              <a:srgbClr val="FFC000"/>
            </a:solidFill>
          </a:ln>
        </p:spPr>
        <p:txBody>
          <a:bodyPr wrap="square" rtlCol="0">
            <a:spAutoFit/>
          </a:bodyPr>
          <a:lstStyle/>
          <a:p>
            <a:r>
              <a:rPr lang="en-US" dirty="0"/>
              <a:t>&lt;-0.2</a:t>
            </a:r>
          </a:p>
        </p:txBody>
      </p:sp>
      <p:sp>
        <p:nvSpPr>
          <p:cNvPr id="34" name="TextBox 33">
            <a:extLst>
              <a:ext uri="{FF2B5EF4-FFF2-40B4-BE49-F238E27FC236}">
                <a16:creationId xmlns:a16="http://schemas.microsoft.com/office/drawing/2014/main" id="{860811B5-BE5E-731A-F837-9F65BBC148F5}"/>
              </a:ext>
            </a:extLst>
          </p:cNvPr>
          <p:cNvSpPr txBox="1"/>
          <p:nvPr/>
        </p:nvSpPr>
        <p:spPr>
          <a:xfrm>
            <a:off x="11103045" y="4652926"/>
            <a:ext cx="500457" cy="369332"/>
          </a:xfrm>
          <a:prstGeom prst="rect">
            <a:avLst/>
          </a:prstGeom>
          <a:noFill/>
          <a:ln>
            <a:solidFill>
              <a:srgbClr val="FFC000"/>
            </a:solidFill>
          </a:ln>
        </p:spPr>
        <p:txBody>
          <a:bodyPr wrap="square" rtlCol="0">
            <a:spAutoFit/>
          </a:bodyPr>
          <a:lstStyle/>
          <a:p>
            <a:r>
              <a:rPr lang="en-US" dirty="0"/>
              <a:t>Z</a:t>
            </a:r>
          </a:p>
        </p:txBody>
      </p:sp>
      <p:pic>
        <p:nvPicPr>
          <p:cNvPr id="35" name="Picture 34">
            <a:extLst>
              <a:ext uri="{FF2B5EF4-FFF2-40B4-BE49-F238E27FC236}">
                <a16:creationId xmlns:a16="http://schemas.microsoft.com/office/drawing/2014/main" id="{09CABA67-F7E5-EA5A-D8F4-1EDCC1F09CD5}"/>
              </a:ext>
            </a:extLst>
          </p:cNvPr>
          <p:cNvPicPr>
            <a:picLocks noChangeAspect="1"/>
          </p:cNvPicPr>
          <p:nvPr/>
        </p:nvPicPr>
        <p:blipFill>
          <a:blip r:embed="rId13"/>
          <a:stretch>
            <a:fillRect/>
          </a:stretch>
        </p:blipFill>
        <p:spPr>
          <a:xfrm>
            <a:off x="2732999" y="1188612"/>
            <a:ext cx="5645260" cy="4635500"/>
          </a:xfrm>
          <a:prstGeom prst="rect">
            <a:avLst/>
          </a:prstGeom>
        </p:spPr>
      </p:pic>
    </p:spTree>
    <p:extLst>
      <p:ext uri="{BB962C8B-B14F-4D97-AF65-F5344CB8AC3E}">
        <p14:creationId xmlns:p14="http://schemas.microsoft.com/office/powerpoint/2010/main" val="198094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par>
                                <p:cTn id="41" presetID="9"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linds(horizontal)">
                                      <p:cBhvr>
                                        <p:cTn id="48" dur="500"/>
                                        <p:tgtEl>
                                          <p:spTgt spid="34"/>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linds(horizontal)">
                                      <p:cBhvr>
                                        <p:cTn id="51" dur="500"/>
                                        <p:tgtEl>
                                          <p:spTgt spid="22"/>
                                        </p:tgtEl>
                                      </p:cBhvr>
                                    </p:animEffect>
                                  </p:childTnLst>
                                </p:cTn>
                              </p:par>
                              <p:par>
                                <p:cTn id="52" presetID="3" presetClass="entr" presetSubtype="1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blinds(horizontal)">
                                      <p:cBhvr>
                                        <p:cTn id="5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4" grpId="0" animBg="1"/>
      <p:bldP spid="7" grpId="0" animBg="1"/>
      <p:bldP spid="8" grpId="0" animBg="1"/>
      <p:bldP spid="9" grpId="0" animBg="1"/>
      <p:bldP spid="10" grpId="0" animBg="1"/>
      <p:bldP spid="12" grpId="0" animBg="1"/>
      <p:bldP spid="22"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11181163" y="182289"/>
            <a:ext cx="929253" cy="369332"/>
          </a:xfrm>
          <a:prstGeom prst="rect">
            <a:avLst/>
          </a:prstGeom>
          <a:noFill/>
        </p:spPr>
        <p:txBody>
          <a:bodyPr wrap="square" rtlCol="0">
            <a:spAutoFit/>
          </a:bodyPr>
          <a:lstStyle/>
          <a:p>
            <a:r>
              <a:rPr lang="en-US" b="1" dirty="0"/>
              <a:t>T-SNE</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F3EBE0-16A9-264E-0B93-799CBEF72FBC}"/>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1" name="C1 17">
            <a:extLst>
              <a:ext uri="{FF2B5EF4-FFF2-40B4-BE49-F238E27FC236}">
                <a16:creationId xmlns:a16="http://schemas.microsoft.com/office/drawing/2014/main" id="{DF8D29F9-B99E-B186-0CBD-F7DCB69BE607}"/>
              </a:ext>
            </a:extLst>
          </p:cNvPr>
          <p:cNvSpPr txBox="1"/>
          <p:nvPr/>
        </p:nvSpPr>
        <p:spPr>
          <a:xfrm>
            <a:off x="11603504" y="6455537"/>
            <a:ext cx="500458" cy="369332"/>
          </a:xfrm>
          <a:prstGeom prst="rect">
            <a:avLst/>
          </a:prstGeom>
          <a:noFill/>
        </p:spPr>
        <p:txBody>
          <a:bodyPr wrap="none" rtlCol="0">
            <a:spAutoFit/>
          </a:bodyPr>
          <a:lstStyle/>
          <a:p>
            <a:r>
              <a:rPr lang="en-US" dirty="0"/>
              <a:t>C1</a:t>
            </a:r>
          </a:p>
        </p:txBody>
      </p:sp>
      <p:sp>
        <p:nvSpPr>
          <p:cNvPr id="11" name="TextBox 10">
            <a:extLst>
              <a:ext uri="{FF2B5EF4-FFF2-40B4-BE49-F238E27FC236}">
                <a16:creationId xmlns:a16="http://schemas.microsoft.com/office/drawing/2014/main" id="{F30D294E-0C80-87FF-E9C1-C4936E9C33BA}"/>
              </a:ext>
            </a:extLst>
          </p:cNvPr>
          <p:cNvSpPr txBox="1"/>
          <p:nvPr/>
        </p:nvSpPr>
        <p:spPr>
          <a:xfrm>
            <a:off x="2390577" y="1205722"/>
            <a:ext cx="9147056" cy="307777"/>
          </a:xfrm>
          <a:prstGeom prst="rect">
            <a:avLst/>
          </a:prstGeom>
          <a:noFill/>
        </p:spPr>
        <p:txBody>
          <a:bodyPr wrap="none" rtlCol="0">
            <a:spAutoFit/>
          </a:bodyPr>
          <a:lstStyle/>
          <a:p>
            <a:r>
              <a:rPr lang="en-US" sz="1400" dirty="0"/>
              <a:t>We can apply t-SNE to understand our high dimensional data and project it into low dimensional space</a:t>
            </a:r>
          </a:p>
        </p:txBody>
      </p:sp>
      <p:sp>
        <p:nvSpPr>
          <p:cNvPr id="25" name="TextBox 24">
            <a:extLst>
              <a:ext uri="{FF2B5EF4-FFF2-40B4-BE49-F238E27FC236}">
                <a16:creationId xmlns:a16="http://schemas.microsoft.com/office/drawing/2014/main" id="{95AF41AD-08E8-66FA-A9BC-EA754EB3074A}"/>
              </a:ext>
            </a:extLst>
          </p:cNvPr>
          <p:cNvSpPr txBox="1"/>
          <p:nvPr/>
        </p:nvSpPr>
        <p:spPr>
          <a:xfrm>
            <a:off x="9448800" y="2045450"/>
            <a:ext cx="1031051" cy="307777"/>
          </a:xfrm>
          <a:prstGeom prst="rect">
            <a:avLst/>
          </a:prstGeom>
          <a:noFill/>
          <a:ln>
            <a:solidFill>
              <a:srgbClr val="FFC000"/>
            </a:solidFill>
          </a:ln>
        </p:spPr>
        <p:txBody>
          <a:bodyPr wrap="none" rtlCol="0">
            <a:spAutoFit/>
          </a:bodyPr>
          <a:lstStyle/>
          <a:p>
            <a:r>
              <a:rPr lang="en-US" sz="1400" dirty="0"/>
              <a:t>perplexity</a:t>
            </a:r>
          </a:p>
        </p:txBody>
      </p:sp>
      <p:sp>
        <p:nvSpPr>
          <p:cNvPr id="26" name="TextBox 25">
            <a:extLst>
              <a:ext uri="{FF2B5EF4-FFF2-40B4-BE49-F238E27FC236}">
                <a16:creationId xmlns:a16="http://schemas.microsoft.com/office/drawing/2014/main" id="{65EE8539-06B7-9290-B24F-94D7D5E0CF5D}"/>
              </a:ext>
            </a:extLst>
          </p:cNvPr>
          <p:cNvSpPr txBox="1"/>
          <p:nvPr/>
        </p:nvSpPr>
        <p:spPr>
          <a:xfrm>
            <a:off x="10686265" y="2045450"/>
            <a:ext cx="917239" cy="307777"/>
          </a:xfrm>
          <a:prstGeom prst="rect">
            <a:avLst/>
          </a:prstGeom>
          <a:noFill/>
          <a:ln>
            <a:solidFill>
              <a:srgbClr val="FFFF00"/>
            </a:solidFill>
          </a:ln>
        </p:spPr>
        <p:txBody>
          <a:bodyPr wrap="none" rtlCol="0">
            <a:spAutoFit/>
          </a:bodyPr>
          <a:lstStyle/>
          <a:p>
            <a:r>
              <a:rPr lang="en-US" sz="1400" dirty="0" err="1"/>
              <a:t>Max_iter</a:t>
            </a:r>
            <a:endParaRPr lang="en-US" sz="1400" dirty="0"/>
          </a:p>
        </p:txBody>
      </p:sp>
      <p:pic>
        <p:nvPicPr>
          <p:cNvPr id="27" name="Picture 26">
            <a:extLst>
              <a:ext uri="{FF2B5EF4-FFF2-40B4-BE49-F238E27FC236}">
                <a16:creationId xmlns:a16="http://schemas.microsoft.com/office/drawing/2014/main" id="{39F55335-0175-87DF-E5FB-42399EC2D1F6}"/>
              </a:ext>
            </a:extLst>
          </p:cNvPr>
          <p:cNvPicPr>
            <a:picLocks noChangeAspect="1"/>
          </p:cNvPicPr>
          <p:nvPr/>
        </p:nvPicPr>
        <p:blipFill>
          <a:blip r:embed="rId11"/>
          <a:stretch>
            <a:fillRect/>
          </a:stretch>
        </p:blipFill>
        <p:spPr>
          <a:xfrm>
            <a:off x="2483679" y="1579354"/>
            <a:ext cx="6554304" cy="5060849"/>
          </a:xfrm>
          <a:prstGeom prst="rect">
            <a:avLst/>
          </a:prstGeom>
          <a:ln w="19050">
            <a:solidFill>
              <a:schemeClr val="accent6"/>
            </a:solidFill>
          </a:ln>
        </p:spPr>
      </p:pic>
      <p:sp>
        <p:nvSpPr>
          <p:cNvPr id="28" name="TextBox 27">
            <a:extLst>
              <a:ext uri="{FF2B5EF4-FFF2-40B4-BE49-F238E27FC236}">
                <a16:creationId xmlns:a16="http://schemas.microsoft.com/office/drawing/2014/main" id="{835C7ECA-A2C5-A3D5-F7EB-EE305D10D44D}"/>
              </a:ext>
            </a:extLst>
          </p:cNvPr>
          <p:cNvSpPr txBox="1"/>
          <p:nvPr/>
        </p:nvSpPr>
        <p:spPr>
          <a:xfrm>
            <a:off x="9820590" y="2572269"/>
            <a:ext cx="31290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90EC6FB1-E4C6-AFBB-2C9F-545BC17EC68F}"/>
              </a:ext>
            </a:extLst>
          </p:cNvPr>
          <p:cNvSpPr txBox="1"/>
          <p:nvPr/>
        </p:nvSpPr>
        <p:spPr>
          <a:xfrm>
            <a:off x="9823036" y="3695841"/>
            <a:ext cx="441146" cy="369332"/>
          </a:xfrm>
          <a:prstGeom prst="rect">
            <a:avLst/>
          </a:prstGeom>
          <a:noFill/>
        </p:spPr>
        <p:txBody>
          <a:bodyPr wrap="none" rtlCol="0">
            <a:spAutoFit/>
          </a:bodyPr>
          <a:lstStyle/>
          <a:p>
            <a:r>
              <a:rPr lang="en-US" dirty="0"/>
              <a:t>10</a:t>
            </a:r>
          </a:p>
        </p:txBody>
      </p:sp>
      <p:sp>
        <p:nvSpPr>
          <p:cNvPr id="30" name="TextBox 29">
            <a:extLst>
              <a:ext uri="{FF2B5EF4-FFF2-40B4-BE49-F238E27FC236}">
                <a16:creationId xmlns:a16="http://schemas.microsoft.com/office/drawing/2014/main" id="{B1FEC026-ACBD-5ACA-C9E2-B8221E29820D}"/>
              </a:ext>
            </a:extLst>
          </p:cNvPr>
          <p:cNvSpPr txBox="1"/>
          <p:nvPr/>
        </p:nvSpPr>
        <p:spPr>
          <a:xfrm>
            <a:off x="9826360" y="3160643"/>
            <a:ext cx="312906" cy="369332"/>
          </a:xfrm>
          <a:prstGeom prst="rect">
            <a:avLst/>
          </a:prstGeom>
          <a:noFill/>
        </p:spPr>
        <p:txBody>
          <a:bodyPr wrap="none" rtlCol="0">
            <a:spAutoFit/>
          </a:bodyPr>
          <a:lstStyle/>
          <a:p>
            <a:r>
              <a:rPr lang="en-US" dirty="0"/>
              <a:t>5</a:t>
            </a:r>
          </a:p>
        </p:txBody>
      </p:sp>
      <p:sp>
        <p:nvSpPr>
          <p:cNvPr id="32" name="TextBox 31">
            <a:extLst>
              <a:ext uri="{FF2B5EF4-FFF2-40B4-BE49-F238E27FC236}">
                <a16:creationId xmlns:a16="http://schemas.microsoft.com/office/drawing/2014/main" id="{6054B7F0-14ED-1089-1746-96B6F4A18831}"/>
              </a:ext>
            </a:extLst>
          </p:cNvPr>
          <p:cNvSpPr txBox="1"/>
          <p:nvPr/>
        </p:nvSpPr>
        <p:spPr>
          <a:xfrm>
            <a:off x="9820590" y="4337391"/>
            <a:ext cx="441146" cy="369332"/>
          </a:xfrm>
          <a:prstGeom prst="rect">
            <a:avLst/>
          </a:prstGeom>
          <a:noFill/>
        </p:spPr>
        <p:txBody>
          <a:bodyPr wrap="none" rtlCol="0">
            <a:spAutoFit/>
          </a:bodyPr>
          <a:lstStyle/>
          <a:p>
            <a:r>
              <a:rPr lang="en-US" dirty="0"/>
              <a:t>20</a:t>
            </a:r>
          </a:p>
        </p:txBody>
      </p:sp>
      <p:sp>
        <p:nvSpPr>
          <p:cNvPr id="33" name="TextBox 32">
            <a:extLst>
              <a:ext uri="{FF2B5EF4-FFF2-40B4-BE49-F238E27FC236}">
                <a16:creationId xmlns:a16="http://schemas.microsoft.com/office/drawing/2014/main" id="{3830BCE8-668F-218C-5BD2-9F3B472A748C}"/>
              </a:ext>
            </a:extLst>
          </p:cNvPr>
          <p:cNvSpPr txBox="1"/>
          <p:nvPr/>
        </p:nvSpPr>
        <p:spPr>
          <a:xfrm>
            <a:off x="9820590" y="4872589"/>
            <a:ext cx="441146" cy="369332"/>
          </a:xfrm>
          <a:prstGeom prst="rect">
            <a:avLst/>
          </a:prstGeom>
          <a:noFill/>
        </p:spPr>
        <p:txBody>
          <a:bodyPr wrap="none" rtlCol="0">
            <a:spAutoFit/>
          </a:bodyPr>
          <a:lstStyle/>
          <a:p>
            <a:r>
              <a:rPr lang="en-US" dirty="0"/>
              <a:t>50</a:t>
            </a:r>
          </a:p>
        </p:txBody>
      </p:sp>
      <p:sp>
        <p:nvSpPr>
          <p:cNvPr id="37" name="TextBox 36">
            <a:extLst>
              <a:ext uri="{FF2B5EF4-FFF2-40B4-BE49-F238E27FC236}">
                <a16:creationId xmlns:a16="http://schemas.microsoft.com/office/drawing/2014/main" id="{D6A2C337-D6E6-907F-43F5-D3146D3D486A}"/>
              </a:ext>
            </a:extLst>
          </p:cNvPr>
          <p:cNvSpPr txBox="1"/>
          <p:nvPr/>
        </p:nvSpPr>
        <p:spPr>
          <a:xfrm>
            <a:off x="10743179" y="2572269"/>
            <a:ext cx="697627" cy="369332"/>
          </a:xfrm>
          <a:prstGeom prst="rect">
            <a:avLst/>
          </a:prstGeom>
          <a:noFill/>
        </p:spPr>
        <p:txBody>
          <a:bodyPr wrap="none" rtlCol="0">
            <a:spAutoFit/>
          </a:bodyPr>
          <a:lstStyle/>
          <a:p>
            <a:r>
              <a:rPr lang="en-US" dirty="0"/>
              <a:t>1000</a:t>
            </a:r>
          </a:p>
        </p:txBody>
      </p:sp>
      <p:sp>
        <p:nvSpPr>
          <p:cNvPr id="38" name="TextBox 37">
            <a:extLst>
              <a:ext uri="{FF2B5EF4-FFF2-40B4-BE49-F238E27FC236}">
                <a16:creationId xmlns:a16="http://schemas.microsoft.com/office/drawing/2014/main" id="{FB13C090-0E88-2834-F1FF-8B5A8E7CB12D}"/>
              </a:ext>
            </a:extLst>
          </p:cNvPr>
          <p:cNvSpPr txBox="1"/>
          <p:nvPr/>
        </p:nvSpPr>
        <p:spPr>
          <a:xfrm>
            <a:off x="10752056" y="3160643"/>
            <a:ext cx="697627" cy="369332"/>
          </a:xfrm>
          <a:prstGeom prst="rect">
            <a:avLst/>
          </a:prstGeom>
          <a:noFill/>
        </p:spPr>
        <p:txBody>
          <a:bodyPr wrap="none" rtlCol="0">
            <a:spAutoFit/>
          </a:bodyPr>
          <a:lstStyle/>
          <a:p>
            <a:r>
              <a:rPr lang="en-US" dirty="0"/>
              <a:t>1000</a:t>
            </a:r>
          </a:p>
        </p:txBody>
      </p:sp>
      <p:sp>
        <p:nvSpPr>
          <p:cNvPr id="39" name="TextBox 38">
            <a:extLst>
              <a:ext uri="{FF2B5EF4-FFF2-40B4-BE49-F238E27FC236}">
                <a16:creationId xmlns:a16="http://schemas.microsoft.com/office/drawing/2014/main" id="{785B2B7C-90AF-2FEB-7263-034189E53F1C}"/>
              </a:ext>
            </a:extLst>
          </p:cNvPr>
          <p:cNvSpPr txBox="1"/>
          <p:nvPr/>
        </p:nvSpPr>
        <p:spPr>
          <a:xfrm>
            <a:off x="10752056" y="3740446"/>
            <a:ext cx="697627" cy="369332"/>
          </a:xfrm>
          <a:prstGeom prst="rect">
            <a:avLst/>
          </a:prstGeom>
          <a:noFill/>
        </p:spPr>
        <p:txBody>
          <a:bodyPr wrap="none" rtlCol="0">
            <a:spAutoFit/>
          </a:bodyPr>
          <a:lstStyle/>
          <a:p>
            <a:r>
              <a:rPr lang="en-US" dirty="0"/>
              <a:t>1000</a:t>
            </a:r>
          </a:p>
        </p:txBody>
      </p:sp>
      <p:sp>
        <p:nvSpPr>
          <p:cNvPr id="40" name="TextBox 39">
            <a:extLst>
              <a:ext uri="{FF2B5EF4-FFF2-40B4-BE49-F238E27FC236}">
                <a16:creationId xmlns:a16="http://schemas.microsoft.com/office/drawing/2014/main" id="{F1D131EA-82B5-89A4-205B-96251B6DCEC6}"/>
              </a:ext>
            </a:extLst>
          </p:cNvPr>
          <p:cNvSpPr txBox="1"/>
          <p:nvPr/>
        </p:nvSpPr>
        <p:spPr>
          <a:xfrm>
            <a:off x="10748074" y="4358657"/>
            <a:ext cx="697627" cy="369332"/>
          </a:xfrm>
          <a:prstGeom prst="rect">
            <a:avLst/>
          </a:prstGeom>
          <a:noFill/>
        </p:spPr>
        <p:txBody>
          <a:bodyPr wrap="none" rtlCol="0">
            <a:spAutoFit/>
          </a:bodyPr>
          <a:lstStyle/>
          <a:p>
            <a:r>
              <a:rPr lang="en-US" dirty="0"/>
              <a:t>1000</a:t>
            </a:r>
          </a:p>
        </p:txBody>
      </p:sp>
      <p:sp>
        <p:nvSpPr>
          <p:cNvPr id="41" name="TextBox 40">
            <a:extLst>
              <a:ext uri="{FF2B5EF4-FFF2-40B4-BE49-F238E27FC236}">
                <a16:creationId xmlns:a16="http://schemas.microsoft.com/office/drawing/2014/main" id="{606FA582-7F63-F0D0-8A45-4B512F994CA6}"/>
              </a:ext>
            </a:extLst>
          </p:cNvPr>
          <p:cNvSpPr txBox="1"/>
          <p:nvPr/>
        </p:nvSpPr>
        <p:spPr>
          <a:xfrm>
            <a:off x="10748073" y="4871888"/>
            <a:ext cx="697627" cy="369332"/>
          </a:xfrm>
          <a:prstGeom prst="rect">
            <a:avLst/>
          </a:prstGeom>
          <a:noFill/>
        </p:spPr>
        <p:txBody>
          <a:bodyPr wrap="none" rtlCol="0">
            <a:spAutoFit/>
          </a:bodyPr>
          <a:lstStyle/>
          <a:p>
            <a:r>
              <a:rPr lang="en-US" dirty="0"/>
              <a:t>1000</a:t>
            </a:r>
          </a:p>
        </p:txBody>
      </p:sp>
      <p:pic>
        <p:nvPicPr>
          <p:cNvPr id="42" name="Picture 41">
            <a:extLst>
              <a:ext uri="{FF2B5EF4-FFF2-40B4-BE49-F238E27FC236}">
                <a16:creationId xmlns:a16="http://schemas.microsoft.com/office/drawing/2014/main" id="{0D46C2F0-5789-85A0-8B5C-47CD0987887B}"/>
              </a:ext>
            </a:extLst>
          </p:cNvPr>
          <p:cNvPicPr>
            <a:picLocks noChangeAspect="1"/>
          </p:cNvPicPr>
          <p:nvPr/>
        </p:nvPicPr>
        <p:blipFill>
          <a:blip r:embed="rId12"/>
          <a:stretch>
            <a:fillRect/>
          </a:stretch>
        </p:blipFill>
        <p:spPr>
          <a:xfrm>
            <a:off x="2531402" y="1579353"/>
            <a:ext cx="6506581" cy="5060849"/>
          </a:xfrm>
          <a:prstGeom prst="rect">
            <a:avLst/>
          </a:prstGeom>
        </p:spPr>
      </p:pic>
      <p:pic>
        <p:nvPicPr>
          <p:cNvPr id="43" name="Picture 42">
            <a:extLst>
              <a:ext uri="{FF2B5EF4-FFF2-40B4-BE49-F238E27FC236}">
                <a16:creationId xmlns:a16="http://schemas.microsoft.com/office/drawing/2014/main" id="{E409A33C-F885-D56C-48C7-6AF23641568F}"/>
              </a:ext>
            </a:extLst>
          </p:cNvPr>
          <p:cNvPicPr>
            <a:picLocks noChangeAspect="1"/>
          </p:cNvPicPr>
          <p:nvPr/>
        </p:nvPicPr>
        <p:blipFill>
          <a:blip r:embed="rId13"/>
          <a:stretch>
            <a:fillRect/>
          </a:stretch>
        </p:blipFill>
        <p:spPr>
          <a:xfrm>
            <a:off x="2485662" y="1579351"/>
            <a:ext cx="6552321" cy="5060849"/>
          </a:xfrm>
          <a:prstGeom prst="rect">
            <a:avLst/>
          </a:prstGeom>
        </p:spPr>
      </p:pic>
      <p:pic>
        <p:nvPicPr>
          <p:cNvPr id="44" name="Picture 43">
            <a:extLst>
              <a:ext uri="{FF2B5EF4-FFF2-40B4-BE49-F238E27FC236}">
                <a16:creationId xmlns:a16="http://schemas.microsoft.com/office/drawing/2014/main" id="{EF2FE28F-8E7D-4077-7B8B-F4F1595F9C67}"/>
              </a:ext>
            </a:extLst>
          </p:cNvPr>
          <p:cNvPicPr>
            <a:picLocks noChangeAspect="1"/>
          </p:cNvPicPr>
          <p:nvPr/>
        </p:nvPicPr>
        <p:blipFill>
          <a:blip r:embed="rId14"/>
          <a:stretch>
            <a:fillRect/>
          </a:stretch>
        </p:blipFill>
        <p:spPr>
          <a:xfrm>
            <a:off x="2479233" y="1579347"/>
            <a:ext cx="6552322" cy="5033723"/>
          </a:xfrm>
          <a:prstGeom prst="rect">
            <a:avLst/>
          </a:prstGeom>
        </p:spPr>
      </p:pic>
      <p:pic>
        <p:nvPicPr>
          <p:cNvPr id="45" name="Picture 44">
            <a:extLst>
              <a:ext uri="{FF2B5EF4-FFF2-40B4-BE49-F238E27FC236}">
                <a16:creationId xmlns:a16="http://schemas.microsoft.com/office/drawing/2014/main" id="{C2029975-CB05-CF96-8DB3-FA94293D1639}"/>
              </a:ext>
            </a:extLst>
          </p:cNvPr>
          <p:cNvPicPr>
            <a:picLocks noChangeAspect="1"/>
          </p:cNvPicPr>
          <p:nvPr/>
        </p:nvPicPr>
        <p:blipFill>
          <a:blip r:embed="rId15"/>
          <a:stretch>
            <a:fillRect/>
          </a:stretch>
        </p:blipFill>
        <p:spPr>
          <a:xfrm>
            <a:off x="2485662" y="1552221"/>
            <a:ext cx="6552321" cy="5060849"/>
          </a:xfrm>
          <a:prstGeom prst="rect">
            <a:avLst/>
          </a:prstGeom>
        </p:spPr>
      </p:pic>
    </p:spTree>
    <p:extLst>
      <p:ext uri="{BB962C8B-B14F-4D97-AF65-F5344CB8AC3E}">
        <p14:creationId xmlns:p14="http://schemas.microsoft.com/office/powerpoint/2010/main" val="4219819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ppt_x"/>
                                          </p:val>
                                        </p:tav>
                                        <p:tav tm="100000">
                                          <p:val>
                                            <p:strVal val="#ppt_x"/>
                                          </p:val>
                                        </p:tav>
                                      </p:tavLst>
                                    </p:anim>
                                    <p:anim calcmode="lin" valueType="num">
                                      <p:cBhvr additive="base">
                                        <p:cTn id="50" dur="500" fill="hold"/>
                                        <p:tgtEl>
                                          <p:spTgt spid="4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ppt_x"/>
                                          </p:val>
                                        </p:tav>
                                        <p:tav tm="100000">
                                          <p:val>
                                            <p:strVal val="#ppt_x"/>
                                          </p:val>
                                        </p:tav>
                                      </p:tavLst>
                                    </p:anim>
                                    <p:anim calcmode="lin" valueType="num">
                                      <p:cBhvr additive="base">
                                        <p:cTn id="5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ppt_x"/>
                                          </p:val>
                                        </p:tav>
                                        <p:tav tm="100000">
                                          <p:val>
                                            <p:strVal val="#ppt_x"/>
                                          </p:val>
                                        </p:tav>
                                      </p:tavLst>
                                    </p:anim>
                                    <p:anim calcmode="lin" valueType="num">
                                      <p:cBhvr additive="base">
                                        <p:cTn id="64" dur="500" fill="hold"/>
                                        <p:tgtEl>
                                          <p:spTgt spid="4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fill="hold"/>
                                        <p:tgtEl>
                                          <p:spTgt spid="45"/>
                                        </p:tgtEl>
                                        <p:attrNameLst>
                                          <p:attrName>ppt_x</p:attrName>
                                        </p:attrNameLst>
                                      </p:cBhvr>
                                      <p:tavLst>
                                        <p:tav tm="0">
                                          <p:val>
                                            <p:strVal val="#ppt_x"/>
                                          </p:val>
                                        </p:tav>
                                        <p:tav tm="100000">
                                          <p:val>
                                            <p:strVal val="#ppt_x"/>
                                          </p:val>
                                        </p:tav>
                                      </p:tavLst>
                                    </p:anim>
                                    <p:anim calcmode="lin" valueType="num">
                                      <p:cBhvr additive="base">
                                        <p:cTn id="78" dur="500" fill="hold"/>
                                        <p:tgtEl>
                                          <p:spTgt spid="45"/>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500" fill="hold"/>
                                        <p:tgtEl>
                                          <p:spTgt spid="41"/>
                                        </p:tgtEl>
                                        <p:attrNameLst>
                                          <p:attrName>ppt_x</p:attrName>
                                        </p:attrNameLst>
                                      </p:cBhvr>
                                      <p:tavLst>
                                        <p:tav tm="0">
                                          <p:val>
                                            <p:strVal val="#ppt_x"/>
                                          </p:val>
                                        </p:tav>
                                        <p:tav tm="100000">
                                          <p:val>
                                            <p:strVal val="#ppt_x"/>
                                          </p:val>
                                        </p:tav>
                                      </p:tavLst>
                                    </p:anim>
                                    <p:anim calcmode="lin" valueType="num">
                                      <p:cBhvr additive="base">
                                        <p:cTn id="8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animBg="1"/>
      <p:bldP spid="26" grpId="0" animBg="1"/>
      <p:bldP spid="28" grpId="0"/>
      <p:bldP spid="29" grpId="0"/>
      <p:bldP spid="30" grpId="0"/>
      <p:bldP spid="32" grpId="0"/>
      <p:bldP spid="33" grpId="0"/>
      <p:bldP spid="37" grpId="0"/>
      <p:bldP spid="38" grpId="0"/>
      <p:bldP spid="39" grpId="0"/>
      <p:bldP spid="4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11181163" y="182289"/>
            <a:ext cx="929253" cy="369332"/>
          </a:xfrm>
          <a:prstGeom prst="rect">
            <a:avLst/>
          </a:prstGeom>
          <a:noFill/>
        </p:spPr>
        <p:txBody>
          <a:bodyPr wrap="square" rtlCol="0">
            <a:spAutoFit/>
          </a:bodyPr>
          <a:lstStyle/>
          <a:p>
            <a:r>
              <a:rPr lang="en-US" b="1" dirty="0"/>
              <a:t>T-SNE</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F3EBE0-16A9-264E-0B93-799CBEF72FBC}"/>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25" name="TextBox 24">
            <a:extLst>
              <a:ext uri="{FF2B5EF4-FFF2-40B4-BE49-F238E27FC236}">
                <a16:creationId xmlns:a16="http://schemas.microsoft.com/office/drawing/2014/main" id="{95AF41AD-08E8-66FA-A9BC-EA754EB3074A}"/>
              </a:ext>
            </a:extLst>
          </p:cNvPr>
          <p:cNvSpPr txBox="1"/>
          <p:nvPr/>
        </p:nvSpPr>
        <p:spPr>
          <a:xfrm>
            <a:off x="9373598" y="1351722"/>
            <a:ext cx="1031051" cy="307777"/>
          </a:xfrm>
          <a:prstGeom prst="rect">
            <a:avLst/>
          </a:prstGeom>
          <a:noFill/>
          <a:ln>
            <a:solidFill>
              <a:srgbClr val="FFC000"/>
            </a:solidFill>
          </a:ln>
        </p:spPr>
        <p:txBody>
          <a:bodyPr wrap="none" rtlCol="0">
            <a:spAutoFit/>
          </a:bodyPr>
          <a:lstStyle/>
          <a:p>
            <a:r>
              <a:rPr lang="en-US" sz="1400" dirty="0"/>
              <a:t>perplexity</a:t>
            </a:r>
          </a:p>
        </p:txBody>
      </p:sp>
      <p:sp>
        <p:nvSpPr>
          <p:cNvPr id="26" name="TextBox 25">
            <a:extLst>
              <a:ext uri="{FF2B5EF4-FFF2-40B4-BE49-F238E27FC236}">
                <a16:creationId xmlns:a16="http://schemas.microsoft.com/office/drawing/2014/main" id="{65EE8539-06B7-9290-B24F-94D7D5E0CF5D}"/>
              </a:ext>
            </a:extLst>
          </p:cNvPr>
          <p:cNvSpPr txBox="1"/>
          <p:nvPr/>
        </p:nvSpPr>
        <p:spPr>
          <a:xfrm>
            <a:off x="10743179" y="1351722"/>
            <a:ext cx="917239" cy="307777"/>
          </a:xfrm>
          <a:prstGeom prst="rect">
            <a:avLst/>
          </a:prstGeom>
          <a:noFill/>
          <a:ln>
            <a:solidFill>
              <a:srgbClr val="FFFF00"/>
            </a:solidFill>
          </a:ln>
        </p:spPr>
        <p:txBody>
          <a:bodyPr wrap="none" rtlCol="0">
            <a:spAutoFit/>
          </a:bodyPr>
          <a:lstStyle/>
          <a:p>
            <a:r>
              <a:rPr lang="en-US" sz="1400" dirty="0" err="1"/>
              <a:t>Max_iter</a:t>
            </a:r>
            <a:endParaRPr lang="en-US" sz="1400" dirty="0"/>
          </a:p>
        </p:txBody>
      </p:sp>
      <p:sp>
        <p:nvSpPr>
          <p:cNvPr id="33" name="TextBox 32">
            <a:extLst>
              <a:ext uri="{FF2B5EF4-FFF2-40B4-BE49-F238E27FC236}">
                <a16:creationId xmlns:a16="http://schemas.microsoft.com/office/drawing/2014/main" id="{3830BCE8-668F-218C-5BD2-9F3B472A748C}"/>
              </a:ext>
            </a:extLst>
          </p:cNvPr>
          <p:cNvSpPr txBox="1"/>
          <p:nvPr/>
        </p:nvSpPr>
        <p:spPr>
          <a:xfrm>
            <a:off x="9668550" y="2216193"/>
            <a:ext cx="441146" cy="369332"/>
          </a:xfrm>
          <a:prstGeom prst="rect">
            <a:avLst/>
          </a:prstGeom>
          <a:noFill/>
        </p:spPr>
        <p:txBody>
          <a:bodyPr wrap="none" rtlCol="0">
            <a:spAutoFit/>
          </a:bodyPr>
          <a:lstStyle/>
          <a:p>
            <a:r>
              <a:rPr lang="en-US" dirty="0"/>
              <a:t>50</a:t>
            </a:r>
          </a:p>
        </p:txBody>
      </p:sp>
      <p:sp>
        <p:nvSpPr>
          <p:cNvPr id="41" name="TextBox 40">
            <a:extLst>
              <a:ext uri="{FF2B5EF4-FFF2-40B4-BE49-F238E27FC236}">
                <a16:creationId xmlns:a16="http://schemas.microsoft.com/office/drawing/2014/main" id="{606FA582-7F63-F0D0-8A45-4B512F994CA6}"/>
              </a:ext>
            </a:extLst>
          </p:cNvPr>
          <p:cNvSpPr txBox="1"/>
          <p:nvPr/>
        </p:nvSpPr>
        <p:spPr>
          <a:xfrm>
            <a:off x="10798543" y="2216193"/>
            <a:ext cx="697627" cy="369332"/>
          </a:xfrm>
          <a:prstGeom prst="rect">
            <a:avLst/>
          </a:prstGeom>
          <a:noFill/>
        </p:spPr>
        <p:txBody>
          <a:bodyPr wrap="none" rtlCol="0">
            <a:spAutoFit/>
          </a:bodyPr>
          <a:lstStyle/>
          <a:p>
            <a:r>
              <a:rPr lang="en-US" dirty="0"/>
              <a:t>1000</a:t>
            </a:r>
          </a:p>
        </p:txBody>
      </p:sp>
      <p:pic>
        <p:nvPicPr>
          <p:cNvPr id="3" name="Picture 2">
            <a:extLst>
              <a:ext uri="{FF2B5EF4-FFF2-40B4-BE49-F238E27FC236}">
                <a16:creationId xmlns:a16="http://schemas.microsoft.com/office/drawing/2014/main" id="{ED02C7F6-D986-F00D-55F1-DDAE67A0DDBC}"/>
              </a:ext>
            </a:extLst>
          </p:cNvPr>
          <p:cNvPicPr>
            <a:picLocks noChangeAspect="1"/>
          </p:cNvPicPr>
          <p:nvPr/>
        </p:nvPicPr>
        <p:blipFill>
          <a:blip r:embed="rId11"/>
          <a:stretch>
            <a:fillRect/>
          </a:stretch>
        </p:blipFill>
        <p:spPr>
          <a:xfrm>
            <a:off x="2558396" y="1351722"/>
            <a:ext cx="6382702" cy="4717774"/>
          </a:xfrm>
          <a:prstGeom prst="rect">
            <a:avLst/>
          </a:prstGeom>
          <a:ln>
            <a:solidFill>
              <a:schemeClr val="accent6"/>
            </a:solidFill>
          </a:ln>
        </p:spPr>
      </p:pic>
      <p:sp>
        <p:nvSpPr>
          <p:cNvPr id="5" name="TextBox 4">
            <a:extLst>
              <a:ext uri="{FF2B5EF4-FFF2-40B4-BE49-F238E27FC236}">
                <a16:creationId xmlns:a16="http://schemas.microsoft.com/office/drawing/2014/main" id="{EB48398D-54A0-0AFB-4675-D740D374AC06}"/>
              </a:ext>
            </a:extLst>
          </p:cNvPr>
          <p:cNvSpPr txBox="1"/>
          <p:nvPr/>
        </p:nvSpPr>
        <p:spPr>
          <a:xfrm>
            <a:off x="9373598" y="3048032"/>
            <a:ext cx="2473845" cy="1200329"/>
          </a:xfrm>
          <a:prstGeom prst="rect">
            <a:avLst/>
          </a:prstGeom>
          <a:noFill/>
        </p:spPr>
        <p:txBody>
          <a:bodyPr wrap="square" rtlCol="0">
            <a:spAutoFit/>
          </a:bodyPr>
          <a:lstStyle/>
          <a:p>
            <a:r>
              <a:rPr lang="en-US" dirty="0"/>
              <a:t>All Activities can be cleanly separated except </a:t>
            </a:r>
            <a:r>
              <a:rPr lang="en-US" dirty="0">
                <a:solidFill>
                  <a:srgbClr val="FF0000"/>
                </a:solidFill>
              </a:rPr>
              <a:t>Standing</a:t>
            </a:r>
            <a:r>
              <a:rPr lang="en-US" dirty="0"/>
              <a:t> and </a:t>
            </a:r>
            <a:r>
              <a:rPr lang="en-US" dirty="0">
                <a:solidFill>
                  <a:srgbClr val="3C84DE"/>
                </a:solidFill>
              </a:rPr>
              <a:t>Sitting</a:t>
            </a:r>
          </a:p>
        </p:txBody>
      </p:sp>
      <p:sp>
        <p:nvSpPr>
          <p:cNvPr id="7" name="Code 20">
            <a:extLst>
              <a:ext uri="{FF2B5EF4-FFF2-40B4-BE49-F238E27FC236}">
                <a16:creationId xmlns:a16="http://schemas.microsoft.com/office/drawing/2014/main" id="{5B041BE1-1030-1AA6-06BB-A01E11E70F84}"/>
              </a:ext>
            </a:extLst>
          </p:cNvPr>
          <p:cNvSpPr txBox="1"/>
          <p:nvPr/>
        </p:nvSpPr>
        <p:spPr>
          <a:xfrm>
            <a:off x="11278137" y="6482041"/>
            <a:ext cx="832279" cy="369332"/>
          </a:xfrm>
          <a:prstGeom prst="rect">
            <a:avLst/>
          </a:prstGeom>
          <a:noFill/>
        </p:spPr>
        <p:txBody>
          <a:bodyPr wrap="none" rtlCol="0">
            <a:spAutoFit/>
          </a:bodyPr>
          <a:lstStyle/>
          <a:p>
            <a:r>
              <a:rPr lang="en-US" dirty="0"/>
              <a:t>Code</a:t>
            </a:r>
          </a:p>
        </p:txBody>
      </p:sp>
      <p:pic>
        <p:nvPicPr>
          <p:cNvPr id="8" name="Picture 7">
            <a:extLst>
              <a:ext uri="{FF2B5EF4-FFF2-40B4-BE49-F238E27FC236}">
                <a16:creationId xmlns:a16="http://schemas.microsoft.com/office/drawing/2014/main" id="{2384248A-1223-FC65-6B3F-1D7BDCC19F4E}"/>
              </a:ext>
            </a:extLst>
          </p:cNvPr>
          <p:cNvPicPr>
            <a:picLocks noChangeAspect="1"/>
          </p:cNvPicPr>
          <p:nvPr/>
        </p:nvPicPr>
        <p:blipFill>
          <a:blip r:embed="rId12"/>
          <a:stretch>
            <a:fillRect/>
          </a:stretch>
        </p:blipFill>
        <p:spPr>
          <a:xfrm>
            <a:off x="2558396" y="1351722"/>
            <a:ext cx="9102022" cy="4717774"/>
          </a:xfrm>
          <a:prstGeom prst="rect">
            <a:avLst/>
          </a:prstGeom>
        </p:spPr>
      </p:pic>
    </p:spTree>
    <p:extLst>
      <p:ext uri="{BB962C8B-B14F-4D97-AF65-F5344CB8AC3E}">
        <p14:creationId xmlns:p14="http://schemas.microsoft.com/office/powerpoint/2010/main" val="1722118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p:tgtEl>
                                          <p:spTgt spid="8"/>
                                        </p:tgtEl>
                                        <p:attrNameLst>
                                          <p:attrName>ppt_y</p:attrName>
                                        </p:attrNameLst>
                                      </p:cBhvr>
                                      <p:tavLst>
                                        <p:tav tm="0">
                                          <p:val>
                                            <p:strVal val="#ppt_y+#ppt_h*1.125000"/>
                                          </p:val>
                                        </p:tav>
                                        <p:tav tm="100000">
                                          <p:val>
                                            <p:strVal val="#ppt_y"/>
                                          </p:val>
                                        </p:tav>
                                      </p:tavLst>
                                    </p:anim>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nodeType="clickEffect">
                                  <p:stCondLst>
                                    <p:cond delay="0"/>
                                  </p:stCondLst>
                                  <p:childTnLst>
                                    <p:anim calcmode="lin" valueType="num">
                                      <p:cBhvr additive="base">
                                        <p:cTn id="19" dur="500"/>
                                        <p:tgtEl>
                                          <p:spTgt spid="8"/>
                                        </p:tgtEl>
                                        <p:attrNameLst>
                                          <p:attrName>ppt_x</p:attrName>
                                        </p:attrNameLst>
                                      </p:cBhvr>
                                      <p:tavLst>
                                        <p:tav tm="0">
                                          <p:val>
                                            <p:strVal val="ppt_x"/>
                                          </p:val>
                                        </p:tav>
                                        <p:tav tm="100000">
                                          <p:val>
                                            <p:strVal val="ppt_x"/>
                                          </p:val>
                                        </p:tav>
                                      </p:tavLst>
                                    </p:anim>
                                    <p:anim calcmode="lin" valueType="num">
                                      <p:cBhvr additive="base">
                                        <p:cTn id="20" dur="500"/>
                                        <p:tgtEl>
                                          <p:spTgt spid="8"/>
                                        </p:tgtEl>
                                        <p:attrNameLst>
                                          <p:attrName>ppt_y</p:attrName>
                                        </p:attrNameLst>
                                      </p:cBhvr>
                                      <p:tavLst>
                                        <p:tav tm="0">
                                          <p:val>
                                            <p:strVal val="ppt_y"/>
                                          </p:val>
                                        </p:tav>
                                        <p:tav tm="100000">
                                          <p:val>
                                            <p:strVal val="1+ppt_h/2"/>
                                          </p:val>
                                        </p:tav>
                                      </p:tavLst>
                                    </p:anim>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8547651" y="182289"/>
            <a:ext cx="3562765" cy="369332"/>
          </a:xfrm>
          <a:prstGeom prst="rect">
            <a:avLst/>
          </a:prstGeom>
          <a:noFill/>
        </p:spPr>
        <p:txBody>
          <a:bodyPr wrap="square" rtlCol="0">
            <a:spAutoFit/>
          </a:bodyPr>
          <a:lstStyle/>
          <a:p>
            <a:r>
              <a:rPr lang="en-US" b="1" dirty="0"/>
              <a:t>Principal Component Analysis</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7" name="Code 20">
            <a:extLst>
              <a:ext uri="{FF2B5EF4-FFF2-40B4-BE49-F238E27FC236}">
                <a16:creationId xmlns:a16="http://schemas.microsoft.com/office/drawing/2014/main" id="{5B041BE1-1030-1AA6-06BB-A01E11E70F84}"/>
              </a:ext>
            </a:extLst>
          </p:cNvPr>
          <p:cNvSpPr txBox="1"/>
          <p:nvPr/>
        </p:nvSpPr>
        <p:spPr>
          <a:xfrm>
            <a:off x="11278137" y="6482041"/>
            <a:ext cx="832279" cy="369332"/>
          </a:xfrm>
          <a:prstGeom prst="rect">
            <a:avLst/>
          </a:prstGeom>
          <a:noFill/>
        </p:spPr>
        <p:txBody>
          <a:bodyPr wrap="none" rtlCol="0">
            <a:spAutoFit/>
          </a:bodyPr>
          <a:lstStyle/>
          <a:p>
            <a:r>
              <a:rPr lang="en-US" dirty="0"/>
              <a:t>Code</a:t>
            </a:r>
          </a:p>
        </p:txBody>
      </p:sp>
      <p:cxnSp>
        <p:nvCxnSpPr>
          <p:cNvPr id="22" name="Straight Arrow Connector 21">
            <a:extLst>
              <a:ext uri="{FF2B5EF4-FFF2-40B4-BE49-F238E27FC236}">
                <a16:creationId xmlns:a16="http://schemas.microsoft.com/office/drawing/2014/main" id="{8763E419-45C4-F8E0-302C-22D8D332C1BA}"/>
              </a:ext>
            </a:extLst>
          </p:cNvPr>
          <p:cNvCxnSpPr/>
          <p:nvPr/>
        </p:nvCxnSpPr>
        <p:spPr>
          <a:xfrm flipV="1">
            <a:off x="3246783" y="1103243"/>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27" name="Straight Arrow Connector 26">
            <a:extLst>
              <a:ext uri="{FF2B5EF4-FFF2-40B4-BE49-F238E27FC236}">
                <a16:creationId xmlns:a16="http://schemas.microsoft.com/office/drawing/2014/main" id="{ED74DFBA-A57C-6E14-5507-CDCBD92B7A23}"/>
              </a:ext>
            </a:extLst>
          </p:cNvPr>
          <p:cNvCxnSpPr/>
          <p:nvPr/>
        </p:nvCxnSpPr>
        <p:spPr>
          <a:xfrm>
            <a:off x="3246783" y="3538330"/>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28" name="TextBox 27">
            <a:extLst>
              <a:ext uri="{FF2B5EF4-FFF2-40B4-BE49-F238E27FC236}">
                <a16:creationId xmlns:a16="http://schemas.microsoft.com/office/drawing/2014/main" id="{4380003F-1E5A-A96F-D38C-207C44582EB5}"/>
              </a:ext>
            </a:extLst>
          </p:cNvPr>
          <p:cNvSpPr txBox="1"/>
          <p:nvPr/>
        </p:nvSpPr>
        <p:spPr>
          <a:xfrm>
            <a:off x="2829221" y="2136120"/>
            <a:ext cx="308098" cy="369332"/>
          </a:xfrm>
          <a:prstGeom prst="rect">
            <a:avLst/>
          </a:prstGeom>
          <a:noFill/>
        </p:spPr>
        <p:txBody>
          <a:bodyPr wrap="none" rtlCol="0">
            <a:spAutoFit/>
          </a:bodyPr>
          <a:lstStyle/>
          <a:p>
            <a:r>
              <a:rPr lang="en-US" dirty="0"/>
              <a:t>y</a:t>
            </a:r>
          </a:p>
        </p:txBody>
      </p:sp>
      <p:sp>
        <p:nvSpPr>
          <p:cNvPr id="29" name="TextBox 28">
            <a:extLst>
              <a:ext uri="{FF2B5EF4-FFF2-40B4-BE49-F238E27FC236}">
                <a16:creationId xmlns:a16="http://schemas.microsoft.com/office/drawing/2014/main" id="{2DEBAAC6-AB98-8A63-470D-381E052A4553}"/>
              </a:ext>
            </a:extLst>
          </p:cNvPr>
          <p:cNvSpPr txBox="1"/>
          <p:nvPr/>
        </p:nvSpPr>
        <p:spPr>
          <a:xfrm>
            <a:off x="4338224" y="3601560"/>
            <a:ext cx="295274" cy="369332"/>
          </a:xfrm>
          <a:prstGeom prst="rect">
            <a:avLst/>
          </a:prstGeom>
          <a:noFill/>
        </p:spPr>
        <p:txBody>
          <a:bodyPr wrap="none" rtlCol="0">
            <a:spAutoFit/>
          </a:bodyPr>
          <a:lstStyle/>
          <a:p>
            <a:r>
              <a:rPr lang="en-US" dirty="0"/>
              <a:t>x</a:t>
            </a:r>
          </a:p>
        </p:txBody>
      </p:sp>
      <p:sp>
        <p:nvSpPr>
          <p:cNvPr id="30" name="Oval 29">
            <a:extLst>
              <a:ext uri="{FF2B5EF4-FFF2-40B4-BE49-F238E27FC236}">
                <a16:creationId xmlns:a16="http://schemas.microsoft.com/office/drawing/2014/main" id="{F11D9346-B294-2A7B-FEC9-520C8E9F34C0}"/>
              </a:ext>
            </a:extLst>
          </p:cNvPr>
          <p:cNvSpPr/>
          <p:nvPr/>
        </p:nvSpPr>
        <p:spPr>
          <a:xfrm>
            <a:off x="3856384" y="2505453"/>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933C51-4634-68D0-A7B4-90B2EC29922E}"/>
              </a:ext>
            </a:extLst>
          </p:cNvPr>
          <p:cNvSpPr/>
          <p:nvPr/>
        </p:nvSpPr>
        <p:spPr>
          <a:xfrm>
            <a:off x="3993525" y="2065717"/>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9BB21F9-1342-BF2B-1FC5-442F2C08130C}"/>
              </a:ext>
            </a:extLst>
          </p:cNvPr>
          <p:cNvSpPr/>
          <p:nvPr/>
        </p:nvSpPr>
        <p:spPr>
          <a:xfrm>
            <a:off x="4465984" y="2397813"/>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B549170-4B46-9DD6-ECBB-6030581547F5}"/>
              </a:ext>
            </a:extLst>
          </p:cNvPr>
          <p:cNvSpPr/>
          <p:nvPr/>
        </p:nvSpPr>
        <p:spPr>
          <a:xfrm>
            <a:off x="4513194" y="173579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ADCD09F-0EDB-657B-7873-99A28FB21592}"/>
              </a:ext>
            </a:extLst>
          </p:cNvPr>
          <p:cNvSpPr/>
          <p:nvPr/>
        </p:nvSpPr>
        <p:spPr>
          <a:xfrm>
            <a:off x="5132658" y="2085290"/>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AE812B4-91F0-D855-84E2-0F0EA8556A3A}"/>
              </a:ext>
            </a:extLst>
          </p:cNvPr>
          <p:cNvSpPr/>
          <p:nvPr/>
        </p:nvSpPr>
        <p:spPr>
          <a:xfrm>
            <a:off x="5373266" y="1242334"/>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B798AA78-B381-A080-0E94-E2FAB4EC8D5D}"/>
              </a:ext>
            </a:extLst>
          </p:cNvPr>
          <p:cNvCxnSpPr>
            <a:cxnSpLocks/>
          </p:cNvCxnSpPr>
          <p:nvPr/>
        </p:nvCxnSpPr>
        <p:spPr>
          <a:xfrm>
            <a:off x="4465984" y="2027125"/>
            <a:ext cx="167514" cy="17221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42" name="Straight Connector 41">
            <a:extLst>
              <a:ext uri="{FF2B5EF4-FFF2-40B4-BE49-F238E27FC236}">
                <a16:creationId xmlns:a16="http://schemas.microsoft.com/office/drawing/2014/main" id="{87EC3376-C09F-9B9C-2360-5E1C9933E2A5}"/>
              </a:ext>
            </a:extLst>
          </p:cNvPr>
          <p:cNvCxnSpPr>
            <a:cxnSpLocks/>
          </p:cNvCxnSpPr>
          <p:nvPr/>
        </p:nvCxnSpPr>
        <p:spPr>
          <a:xfrm flipV="1">
            <a:off x="4633498" y="2027125"/>
            <a:ext cx="189428" cy="196097"/>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
        <p:nvSpPr>
          <p:cNvPr id="47" name="TextBox 46">
            <a:extLst>
              <a:ext uri="{FF2B5EF4-FFF2-40B4-BE49-F238E27FC236}">
                <a16:creationId xmlns:a16="http://schemas.microsoft.com/office/drawing/2014/main" id="{4A63B3AD-82A3-4681-38CD-A670BAFC7F1A}"/>
              </a:ext>
            </a:extLst>
          </p:cNvPr>
          <p:cNvSpPr txBox="1"/>
          <p:nvPr/>
        </p:nvSpPr>
        <p:spPr>
          <a:xfrm>
            <a:off x="7707711" y="2353227"/>
            <a:ext cx="2643714" cy="1754326"/>
          </a:xfrm>
          <a:prstGeom prst="rect">
            <a:avLst/>
          </a:prstGeom>
          <a:noFill/>
        </p:spPr>
        <p:txBody>
          <a:bodyPr wrap="square" rtlCol="0">
            <a:spAutoFit/>
          </a:bodyPr>
          <a:lstStyle/>
          <a:p>
            <a:r>
              <a:rPr lang="en-US" dirty="0"/>
              <a:t>Converting </a:t>
            </a:r>
          </a:p>
          <a:p>
            <a:r>
              <a:rPr lang="en-US" dirty="0"/>
              <a:t>high-dimensional data </a:t>
            </a:r>
          </a:p>
          <a:p>
            <a:r>
              <a:rPr lang="en-US" dirty="0"/>
              <a:t>To low dimensional </a:t>
            </a:r>
          </a:p>
          <a:p>
            <a:r>
              <a:rPr lang="en-US" dirty="0"/>
              <a:t>by selecting the most</a:t>
            </a:r>
          </a:p>
          <a:p>
            <a:r>
              <a:rPr lang="en-US" dirty="0"/>
              <a:t>Important features</a:t>
            </a:r>
          </a:p>
        </p:txBody>
      </p:sp>
    </p:spTree>
    <p:extLst>
      <p:ext uri="{BB962C8B-B14F-4D97-AF65-F5344CB8AC3E}">
        <p14:creationId xmlns:p14="http://schemas.microsoft.com/office/powerpoint/2010/main" val="359955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8547651" y="182289"/>
            <a:ext cx="3562765" cy="369332"/>
          </a:xfrm>
          <a:prstGeom prst="rect">
            <a:avLst/>
          </a:prstGeom>
          <a:noFill/>
        </p:spPr>
        <p:txBody>
          <a:bodyPr wrap="square" rtlCol="0">
            <a:spAutoFit/>
          </a:bodyPr>
          <a:lstStyle/>
          <a:p>
            <a:r>
              <a:rPr lang="en-US" b="1" dirty="0"/>
              <a:t>Principal Component Analysis</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7" name="Code 20">
            <a:extLst>
              <a:ext uri="{FF2B5EF4-FFF2-40B4-BE49-F238E27FC236}">
                <a16:creationId xmlns:a16="http://schemas.microsoft.com/office/drawing/2014/main" id="{5B041BE1-1030-1AA6-06BB-A01E11E70F84}"/>
              </a:ext>
            </a:extLst>
          </p:cNvPr>
          <p:cNvSpPr txBox="1"/>
          <p:nvPr/>
        </p:nvSpPr>
        <p:spPr>
          <a:xfrm>
            <a:off x="11278137" y="6482041"/>
            <a:ext cx="832279" cy="369332"/>
          </a:xfrm>
          <a:prstGeom prst="rect">
            <a:avLst/>
          </a:prstGeom>
          <a:noFill/>
        </p:spPr>
        <p:txBody>
          <a:bodyPr wrap="none" rtlCol="0">
            <a:spAutoFit/>
          </a:bodyPr>
          <a:lstStyle/>
          <a:p>
            <a:r>
              <a:rPr lang="en-US" dirty="0"/>
              <a:t>Code</a:t>
            </a:r>
          </a:p>
        </p:txBody>
      </p:sp>
      <p:sp>
        <p:nvSpPr>
          <p:cNvPr id="47" name="TextBox 46">
            <a:extLst>
              <a:ext uri="{FF2B5EF4-FFF2-40B4-BE49-F238E27FC236}">
                <a16:creationId xmlns:a16="http://schemas.microsoft.com/office/drawing/2014/main" id="{4A63B3AD-82A3-4681-38CD-A670BAFC7F1A}"/>
              </a:ext>
            </a:extLst>
          </p:cNvPr>
          <p:cNvSpPr txBox="1"/>
          <p:nvPr/>
        </p:nvSpPr>
        <p:spPr>
          <a:xfrm>
            <a:off x="9054683" y="879806"/>
            <a:ext cx="2522967" cy="2033243"/>
          </a:xfrm>
          <a:prstGeom prst="rect">
            <a:avLst/>
          </a:prstGeom>
          <a:noFill/>
        </p:spPr>
        <p:txBody>
          <a:bodyPr wrap="square" rtlCol="0">
            <a:spAutoFit/>
          </a:bodyPr>
          <a:lstStyle/>
          <a:p>
            <a:r>
              <a:rPr lang="en-US" dirty="0"/>
              <a:t>Converting </a:t>
            </a:r>
          </a:p>
          <a:p>
            <a:r>
              <a:rPr lang="en-US" dirty="0"/>
              <a:t>high-dimensional data </a:t>
            </a:r>
          </a:p>
          <a:p>
            <a:r>
              <a:rPr lang="en-US" dirty="0"/>
              <a:t>To low dimensional </a:t>
            </a:r>
          </a:p>
          <a:p>
            <a:r>
              <a:rPr lang="en-US" dirty="0"/>
              <a:t>by selecting the most</a:t>
            </a:r>
          </a:p>
          <a:p>
            <a:r>
              <a:rPr lang="en-US" dirty="0"/>
              <a:t>Important features</a:t>
            </a:r>
          </a:p>
        </p:txBody>
      </p:sp>
      <p:cxnSp>
        <p:nvCxnSpPr>
          <p:cNvPr id="9" name="Straight Arrow Connector 8">
            <a:extLst>
              <a:ext uri="{FF2B5EF4-FFF2-40B4-BE49-F238E27FC236}">
                <a16:creationId xmlns:a16="http://schemas.microsoft.com/office/drawing/2014/main" id="{880E8A2B-1A23-3C6F-12C5-FA789A57D9B8}"/>
              </a:ext>
            </a:extLst>
          </p:cNvPr>
          <p:cNvCxnSpPr>
            <a:cxnSpLocks/>
          </p:cNvCxnSpPr>
          <p:nvPr/>
        </p:nvCxnSpPr>
        <p:spPr>
          <a:xfrm flipV="1">
            <a:off x="3246783" y="1076271"/>
            <a:ext cx="0" cy="989446"/>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EB1AAC55-A197-002E-D961-810718B21E1F}"/>
              </a:ext>
            </a:extLst>
          </p:cNvPr>
          <p:cNvCxnSpPr>
            <a:cxnSpLocks/>
          </p:cNvCxnSpPr>
          <p:nvPr/>
        </p:nvCxnSpPr>
        <p:spPr>
          <a:xfrm>
            <a:off x="3246783" y="2085290"/>
            <a:ext cx="1266411"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E789FE94-CF43-5D19-8B47-75AEAC4CC335}"/>
              </a:ext>
            </a:extLst>
          </p:cNvPr>
          <p:cNvSpPr txBox="1"/>
          <p:nvPr/>
        </p:nvSpPr>
        <p:spPr>
          <a:xfrm>
            <a:off x="2867475" y="1399206"/>
            <a:ext cx="308098" cy="369332"/>
          </a:xfrm>
          <a:prstGeom prst="rect">
            <a:avLst/>
          </a:prstGeom>
          <a:noFill/>
        </p:spPr>
        <p:txBody>
          <a:bodyPr wrap="square" rtlCol="0">
            <a:spAutoFit/>
          </a:bodyPr>
          <a:lstStyle/>
          <a:p>
            <a:r>
              <a:rPr lang="en-US" dirty="0"/>
              <a:t>y</a:t>
            </a:r>
          </a:p>
        </p:txBody>
      </p:sp>
      <p:sp>
        <p:nvSpPr>
          <p:cNvPr id="12" name="TextBox 11">
            <a:extLst>
              <a:ext uri="{FF2B5EF4-FFF2-40B4-BE49-F238E27FC236}">
                <a16:creationId xmlns:a16="http://schemas.microsoft.com/office/drawing/2014/main" id="{71C0F4D8-916D-9039-F487-76E27A54E2F2}"/>
              </a:ext>
            </a:extLst>
          </p:cNvPr>
          <p:cNvSpPr txBox="1"/>
          <p:nvPr/>
        </p:nvSpPr>
        <p:spPr>
          <a:xfrm>
            <a:off x="3747464" y="2224240"/>
            <a:ext cx="295274" cy="369332"/>
          </a:xfrm>
          <a:prstGeom prst="rect">
            <a:avLst/>
          </a:prstGeom>
          <a:noFill/>
        </p:spPr>
        <p:txBody>
          <a:bodyPr wrap="square" rtlCol="0">
            <a:spAutoFit/>
          </a:bodyPr>
          <a:lstStyle/>
          <a:p>
            <a:r>
              <a:rPr lang="en-US" dirty="0"/>
              <a:t>x</a:t>
            </a:r>
          </a:p>
        </p:txBody>
      </p:sp>
      <p:sp>
        <p:nvSpPr>
          <p:cNvPr id="14" name="Oval 13">
            <a:extLst>
              <a:ext uri="{FF2B5EF4-FFF2-40B4-BE49-F238E27FC236}">
                <a16:creationId xmlns:a16="http://schemas.microsoft.com/office/drawing/2014/main" id="{1852FA26-FED4-D646-8C41-6349A38B4DE7}"/>
              </a:ext>
            </a:extLst>
          </p:cNvPr>
          <p:cNvSpPr/>
          <p:nvPr/>
        </p:nvSpPr>
        <p:spPr>
          <a:xfrm>
            <a:off x="3492768" y="1453417"/>
            <a:ext cx="138328" cy="12359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EEC4F92-3EBF-54C6-D955-96C49CF2D250}"/>
              </a:ext>
            </a:extLst>
          </p:cNvPr>
          <p:cNvSpPr/>
          <p:nvPr/>
        </p:nvSpPr>
        <p:spPr>
          <a:xfrm>
            <a:off x="3736080" y="1211609"/>
            <a:ext cx="143901" cy="111355"/>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267B3AE-131F-6855-E133-2D8B20505E2D}"/>
              </a:ext>
            </a:extLst>
          </p:cNvPr>
          <p:cNvSpPr/>
          <p:nvPr/>
        </p:nvSpPr>
        <p:spPr>
          <a:xfrm>
            <a:off x="3759685" y="1621749"/>
            <a:ext cx="120302" cy="11136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A4D9B5-FA25-2D91-B557-2B87734D6630}"/>
              </a:ext>
            </a:extLst>
          </p:cNvPr>
          <p:cNvSpPr/>
          <p:nvPr/>
        </p:nvSpPr>
        <p:spPr>
          <a:xfrm>
            <a:off x="4141269" y="1053974"/>
            <a:ext cx="143894" cy="15763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6FDCD5-5FC9-4531-2615-114323F6D195}"/>
              </a:ext>
            </a:extLst>
          </p:cNvPr>
          <p:cNvSpPr/>
          <p:nvPr/>
        </p:nvSpPr>
        <p:spPr>
          <a:xfrm>
            <a:off x="4217920" y="1452437"/>
            <a:ext cx="138325" cy="123590"/>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11C76-F63E-36F6-4AA8-659321F14ED5}"/>
              </a:ext>
            </a:extLst>
          </p:cNvPr>
          <p:cNvSpPr/>
          <p:nvPr/>
        </p:nvSpPr>
        <p:spPr>
          <a:xfrm>
            <a:off x="4507112" y="879806"/>
            <a:ext cx="167514" cy="172214"/>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7FDF2B78-7AAA-98C9-D1BA-9878C9144BB0}"/>
              </a:ext>
            </a:extLst>
          </p:cNvPr>
          <p:cNvCxnSpPr>
            <a:cxnSpLocks/>
          </p:cNvCxnSpPr>
          <p:nvPr/>
        </p:nvCxnSpPr>
        <p:spPr>
          <a:xfrm>
            <a:off x="3856355" y="1335568"/>
            <a:ext cx="167514" cy="17221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10F5C162-CB5D-3782-D4DA-D631089EEFFF}"/>
              </a:ext>
            </a:extLst>
          </p:cNvPr>
          <p:cNvCxnSpPr>
            <a:cxnSpLocks/>
          </p:cNvCxnSpPr>
          <p:nvPr/>
        </p:nvCxnSpPr>
        <p:spPr>
          <a:xfrm flipV="1">
            <a:off x="4046555" y="1322964"/>
            <a:ext cx="189428" cy="196097"/>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graphicFrame>
        <p:nvGraphicFramePr>
          <p:cNvPr id="66" name="Diagram 65">
            <a:extLst>
              <a:ext uri="{FF2B5EF4-FFF2-40B4-BE49-F238E27FC236}">
                <a16:creationId xmlns:a16="http://schemas.microsoft.com/office/drawing/2014/main" id="{A37E154E-3417-D9A2-DD40-A4992D060880}"/>
              </a:ext>
            </a:extLst>
          </p:cNvPr>
          <p:cNvGraphicFramePr/>
          <p:nvPr>
            <p:extLst>
              <p:ext uri="{D42A27DB-BD31-4B8C-83A1-F6EECF244321}">
                <p14:modId xmlns:p14="http://schemas.microsoft.com/office/powerpoint/2010/main" val="3977862059"/>
              </p:ext>
            </p:extLst>
          </p:nvPr>
        </p:nvGraphicFramePr>
        <p:xfrm>
          <a:off x="4507112" y="2637376"/>
          <a:ext cx="2652985" cy="234541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29522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8547651" y="182289"/>
            <a:ext cx="3562765" cy="369332"/>
          </a:xfrm>
          <a:prstGeom prst="rect">
            <a:avLst/>
          </a:prstGeom>
          <a:noFill/>
        </p:spPr>
        <p:txBody>
          <a:bodyPr wrap="square" rtlCol="0">
            <a:spAutoFit/>
          </a:bodyPr>
          <a:lstStyle/>
          <a:p>
            <a:r>
              <a:rPr lang="en-US" b="1" dirty="0"/>
              <a:t>Principal Component Analysis</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7" name="Code 20">
            <a:extLst>
              <a:ext uri="{FF2B5EF4-FFF2-40B4-BE49-F238E27FC236}">
                <a16:creationId xmlns:a16="http://schemas.microsoft.com/office/drawing/2014/main" id="{5B041BE1-1030-1AA6-06BB-A01E11E70F84}"/>
              </a:ext>
            </a:extLst>
          </p:cNvPr>
          <p:cNvSpPr txBox="1"/>
          <p:nvPr/>
        </p:nvSpPr>
        <p:spPr>
          <a:xfrm>
            <a:off x="11278137" y="6482041"/>
            <a:ext cx="832279" cy="369332"/>
          </a:xfrm>
          <a:prstGeom prst="rect">
            <a:avLst/>
          </a:prstGeom>
          <a:noFill/>
        </p:spPr>
        <p:txBody>
          <a:bodyPr wrap="none" rtlCol="0">
            <a:spAutoFit/>
          </a:bodyPr>
          <a:lstStyle/>
          <a:p>
            <a:r>
              <a:rPr lang="en-US" dirty="0"/>
              <a:t>Code</a:t>
            </a:r>
          </a:p>
        </p:txBody>
      </p:sp>
      <p:sp>
        <p:nvSpPr>
          <p:cNvPr id="47" name="TextBox 46">
            <a:extLst>
              <a:ext uri="{FF2B5EF4-FFF2-40B4-BE49-F238E27FC236}">
                <a16:creationId xmlns:a16="http://schemas.microsoft.com/office/drawing/2014/main" id="{4A63B3AD-82A3-4681-38CD-A670BAFC7F1A}"/>
              </a:ext>
            </a:extLst>
          </p:cNvPr>
          <p:cNvSpPr txBox="1"/>
          <p:nvPr/>
        </p:nvSpPr>
        <p:spPr>
          <a:xfrm>
            <a:off x="9054683" y="879806"/>
            <a:ext cx="2522967" cy="2033243"/>
          </a:xfrm>
          <a:prstGeom prst="rect">
            <a:avLst/>
          </a:prstGeom>
          <a:noFill/>
        </p:spPr>
        <p:txBody>
          <a:bodyPr wrap="square" rtlCol="0">
            <a:spAutoFit/>
          </a:bodyPr>
          <a:lstStyle/>
          <a:p>
            <a:r>
              <a:rPr lang="en-US" dirty="0"/>
              <a:t>Converting </a:t>
            </a:r>
          </a:p>
          <a:p>
            <a:r>
              <a:rPr lang="en-US" dirty="0"/>
              <a:t>high-dimensional data </a:t>
            </a:r>
          </a:p>
          <a:p>
            <a:r>
              <a:rPr lang="en-US" dirty="0"/>
              <a:t>To low dimensional </a:t>
            </a:r>
          </a:p>
          <a:p>
            <a:r>
              <a:rPr lang="en-US" dirty="0"/>
              <a:t>by selecting the most</a:t>
            </a:r>
          </a:p>
          <a:p>
            <a:r>
              <a:rPr lang="en-US" dirty="0"/>
              <a:t>Important features</a:t>
            </a:r>
          </a:p>
        </p:txBody>
      </p:sp>
      <p:cxnSp>
        <p:nvCxnSpPr>
          <p:cNvPr id="9" name="Straight Arrow Connector 8">
            <a:extLst>
              <a:ext uri="{FF2B5EF4-FFF2-40B4-BE49-F238E27FC236}">
                <a16:creationId xmlns:a16="http://schemas.microsoft.com/office/drawing/2014/main" id="{880E8A2B-1A23-3C6F-12C5-FA789A57D9B8}"/>
              </a:ext>
            </a:extLst>
          </p:cNvPr>
          <p:cNvCxnSpPr>
            <a:cxnSpLocks/>
          </p:cNvCxnSpPr>
          <p:nvPr/>
        </p:nvCxnSpPr>
        <p:spPr>
          <a:xfrm flipV="1">
            <a:off x="3246783" y="1076271"/>
            <a:ext cx="0" cy="989446"/>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EB1AAC55-A197-002E-D961-810718B21E1F}"/>
              </a:ext>
            </a:extLst>
          </p:cNvPr>
          <p:cNvCxnSpPr>
            <a:cxnSpLocks/>
          </p:cNvCxnSpPr>
          <p:nvPr/>
        </p:nvCxnSpPr>
        <p:spPr>
          <a:xfrm>
            <a:off x="3246783" y="2085290"/>
            <a:ext cx="1266411"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E789FE94-CF43-5D19-8B47-75AEAC4CC335}"/>
              </a:ext>
            </a:extLst>
          </p:cNvPr>
          <p:cNvSpPr txBox="1"/>
          <p:nvPr/>
        </p:nvSpPr>
        <p:spPr>
          <a:xfrm>
            <a:off x="2867475" y="1399206"/>
            <a:ext cx="308098" cy="369332"/>
          </a:xfrm>
          <a:prstGeom prst="rect">
            <a:avLst/>
          </a:prstGeom>
          <a:noFill/>
        </p:spPr>
        <p:txBody>
          <a:bodyPr wrap="square" rtlCol="0">
            <a:spAutoFit/>
          </a:bodyPr>
          <a:lstStyle/>
          <a:p>
            <a:r>
              <a:rPr lang="en-US" dirty="0"/>
              <a:t>y</a:t>
            </a:r>
          </a:p>
        </p:txBody>
      </p:sp>
      <p:sp>
        <p:nvSpPr>
          <p:cNvPr id="12" name="TextBox 11">
            <a:extLst>
              <a:ext uri="{FF2B5EF4-FFF2-40B4-BE49-F238E27FC236}">
                <a16:creationId xmlns:a16="http://schemas.microsoft.com/office/drawing/2014/main" id="{71C0F4D8-916D-9039-F487-76E27A54E2F2}"/>
              </a:ext>
            </a:extLst>
          </p:cNvPr>
          <p:cNvSpPr txBox="1"/>
          <p:nvPr/>
        </p:nvSpPr>
        <p:spPr>
          <a:xfrm>
            <a:off x="3747464" y="2224240"/>
            <a:ext cx="295274" cy="369332"/>
          </a:xfrm>
          <a:prstGeom prst="rect">
            <a:avLst/>
          </a:prstGeom>
          <a:noFill/>
        </p:spPr>
        <p:txBody>
          <a:bodyPr wrap="square" rtlCol="0">
            <a:spAutoFit/>
          </a:bodyPr>
          <a:lstStyle/>
          <a:p>
            <a:r>
              <a:rPr lang="en-US" dirty="0"/>
              <a:t>x</a:t>
            </a:r>
          </a:p>
        </p:txBody>
      </p:sp>
      <p:sp>
        <p:nvSpPr>
          <p:cNvPr id="14" name="Oval 13">
            <a:extLst>
              <a:ext uri="{FF2B5EF4-FFF2-40B4-BE49-F238E27FC236}">
                <a16:creationId xmlns:a16="http://schemas.microsoft.com/office/drawing/2014/main" id="{1852FA26-FED4-D646-8C41-6349A38B4DE7}"/>
              </a:ext>
            </a:extLst>
          </p:cNvPr>
          <p:cNvSpPr/>
          <p:nvPr/>
        </p:nvSpPr>
        <p:spPr>
          <a:xfrm>
            <a:off x="5436093" y="3367204"/>
            <a:ext cx="138328" cy="12359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EEC4F92-3EBF-54C6-D955-96C49CF2D250}"/>
              </a:ext>
            </a:extLst>
          </p:cNvPr>
          <p:cNvSpPr/>
          <p:nvPr/>
        </p:nvSpPr>
        <p:spPr>
          <a:xfrm>
            <a:off x="5292192" y="2999156"/>
            <a:ext cx="143901" cy="111355"/>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267B3AE-131F-6855-E133-2D8B20505E2D}"/>
              </a:ext>
            </a:extLst>
          </p:cNvPr>
          <p:cNvSpPr/>
          <p:nvPr/>
        </p:nvSpPr>
        <p:spPr>
          <a:xfrm>
            <a:off x="5716512" y="3582112"/>
            <a:ext cx="120302" cy="11136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A4D9B5-FA25-2D91-B557-2B87734D6630}"/>
              </a:ext>
            </a:extLst>
          </p:cNvPr>
          <p:cNvSpPr/>
          <p:nvPr/>
        </p:nvSpPr>
        <p:spPr>
          <a:xfrm>
            <a:off x="6035863" y="3479716"/>
            <a:ext cx="143894" cy="15763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6FDCD5-5FC9-4531-2615-114323F6D195}"/>
              </a:ext>
            </a:extLst>
          </p:cNvPr>
          <p:cNvSpPr/>
          <p:nvPr/>
        </p:nvSpPr>
        <p:spPr>
          <a:xfrm>
            <a:off x="5695279" y="3023468"/>
            <a:ext cx="138325" cy="123590"/>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11C76-F63E-36F6-4AA8-659321F14ED5}"/>
              </a:ext>
            </a:extLst>
          </p:cNvPr>
          <p:cNvSpPr/>
          <p:nvPr/>
        </p:nvSpPr>
        <p:spPr>
          <a:xfrm>
            <a:off x="6096000" y="2913049"/>
            <a:ext cx="167514" cy="172214"/>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7FDF2B78-7AAA-98C9-D1BA-9878C9144BB0}"/>
              </a:ext>
            </a:extLst>
          </p:cNvPr>
          <p:cNvCxnSpPr>
            <a:cxnSpLocks/>
          </p:cNvCxnSpPr>
          <p:nvPr/>
        </p:nvCxnSpPr>
        <p:spPr>
          <a:xfrm>
            <a:off x="3856355" y="1335568"/>
            <a:ext cx="167514" cy="17221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10F5C162-CB5D-3782-D4DA-D631089EEFFF}"/>
              </a:ext>
            </a:extLst>
          </p:cNvPr>
          <p:cNvCxnSpPr>
            <a:cxnSpLocks/>
          </p:cNvCxnSpPr>
          <p:nvPr/>
        </p:nvCxnSpPr>
        <p:spPr>
          <a:xfrm flipV="1">
            <a:off x="4046555" y="1322964"/>
            <a:ext cx="189428" cy="196097"/>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graphicFrame>
        <p:nvGraphicFramePr>
          <p:cNvPr id="66" name="Diagram 65">
            <a:extLst>
              <a:ext uri="{FF2B5EF4-FFF2-40B4-BE49-F238E27FC236}">
                <a16:creationId xmlns:a16="http://schemas.microsoft.com/office/drawing/2014/main" id="{A37E154E-3417-D9A2-DD40-A4992D060880}"/>
              </a:ext>
            </a:extLst>
          </p:cNvPr>
          <p:cNvGraphicFramePr/>
          <p:nvPr>
            <p:extLst>
              <p:ext uri="{D42A27DB-BD31-4B8C-83A1-F6EECF244321}">
                <p14:modId xmlns:p14="http://schemas.microsoft.com/office/powerpoint/2010/main" val="839159261"/>
              </p:ext>
            </p:extLst>
          </p:nvPr>
        </p:nvGraphicFramePr>
        <p:xfrm>
          <a:off x="4507112" y="2637376"/>
          <a:ext cx="2652985" cy="280926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435108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8547651" y="182289"/>
            <a:ext cx="3562765" cy="369332"/>
          </a:xfrm>
          <a:prstGeom prst="rect">
            <a:avLst/>
          </a:prstGeom>
          <a:noFill/>
        </p:spPr>
        <p:txBody>
          <a:bodyPr wrap="square" rtlCol="0">
            <a:spAutoFit/>
          </a:bodyPr>
          <a:lstStyle/>
          <a:p>
            <a:r>
              <a:rPr lang="en-US" b="1" dirty="0"/>
              <a:t>Principal Component Analysis</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7" name="Code 20">
            <a:extLst>
              <a:ext uri="{FF2B5EF4-FFF2-40B4-BE49-F238E27FC236}">
                <a16:creationId xmlns:a16="http://schemas.microsoft.com/office/drawing/2014/main" id="{5B041BE1-1030-1AA6-06BB-A01E11E70F84}"/>
              </a:ext>
            </a:extLst>
          </p:cNvPr>
          <p:cNvSpPr txBox="1"/>
          <p:nvPr/>
        </p:nvSpPr>
        <p:spPr>
          <a:xfrm>
            <a:off x="11278137" y="6482041"/>
            <a:ext cx="832279" cy="369332"/>
          </a:xfrm>
          <a:prstGeom prst="rect">
            <a:avLst/>
          </a:prstGeom>
          <a:noFill/>
        </p:spPr>
        <p:txBody>
          <a:bodyPr wrap="none" rtlCol="0">
            <a:spAutoFit/>
          </a:bodyPr>
          <a:lstStyle/>
          <a:p>
            <a:r>
              <a:rPr lang="en-US" dirty="0"/>
              <a:t>Code</a:t>
            </a:r>
          </a:p>
        </p:txBody>
      </p:sp>
      <p:sp>
        <p:nvSpPr>
          <p:cNvPr id="47" name="TextBox 46">
            <a:extLst>
              <a:ext uri="{FF2B5EF4-FFF2-40B4-BE49-F238E27FC236}">
                <a16:creationId xmlns:a16="http://schemas.microsoft.com/office/drawing/2014/main" id="{4A63B3AD-82A3-4681-38CD-A670BAFC7F1A}"/>
              </a:ext>
            </a:extLst>
          </p:cNvPr>
          <p:cNvSpPr txBox="1"/>
          <p:nvPr/>
        </p:nvSpPr>
        <p:spPr>
          <a:xfrm>
            <a:off x="9054683" y="879806"/>
            <a:ext cx="2522967" cy="2033243"/>
          </a:xfrm>
          <a:prstGeom prst="rect">
            <a:avLst/>
          </a:prstGeom>
          <a:noFill/>
        </p:spPr>
        <p:txBody>
          <a:bodyPr wrap="square" rtlCol="0">
            <a:spAutoFit/>
          </a:bodyPr>
          <a:lstStyle/>
          <a:p>
            <a:r>
              <a:rPr lang="en-US" dirty="0"/>
              <a:t>Converting </a:t>
            </a:r>
          </a:p>
          <a:p>
            <a:r>
              <a:rPr lang="en-US" dirty="0"/>
              <a:t>high-dimensional data </a:t>
            </a:r>
          </a:p>
          <a:p>
            <a:r>
              <a:rPr lang="en-US" dirty="0"/>
              <a:t>To low dimensional </a:t>
            </a:r>
          </a:p>
          <a:p>
            <a:r>
              <a:rPr lang="en-US" dirty="0"/>
              <a:t>by selecting the most</a:t>
            </a:r>
          </a:p>
          <a:p>
            <a:r>
              <a:rPr lang="en-US" dirty="0"/>
              <a:t>Important features</a:t>
            </a:r>
          </a:p>
        </p:txBody>
      </p:sp>
      <p:cxnSp>
        <p:nvCxnSpPr>
          <p:cNvPr id="9" name="Straight Arrow Connector 8">
            <a:extLst>
              <a:ext uri="{FF2B5EF4-FFF2-40B4-BE49-F238E27FC236}">
                <a16:creationId xmlns:a16="http://schemas.microsoft.com/office/drawing/2014/main" id="{880E8A2B-1A23-3C6F-12C5-FA789A57D9B8}"/>
              </a:ext>
            </a:extLst>
          </p:cNvPr>
          <p:cNvCxnSpPr>
            <a:cxnSpLocks/>
          </p:cNvCxnSpPr>
          <p:nvPr/>
        </p:nvCxnSpPr>
        <p:spPr>
          <a:xfrm flipV="1">
            <a:off x="3246783" y="1076271"/>
            <a:ext cx="0" cy="989446"/>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EB1AAC55-A197-002E-D961-810718B21E1F}"/>
              </a:ext>
            </a:extLst>
          </p:cNvPr>
          <p:cNvCxnSpPr>
            <a:cxnSpLocks/>
          </p:cNvCxnSpPr>
          <p:nvPr/>
        </p:nvCxnSpPr>
        <p:spPr>
          <a:xfrm>
            <a:off x="3246783" y="2085290"/>
            <a:ext cx="1266411"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E789FE94-CF43-5D19-8B47-75AEAC4CC335}"/>
              </a:ext>
            </a:extLst>
          </p:cNvPr>
          <p:cNvSpPr txBox="1"/>
          <p:nvPr/>
        </p:nvSpPr>
        <p:spPr>
          <a:xfrm>
            <a:off x="2867475" y="1399206"/>
            <a:ext cx="308098" cy="369332"/>
          </a:xfrm>
          <a:prstGeom prst="rect">
            <a:avLst/>
          </a:prstGeom>
          <a:noFill/>
        </p:spPr>
        <p:txBody>
          <a:bodyPr wrap="square" rtlCol="0">
            <a:spAutoFit/>
          </a:bodyPr>
          <a:lstStyle/>
          <a:p>
            <a:r>
              <a:rPr lang="en-US" dirty="0"/>
              <a:t>y</a:t>
            </a:r>
          </a:p>
        </p:txBody>
      </p:sp>
      <p:sp>
        <p:nvSpPr>
          <p:cNvPr id="12" name="TextBox 11">
            <a:extLst>
              <a:ext uri="{FF2B5EF4-FFF2-40B4-BE49-F238E27FC236}">
                <a16:creationId xmlns:a16="http://schemas.microsoft.com/office/drawing/2014/main" id="{71C0F4D8-916D-9039-F487-76E27A54E2F2}"/>
              </a:ext>
            </a:extLst>
          </p:cNvPr>
          <p:cNvSpPr txBox="1"/>
          <p:nvPr/>
        </p:nvSpPr>
        <p:spPr>
          <a:xfrm>
            <a:off x="3747464" y="2224240"/>
            <a:ext cx="295274" cy="369332"/>
          </a:xfrm>
          <a:prstGeom prst="rect">
            <a:avLst/>
          </a:prstGeom>
          <a:noFill/>
        </p:spPr>
        <p:txBody>
          <a:bodyPr wrap="square" rtlCol="0">
            <a:spAutoFit/>
          </a:bodyPr>
          <a:lstStyle/>
          <a:p>
            <a:r>
              <a:rPr lang="en-US" dirty="0"/>
              <a:t>x</a:t>
            </a:r>
          </a:p>
        </p:txBody>
      </p:sp>
      <p:sp>
        <p:nvSpPr>
          <p:cNvPr id="14" name="Oval 13">
            <a:extLst>
              <a:ext uri="{FF2B5EF4-FFF2-40B4-BE49-F238E27FC236}">
                <a16:creationId xmlns:a16="http://schemas.microsoft.com/office/drawing/2014/main" id="{1852FA26-FED4-D646-8C41-6349A38B4DE7}"/>
              </a:ext>
            </a:extLst>
          </p:cNvPr>
          <p:cNvSpPr/>
          <p:nvPr/>
        </p:nvSpPr>
        <p:spPr>
          <a:xfrm>
            <a:off x="5702534" y="3989730"/>
            <a:ext cx="138328" cy="12359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EEC4F92-3EBF-54C6-D955-96C49CF2D250}"/>
              </a:ext>
            </a:extLst>
          </p:cNvPr>
          <p:cNvSpPr/>
          <p:nvPr/>
        </p:nvSpPr>
        <p:spPr>
          <a:xfrm>
            <a:off x="5716505" y="3754409"/>
            <a:ext cx="143901" cy="111355"/>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267B3AE-131F-6855-E133-2D8B20505E2D}"/>
              </a:ext>
            </a:extLst>
          </p:cNvPr>
          <p:cNvSpPr/>
          <p:nvPr/>
        </p:nvSpPr>
        <p:spPr>
          <a:xfrm>
            <a:off x="5716512" y="4801312"/>
            <a:ext cx="120302" cy="11136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A4D9B5-FA25-2D91-B557-2B87734D6630}"/>
              </a:ext>
            </a:extLst>
          </p:cNvPr>
          <p:cNvSpPr/>
          <p:nvPr/>
        </p:nvSpPr>
        <p:spPr>
          <a:xfrm>
            <a:off x="5716512" y="5016968"/>
            <a:ext cx="143894" cy="15763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6FDCD5-5FC9-4531-2615-114323F6D195}"/>
              </a:ext>
            </a:extLst>
          </p:cNvPr>
          <p:cNvSpPr/>
          <p:nvPr/>
        </p:nvSpPr>
        <p:spPr>
          <a:xfrm>
            <a:off x="5707500" y="4563780"/>
            <a:ext cx="138325" cy="123590"/>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11C76-F63E-36F6-4AA8-659321F14ED5}"/>
              </a:ext>
            </a:extLst>
          </p:cNvPr>
          <p:cNvSpPr/>
          <p:nvPr/>
        </p:nvSpPr>
        <p:spPr>
          <a:xfrm>
            <a:off x="5707500" y="4234182"/>
            <a:ext cx="167514" cy="172214"/>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7FDF2B78-7AAA-98C9-D1BA-9878C9144BB0}"/>
              </a:ext>
            </a:extLst>
          </p:cNvPr>
          <p:cNvCxnSpPr>
            <a:cxnSpLocks/>
          </p:cNvCxnSpPr>
          <p:nvPr/>
        </p:nvCxnSpPr>
        <p:spPr>
          <a:xfrm>
            <a:off x="3856355" y="1335568"/>
            <a:ext cx="167514" cy="17221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10F5C162-CB5D-3782-D4DA-D631089EEFFF}"/>
              </a:ext>
            </a:extLst>
          </p:cNvPr>
          <p:cNvCxnSpPr>
            <a:cxnSpLocks/>
          </p:cNvCxnSpPr>
          <p:nvPr/>
        </p:nvCxnSpPr>
        <p:spPr>
          <a:xfrm flipV="1">
            <a:off x="4046555" y="1322964"/>
            <a:ext cx="189428" cy="196097"/>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graphicFrame>
        <p:nvGraphicFramePr>
          <p:cNvPr id="2" name="Diagram 1">
            <a:extLst>
              <a:ext uri="{FF2B5EF4-FFF2-40B4-BE49-F238E27FC236}">
                <a16:creationId xmlns:a16="http://schemas.microsoft.com/office/drawing/2014/main" id="{3464B3CC-C363-B49F-D5EA-DD4BF63338F5}"/>
              </a:ext>
            </a:extLst>
          </p:cNvPr>
          <p:cNvGraphicFramePr/>
          <p:nvPr>
            <p:extLst>
              <p:ext uri="{D42A27DB-BD31-4B8C-83A1-F6EECF244321}">
                <p14:modId xmlns:p14="http://schemas.microsoft.com/office/powerpoint/2010/main" val="4083473674"/>
              </p:ext>
            </p:extLst>
          </p:nvPr>
        </p:nvGraphicFramePr>
        <p:xfrm>
          <a:off x="4507112" y="2637376"/>
          <a:ext cx="2652985" cy="234541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191847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8547651" y="182289"/>
            <a:ext cx="3562765" cy="369332"/>
          </a:xfrm>
          <a:prstGeom prst="rect">
            <a:avLst/>
          </a:prstGeom>
          <a:noFill/>
        </p:spPr>
        <p:txBody>
          <a:bodyPr wrap="square" rtlCol="0">
            <a:spAutoFit/>
          </a:bodyPr>
          <a:lstStyle/>
          <a:p>
            <a:r>
              <a:rPr lang="en-US" b="1" dirty="0"/>
              <a:t>Principal Component Analysis</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7" name="Code 20">
            <a:extLst>
              <a:ext uri="{FF2B5EF4-FFF2-40B4-BE49-F238E27FC236}">
                <a16:creationId xmlns:a16="http://schemas.microsoft.com/office/drawing/2014/main" id="{5B041BE1-1030-1AA6-06BB-A01E11E70F84}"/>
              </a:ext>
            </a:extLst>
          </p:cNvPr>
          <p:cNvSpPr txBox="1"/>
          <p:nvPr/>
        </p:nvSpPr>
        <p:spPr>
          <a:xfrm>
            <a:off x="11278137" y="6482041"/>
            <a:ext cx="832279" cy="369332"/>
          </a:xfrm>
          <a:prstGeom prst="rect">
            <a:avLst/>
          </a:prstGeom>
          <a:noFill/>
        </p:spPr>
        <p:txBody>
          <a:bodyPr wrap="none" rtlCol="0">
            <a:spAutoFit/>
          </a:bodyPr>
          <a:lstStyle/>
          <a:p>
            <a:r>
              <a:rPr lang="en-US" dirty="0"/>
              <a:t>Code</a:t>
            </a:r>
          </a:p>
        </p:txBody>
      </p:sp>
      <p:sp>
        <p:nvSpPr>
          <p:cNvPr id="47" name="TextBox 46">
            <a:extLst>
              <a:ext uri="{FF2B5EF4-FFF2-40B4-BE49-F238E27FC236}">
                <a16:creationId xmlns:a16="http://schemas.microsoft.com/office/drawing/2014/main" id="{4A63B3AD-82A3-4681-38CD-A670BAFC7F1A}"/>
              </a:ext>
            </a:extLst>
          </p:cNvPr>
          <p:cNvSpPr txBox="1"/>
          <p:nvPr/>
        </p:nvSpPr>
        <p:spPr>
          <a:xfrm>
            <a:off x="9054683" y="879806"/>
            <a:ext cx="2522967" cy="2033243"/>
          </a:xfrm>
          <a:prstGeom prst="rect">
            <a:avLst/>
          </a:prstGeom>
          <a:noFill/>
        </p:spPr>
        <p:txBody>
          <a:bodyPr wrap="square" rtlCol="0">
            <a:spAutoFit/>
          </a:bodyPr>
          <a:lstStyle/>
          <a:p>
            <a:r>
              <a:rPr lang="en-US" dirty="0"/>
              <a:t>Converting </a:t>
            </a:r>
          </a:p>
          <a:p>
            <a:r>
              <a:rPr lang="en-US" dirty="0"/>
              <a:t>high-dimensional data </a:t>
            </a:r>
          </a:p>
          <a:p>
            <a:r>
              <a:rPr lang="en-US" dirty="0"/>
              <a:t>To low dimensional </a:t>
            </a:r>
          </a:p>
          <a:p>
            <a:r>
              <a:rPr lang="en-US" dirty="0"/>
              <a:t>by selecting the most</a:t>
            </a:r>
          </a:p>
          <a:p>
            <a:r>
              <a:rPr lang="en-US" dirty="0"/>
              <a:t>Important features</a:t>
            </a:r>
          </a:p>
        </p:txBody>
      </p:sp>
      <p:cxnSp>
        <p:nvCxnSpPr>
          <p:cNvPr id="9" name="Straight Arrow Connector 8">
            <a:extLst>
              <a:ext uri="{FF2B5EF4-FFF2-40B4-BE49-F238E27FC236}">
                <a16:creationId xmlns:a16="http://schemas.microsoft.com/office/drawing/2014/main" id="{880E8A2B-1A23-3C6F-12C5-FA789A57D9B8}"/>
              </a:ext>
            </a:extLst>
          </p:cNvPr>
          <p:cNvCxnSpPr>
            <a:cxnSpLocks/>
          </p:cNvCxnSpPr>
          <p:nvPr/>
        </p:nvCxnSpPr>
        <p:spPr>
          <a:xfrm flipV="1">
            <a:off x="3246783" y="1076271"/>
            <a:ext cx="0" cy="989446"/>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EB1AAC55-A197-002E-D961-810718B21E1F}"/>
              </a:ext>
            </a:extLst>
          </p:cNvPr>
          <p:cNvCxnSpPr>
            <a:cxnSpLocks/>
          </p:cNvCxnSpPr>
          <p:nvPr/>
        </p:nvCxnSpPr>
        <p:spPr>
          <a:xfrm>
            <a:off x="3246783" y="2085290"/>
            <a:ext cx="1266411"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E789FE94-CF43-5D19-8B47-75AEAC4CC335}"/>
              </a:ext>
            </a:extLst>
          </p:cNvPr>
          <p:cNvSpPr txBox="1"/>
          <p:nvPr/>
        </p:nvSpPr>
        <p:spPr>
          <a:xfrm>
            <a:off x="2867475" y="1399206"/>
            <a:ext cx="308098" cy="369332"/>
          </a:xfrm>
          <a:prstGeom prst="rect">
            <a:avLst/>
          </a:prstGeom>
          <a:noFill/>
        </p:spPr>
        <p:txBody>
          <a:bodyPr wrap="square" rtlCol="0">
            <a:spAutoFit/>
          </a:bodyPr>
          <a:lstStyle/>
          <a:p>
            <a:r>
              <a:rPr lang="en-US" dirty="0"/>
              <a:t>y</a:t>
            </a:r>
          </a:p>
        </p:txBody>
      </p:sp>
      <p:sp>
        <p:nvSpPr>
          <p:cNvPr id="12" name="TextBox 11">
            <a:extLst>
              <a:ext uri="{FF2B5EF4-FFF2-40B4-BE49-F238E27FC236}">
                <a16:creationId xmlns:a16="http://schemas.microsoft.com/office/drawing/2014/main" id="{71C0F4D8-916D-9039-F487-76E27A54E2F2}"/>
              </a:ext>
            </a:extLst>
          </p:cNvPr>
          <p:cNvSpPr txBox="1"/>
          <p:nvPr/>
        </p:nvSpPr>
        <p:spPr>
          <a:xfrm>
            <a:off x="3747464" y="2224240"/>
            <a:ext cx="295274" cy="369332"/>
          </a:xfrm>
          <a:prstGeom prst="rect">
            <a:avLst/>
          </a:prstGeom>
          <a:noFill/>
        </p:spPr>
        <p:txBody>
          <a:bodyPr wrap="square" rtlCol="0">
            <a:spAutoFit/>
          </a:bodyPr>
          <a:lstStyle/>
          <a:p>
            <a:r>
              <a:rPr lang="en-US" dirty="0"/>
              <a:t>x</a:t>
            </a:r>
          </a:p>
        </p:txBody>
      </p:sp>
      <p:cxnSp>
        <p:nvCxnSpPr>
          <p:cNvPr id="37" name="Straight Connector 36">
            <a:extLst>
              <a:ext uri="{FF2B5EF4-FFF2-40B4-BE49-F238E27FC236}">
                <a16:creationId xmlns:a16="http://schemas.microsoft.com/office/drawing/2014/main" id="{7FDF2B78-7AAA-98C9-D1BA-9878C9144BB0}"/>
              </a:ext>
            </a:extLst>
          </p:cNvPr>
          <p:cNvCxnSpPr>
            <a:cxnSpLocks/>
          </p:cNvCxnSpPr>
          <p:nvPr/>
        </p:nvCxnSpPr>
        <p:spPr>
          <a:xfrm>
            <a:off x="3856355" y="1335568"/>
            <a:ext cx="167514" cy="17221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10F5C162-CB5D-3782-D4DA-D631089EEFFF}"/>
              </a:ext>
            </a:extLst>
          </p:cNvPr>
          <p:cNvCxnSpPr>
            <a:cxnSpLocks/>
          </p:cNvCxnSpPr>
          <p:nvPr/>
        </p:nvCxnSpPr>
        <p:spPr>
          <a:xfrm flipV="1">
            <a:off x="4046555" y="1322964"/>
            <a:ext cx="189428" cy="196097"/>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
        <p:nvSpPr>
          <p:cNvPr id="2" name="Oval 1">
            <a:extLst>
              <a:ext uri="{FF2B5EF4-FFF2-40B4-BE49-F238E27FC236}">
                <a16:creationId xmlns:a16="http://schemas.microsoft.com/office/drawing/2014/main" id="{08F961D8-8EFB-891A-4887-EA54AD6998B1}"/>
              </a:ext>
            </a:extLst>
          </p:cNvPr>
          <p:cNvSpPr/>
          <p:nvPr/>
        </p:nvSpPr>
        <p:spPr>
          <a:xfrm>
            <a:off x="5436093" y="6018208"/>
            <a:ext cx="138328" cy="12359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F215AF5-5462-1B5D-6AE8-6C2853B96F9F}"/>
              </a:ext>
            </a:extLst>
          </p:cNvPr>
          <p:cNvSpPr/>
          <p:nvPr/>
        </p:nvSpPr>
        <p:spPr>
          <a:xfrm>
            <a:off x="5292192" y="5650160"/>
            <a:ext cx="143901" cy="111355"/>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8E83F0C-D788-6AED-38CB-99AE003BD01F}"/>
              </a:ext>
            </a:extLst>
          </p:cNvPr>
          <p:cNvSpPr/>
          <p:nvPr/>
        </p:nvSpPr>
        <p:spPr>
          <a:xfrm>
            <a:off x="5716512" y="6233116"/>
            <a:ext cx="120302" cy="11136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3E236A2-7E27-37C1-6EBE-9C378E44658E}"/>
              </a:ext>
            </a:extLst>
          </p:cNvPr>
          <p:cNvSpPr/>
          <p:nvPr/>
        </p:nvSpPr>
        <p:spPr>
          <a:xfrm>
            <a:off x="6035863" y="6130720"/>
            <a:ext cx="143894" cy="15763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AF3F588-B3AC-C276-CA6E-EC8FE93C5D84}"/>
              </a:ext>
            </a:extLst>
          </p:cNvPr>
          <p:cNvSpPr/>
          <p:nvPr/>
        </p:nvSpPr>
        <p:spPr>
          <a:xfrm>
            <a:off x="5695279" y="5674472"/>
            <a:ext cx="138325" cy="123590"/>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719C44C-DE2F-1D0E-1289-DB73F510242A}"/>
              </a:ext>
            </a:extLst>
          </p:cNvPr>
          <p:cNvSpPr/>
          <p:nvPr/>
        </p:nvSpPr>
        <p:spPr>
          <a:xfrm>
            <a:off x="6096000" y="5564053"/>
            <a:ext cx="167514" cy="172214"/>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Diagram 28">
            <a:extLst>
              <a:ext uri="{FF2B5EF4-FFF2-40B4-BE49-F238E27FC236}">
                <a16:creationId xmlns:a16="http://schemas.microsoft.com/office/drawing/2014/main" id="{C8BB22E8-5B03-0AFF-4D91-FCCC9C9AEFA0}"/>
              </a:ext>
            </a:extLst>
          </p:cNvPr>
          <p:cNvGraphicFramePr/>
          <p:nvPr>
            <p:extLst>
              <p:ext uri="{D42A27DB-BD31-4B8C-83A1-F6EECF244321}">
                <p14:modId xmlns:p14="http://schemas.microsoft.com/office/powerpoint/2010/main" val="3998161713"/>
              </p:ext>
            </p:extLst>
          </p:nvPr>
        </p:nvGraphicFramePr>
        <p:xfrm>
          <a:off x="4507112" y="2637376"/>
          <a:ext cx="2652985" cy="234541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8978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8547651" y="182289"/>
            <a:ext cx="3562765" cy="369332"/>
          </a:xfrm>
          <a:prstGeom prst="rect">
            <a:avLst/>
          </a:prstGeom>
          <a:noFill/>
        </p:spPr>
        <p:txBody>
          <a:bodyPr wrap="square" rtlCol="0">
            <a:spAutoFit/>
          </a:bodyPr>
          <a:lstStyle/>
          <a:p>
            <a:r>
              <a:rPr lang="en-US" b="1" dirty="0"/>
              <a:t>Principal Component Analysis</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7" name="Code 20">
            <a:extLst>
              <a:ext uri="{FF2B5EF4-FFF2-40B4-BE49-F238E27FC236}">
                <a16:creationId xmlns:a16="http://schemas.microsoft.com/office/drawing/2014/main" id="{5B041BE1-1030-1AA6-06BB-A01E11E70F84}"/>
              </a:ext>
            </a:extLst>
          </p:cNvPr>
          <p:cNvSpPr txBox="1"/>
          <p:nvPr/>
        </p:nvSpPr>
        <p:spPr>
          <a:xfrm>
            <a:off x="11278137" y="6482041"/>
            <a:ext cx="832279" cy="369332"/>
          </a:xfrm>
          <a:prstGeom prst="rect">
            <a:avLst/>
          </a:prstGeom>
          <a:noFill/>
        </p:spPr>
        <p:txBody>
          <a:bodyPr wrap="none" rtlCol="0">
            <a:spAutoFit/>
          </a:bodyPr>
          <a:lstStyle/>
          <a:p>
            <a:r>
              <a:rPr lang="en-US" dirty="0"/>
              <a:t>Code</a:t>
            </a:r>
          </a:p>
        </p:txBody>
      </p:sp>
      <p:sp>
        <p:nvSpPr>
          <p:cNvPr id="47" name="TextBox 46">
            <a:extLst>
              <a:ext uri="{FF2B5EF4-FFF2-40B4-BE49-F238E27FC236}">
                <a16:creationId xmlns:a16="http://schemas.microsoft.com/office/drawing/2014/main" id="{4A63B3AD-82A3-4681-38CD-A670BAFC7F1A}"/>
              </a:ext>
            </a:extLst>
          </p:cNvPr>
          <p:cNvSpPr txBox="1"/>
          <p:nvPr/>
        </p:nvSpPr>
        <p:spPr>
          <a:xfrm>
            <a:off x="9054683" y="879806"/>
            <a:ext cx="2522967" cy="2033243"/>
          </a:xfrm>
          <a:prstGeom prst="rect">
            <a:avLst/>
          </a:prstGeom>
          <a:noFill/>
        </p:spPr>
        <p:txBody>
          <a:bodyPr wrap="square" rtlCol="0">
            <a:spAutoFit/>
          </a:bodyPr>
          <a:lstStyle/>
          <a:p>
            <a:r>
              <a:rPr lang="en-US" dirty="0"/>
              <a:t>Converting </a:t>
            </a:r>
          </a:p>
          <a:p>
            <a:r>
              <a:rPr lang="en-US" dirty="0"/>
              <a:t>high-dimensional data </a:t>
            </a:r>
          </a:p>
          <a:p>
            <a:r>
              <a:rPr lang="en-US" dirty="0"/>
              <a:t>To low dimensional </a:t>
            </a:r>
          </a:p>
          <a:p>
            <a:r>
              <a:rPr lang="en-US" dirty="0"/>
              <a:t>by selecting the most</a:t>
            </a:r>
          </a:p>
          <a:p>
            <a:r>
              <a:rPr lang="en-US" dirty="0"/>
              <a:t>Important features</a:t>
            </a:r>
          </a:p>
        </p:txBody>
      </p:sp>
      <p:cxnSp>
        <p:nvCxnSpPr>
          <p:cNvPr id="9" name="Straight Arrow Connector 8">
            <a:extLst>
              <a:ext uri="{FF2B5EF4-FFF2-40B4-BE49-F238E27FC236}">
                <a16:creationId xmlns:a16="http://schemas.microsoft.com/office/drawing/2014/main" id="{880E8A2B-1A23-3C6F-12C5-FA789A57D9B8}"/>
              </a:ext>
            </a:extLst>
          </p:cNvPr>
          <p:cNvCxnSpPr>
            <a:cxnSpLocks/>
          </p:cNvCxnSpPr>
          <p:nvPr/>
        </p:nvCxnSpPr>
        <p:spPr>
          <a:xfrm flipV="1">
            <a:off x="3246783" y="1076271"/>
            <a:ext cx="0" cy="989446"/>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EB1AAC55-A197-002E-D961-810718B21E1F}"/>
              </a:ext>
            </a:extLst>
          </p:cNvPr>
          <p:cNvCxnSpPr>
            <a:cxnSpLocks/>
          </p:cNvCxnSpPr>
          <p:nvPr/>
        </p:nvCxnSpPr>
        <p:spPr>
          <a:xfrm>
            <a:off x="3246783" y="2085290"/>
            <a:ext cx="1266411"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E789FE94-CF43-5D19-8B47-75AEAC4CC335}"/>
              </a:ext>
            </a:extLst>
          </p:cNvPr>
          <p:cNvSpPr txBox="1"/>
          <p:nvPr/>
        </p:nvSpPr>
        <p:spPr>
          <a:xfrm>
            <a:off x="2867475" y="1399206"/>
            <a:ext cx="308098" cy="369332"/>
          </a:xfrm>
          <a:prstGeom prst="rect">
            <a:avLst/>
          </a:prstGeom>
          <a:noFill/>
        </p:spPr>
        <p:txBody>
          <a:bodyPr wrap="square" rtlCol="0">
            <a:spAutoFit/>
          </a:bodyPr>
          <a:lstStyle/>
          <a:p>
            <a:r>
              <a:rPr lang="en-US" dirty="0"/>
              <a:t>y</a:t>
            </a:r>
          </a:p>
        </p:txBody>
      </p:sp>
      <p:sp>
        <p:nvSpPr>
          <p:cNvPr id="12" name="TextBox 11">
            <a:extLst>
              <a:ext uri="{FF2B5EF4-FFF2-40B4-BE49-F238E27FC236}">
                <a16:creationId xmlns:a16="http://schemas.microsoft.com/office/drawing/2014/main" id="{71C0F4D8-916D-9039-F487-76E27A54E2F2}"/>
              </a:ext>
            </a:extLst>
          </p:cNvPr>
          <p:cNvSpPr txBox="1"/>
          <p:nvPr/>
        </p:nvSpPr>
        <p:spPr>
          <a:xfrm>
            <a:off x="3747464" y="2224240"/>
            <a:ext cx="295274" cy="369332"/>
          </a:xfrm>
          <a:prstGeom prst="rect">
            <a:avLst/>
          </a:prstGeom>
          <a:noFill/>
        </p:spPr>
        <p:txBody>
          <a:bodyPr wrap="square" rtlCol="0">
            <a:spAutoFit/>
          </a:bodyPr>
          <a:lstStyle/>
          <a:p>
            <a:r>
              <a:rPr lang="en-US" dirty="0"/>
              <a:t>x</a:t>
            </a:r>
          </a:p>
        </p:txBody>
      </p:sp>
      <p:sp>
        <p:nvSpPr>
          <p:cNvPr id="14" name="Oval 13">
            <a:extLst>
              <a:ext uri="{FF2B5EF4-FFF2-40B4-BE49-F238E27FC236}">
                <a16:creationId xmlns:a16="http://schemas.microsoft.com/office/drawing/2014/main" id="{1852FA26-FED4-D646-8C41-6349A38B4DE7}"/>
              </a:ext>
            </a:extLst>
          </p:cNvPr>
          <p:cNvSpPr/>
          <p:nvPr/>
        </p:nvSpPr>
        <p:spPr>
          <a:xfrm>
            <a:off x="9597023" y="4659463"/>
            <a:ext cx="285961" cy="250609"/>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EEC4F92-3EBF-54C6-D955-96C49CF2D250}"/>
              </a:ext>
            </a:extLst>
          </p:cNvPr>
          <p:cNvSpPr/>
          <p:nvPr/>
        </p:nvSpPr>
        <p:spPr>
          <a:xfrm>
            <a:off x="9268544" y="4214982"/>
            <a:ext cx="274876" cy="243739"/>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267B3AE-131F-6855-E133-2D8B20505E2D}"/>
              </a:ext>
            </a:extLst>
          </p:cNvPr>
          <p:cNvSpPr/>
          <p:nvPr/>
        </p:nvSpPr>
        <p:spPr>
          <a:xfrm>
            <a:off x="10358285" y="4451940"/>
            <a:ext cx="274873" cy="24373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A4D9B5-FA25-2D91-B557-2B87734D6630}"/>
              </a:ext>
            </a:extLst>
          </p:cNvPr>
          <p:cNvSpPr/>
          <p:nvPr/>
        </p:nvSpPr>
        <p:spPr>
          <a:xfrm>
            <a:off x="10366456" y="3737179"/>
            <a:ext cx="274872" cy="24373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6FDCD5-5FC9-4531-2615-114323F6D195}"/>
              </a:ext>
            </a:extLst>
          </p:cNvPr>
          <p:cNvSpPr/>
          <p:nvPr/>
        </p:nvSpPr>
        <p:spPr>
          <a:xfrm>
            <a:off x="9959475" y="4214983"/>
            <a:ext cx="274873" cy="22195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11C76-F63E-36F6-4AA8-659321F14ED5}"/>
              </a:ext>
            </a:extLst>
          </p:cNvPr>
          <p:cNvSpPr/>
          <p:nvPr/>
        </p:nvSpPr>
        <p:spPr>
          <a:xfrm>
            <a:off x="10784956" y="4214983"/>
            <a:ext cx="274877" cy="243739"/>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7FDF2B78-7AAA-98C9-D1BA-9878C9144BB0}"/>
              </a:ext>
            </a:extLst>
          </p:cNvPr>
          <p:cNvCxnSpPr>
            <a:cxnSpLocks/>
          </p:cNvCxnSpPr>
          <p:nvPr/>
        </p:nvCxnSpPr>
        <p:spPr>
          <a:xfrm>
            <a:off x="3856355" y="1335568"/>
            <a:ext cx="167514" cy="17221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10F5C162-CB5D-3782-D4DA-D631089EEFFF}"/>
              </a:ext>
            </a:extLst>
          </p:cNvPr>
          <p:cNvCxnSpPr>
            <a:cxnSpLocks/>
          </p:cNvCxnSpPr>
          <p:nvPr/>
        </p:nvCxnSpPr>
        <p:spPr>
          <a:xfrm flipV="1">
            <a:off x="4046555" y="1322964"/>
            <a:ext cx="189428" cy="196097"/>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graphicFrame>
        <p:nvGraphicFramePr>
          <p:cNvPr id="2" name="Diagram 1">
            <a:extLst>
              <a:ext uri="{FF2B5EF4-FFF2-40B4-BE49-F238E27FC236}">
                <a16:creationId xmlns:a16="http://schemas.microsoft.com/office/drawing/2014/main" id="{0649AE29-51FB-3605-510F-05CD52BF7691}"/>
              </a:ext>
            </a:extLst>
          </p:cNvPr>
          <p:cNvGraphicFramePr/>
          <p:nvPr>
            <p:extLst>
              <p:ext uri="{D42A27DB-BD31-4B8C-83A1-F6EECF244321}">
                <p14:modId xmlns:p14="http://schemas.microsoft.com/office/powerpoint/2010/main" val="4233906994"/>
              </p:ext>
            </p:extLst>
          </p:nvPr>
        </p:nvGraphicFramePr>
        <p:xfrm>
          <a:off x="4507112" y="2637376"/>
          <a:ext cx="2652985" cy="234541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3" name="Straight Arrow Connector 2">
            <a:extLst>
              <a:ext uri="{FF2B5EF4-FFF2-40B4-BE49-F238E27FC236}">
                <a16:creationId xmlns:a16="http://schemas.microsoft.com/office/drawing/2014/main" id="{4665A77A-6E5D-6587-E83F-E61CEAA7C53F}"/>
              </a:ext>
            </a:extLst>
          </p:cNvPr>
          <p:cNvCxnSpPr/>
          <p:nvPr/>
        </p:nvCxnSpPr>
        <p:spPr>
          <a:xfrm flipV="1">
            <a:off x="8564375" y="3198731"/>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5" name="Straight Arrow Connector 4">
            <a:extLst>
              <a:ext uri="{FF2B5EF4-FFF2-40B4-BE49-F238E27FC236}">
                <a16:creationId xmlns:a16="http://schemas.microsoft.com/office/drawing/2014/main" id="{413D29AF-6BF7-9568-D71B-84169B0CA1EF}"/>
              </a:ext>
            </a:extLst>
          </p:cNvPr>
          <p:cNvCxnSpPr/>
          <p:nvPr/>
        </p:nvCxnSpPr>
        <p:spPr>
          <a:xfrm>
            <a:off x="8564375" y="5633818"/>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6ABB6CD2-C5FC-1102-0908-7D48DEF02847}"/>
              </a:ext>
            </a:extLst>
          </p:cNvPr>
          <p:cNvSpPr txBox="1"/>
          <p:nvPr/>
        </p:nvSpPr>
        <p:spPr>
          <a:xfrm rot="16200000">
            <a:off x="7919635" y="4274055"/>
            <a:ext cx="619080" cy="369332"/>
          </a:xfrm>
          <a:prstGeom prst="rect">
            <a:avLst/>
          </a:prstGeom>
          <a:noFill/>
        </p:spPr>
        <p:txBody>
          <a:bodyPr wrap="none" rtlCol="0">
            <a:spAutoFit/>
          </a:bodyPr>
          <a:lstStyle/>
          <a:p>
            <a:r>
              <a:rPr lang="en-US" dirty="0"/>
              <a:t>pc2</a:t>
            </a:r>
          </a:p>
        </p:txBody>
      </p:sp>
      <p:sp>
        <p:nvSpPr>
          <p:cNvPr id="22" name="TextBox 21">
            <a:extLst>
              <a:ext uri="{FF2B5EF4-FFF2-40B4-BE49-F238E27FC236}">
                <a16:creationId xmlns:a16="http://schemas.microsoft.com/office/drawing/2014/main" id="{14200385-589A-23B6-CD14-4FC6FF6299A9}"/>
              </a:ext>
            </a:extLst>
          </p:cNvPr>
          <p:cNvSpPr txBox="1"/>
          <p:nvPr/>
        </p:nvSpPr>
        <p:spPr>
          <a:xfrm>
            <a:off x="9655816" y="5697048"/>
            <a:ext cx="619080" cy="369332"/>
          </a:xfrm>
          <a:prstGeom prst="rect">
            <a:avLst/>
          </a:prstGeom>
          <a:noFill/>
        </p:spPr>
        <p:txBody>
          <a:bodyPr wrap="none" rtlCol="0">
            <a:spAutoFit/>
          </a:bodyPr>
          <a:lstStyle/>
          <a:p>
            <a:r>
              <a:rPr lang="en-US" dirty="0"/>
              <a:t>pc1</a:t>
            </a:r>
          </a:p>
        </p:txBody>
      </p:sp>
      <p:cxnSp>
        <p:nvCxnSpPr>
          <p:cNvPr id="28" name="Straight Connector 27">
            <a:extLst>
              <a:ext uri="{FF2B5EF4-FFF2-40B4-BE49-F238E27FC236}">
                <a16:creationId xmlns:a16="http://schemas.microsoft.com/office/drawing/2014/main" id="{A606120B-1941-96C1-5EBB-F33045CE17DE}"/>
              </a:ext>
            </a:extLst>
          </p:cNvPr>
          <p:cNvCxnSpPr>
            <a:cxnSpLocks/>
          </p:cNvCxnSpPr>
          <p:nvPr/>
        </p:nvCxnSpPr>
        <p:spPr>
          <a:xfrm>
            <a:off x="8564375" y="4333461"/>
            <a:ext cx="2912008"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49AC8FA6-A995-E5ED-267D-C2877807A171}"/>
              </a:ext>
            </a:extLst>
          </p:cNvPr>
          <p:cNvCxnSpPr>
            <a:cxnSpLocks/>
          </p:cNvCxnSpPr>
          <p:nvPr/>
        </p:nvCxnSpPr>
        <p:spPr>
          <a:xfrm>
            <a:off x="10495722" y="3564835"/>
            <a:ext cx="0" cy="206898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1E12AFAB-0A88-A34F-2BDF-2F6C8D9DF9A0}"/>
              </a:ext>
            </a:extLst>
          </p:cNvPr>
          <p:cNvCxnSpPr/>
          <p:nvPr/>
        </p:nvCxnSpPr>
        <p:spPr>
          <a:xfrm>
            <a:off x="9693621" y="3507701"/>
            <a:ext cx="0" cy="213221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EE45586-A0A6-6686-8A12-BC781E0041BF}"/>
              </a:ext>
            </a:extLst>
          </p:cNvPr>
          <p:cNvCxnSpPr>
            <a:cxnSpLocks/>
          </p:cNvCxnSpPr>
          <p:nvPr/>
        </p:nvCxnSpPr>
        <p:spPr>
          <a:xfrm flipV="1">
            <a:off x="9954996" y="3636795"/>
            <a:ext cx="0" cy="308111"/>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6" name="Straight Connector 35">
            <a:extLst>
              <a:ext uri="{FF2B5EF4-FFF2-40B4-BE49-F238E27FC236}">
                <a16:creationId xmlns:a16="http://schemas.microsoft.com/office/drawing/2014/main" id="{BB5F268B-467B-3D81-4D67-74162AE5608F}"/>
              </a:ext>
            </a:extLst>
          </p:cNvPr>
          <p:cNvCxnSpPr>
            <a:cxnSpLocks/>
          </p:cNvCxnSpPr>
          <p:nvPr/>
        </p:nvCxnSpPr>
        <p:spPr>
          <a:xfrm>
            <a:off x="9954996" y="3944906"/>
            <a:ext cx="274025"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8442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8547651" y="182289"/>
            <a:ext cx="3562765" cy="369332"/>
          </a:xfrm>
          <a:prstGeom prst="rect">
            <a:avLst/>
          </a:prstGeom>
          <a:noFill/>
        </p:spPr>
        <p:txBody>
          <a:bodyPr wrap="square" rtlCol="0">
            <a:spAutoFit/>
          </a:bodyPr>
          <a:lstStyle/>
          <a:p>
            <a:r>
              <a:rPr lang="en-US" b="1" dirty="0"/>
              <a:t>Principal Component Analysis</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4A63B3AD-82A3-4681-38CD-A670BAFC7F1A}"/>
              </a:ext>
            </a:extLst>
          </p:cNvPr>
          <p:cNvSpPr txBox="1"/>
          <p:nvPr/>
        </p:nvSpPr>
        <p:spPr>
          <a:xfrm>
            <a:off x="8413841" y="918887"/>
            <a:ext cx="2522967" cy="2033243"/>
          </a:xfrm>
          <a:prstGeom prst="rect">
            <a:avLst/>
          </a:prstGeom>
          <a:noFill/>
        </p:spPr>
        <p:txBody>
          <a:bodyPr wrap="square" rtlCol="0">
            <a:spAutoFit/>
          </a:bodyPr>
          <a:lstStyle/>
          <a:p>
            <a:r>
              <a:rPr lang="en-US" dirty="0"/>
              <a:t>Converting </a:t>
            </a:r>
          </a:p>
          <a:p>
            <a:r>
              <a:rPr lang="en-US" dirty="0"/>
              <a:t>high-dimensional data </a:t>
            </a:r>
          </a:p>
          <a:p>
            <a:r>
              <a:rPr lang="en-US" dirty="0"/>
              <a:t>To low dimensional </a:t>
            </a:r>
          </a:p>
          <a:p>
            <a:r>
              <a:rPr lang="en-US" dirty="0"/>
              <a:t>by selecting the most</a:t>
            </a:r>
          </a:p>
          <a:p>
            <a:r>
              <a:rPr lang="en-US" dirty="0"/>
              <a:t>Important features</a:t>
            </a:r>
          </a:p>
        </p:txBody>
      </p:sp>
      <p:sp>
        <p:nvSpPr>
          <p:cNvPr id="14" name="Oval 13">
            <a:extLst>
              <a:ext uri="{FF2B5EF4-FFF2-40B4-BE49-F238E27FC236}">
                <a16:creationId xmlns:a16="http://schemas.microsoft.com/office/drawing/2014/main" id="{1852FA26-FED4-D646-8C41-6349A38B4DE7}"/>
              </a:ext>
            </a:extLst>
          </p:cNvPr>
          <p:cNvSpPr/>
          <p:nvPr/>
        </p:nvSpPr>
        <p:spPr>
          <a:xfrm>
            <a:off x="9597023" y="4659463"/>
            <a:ext cx="285961" cy="250609"/>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EEC4F92-3EBF-54C6-D955-96C49CF2D250}"/>
              </a:ext>
            </a:extLst>
          </p:cNvPr>
          <p:cNvSpPr/>
          <p:nvPr/>
        </p:nvSpPr>
        <p:spPr>
          <a:xfrm>
            <a:off x="9268544" y="4214982"/>
            <a:ext cx="274876" cy="243739"/>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267B3AE-131F-6855-E133-2D8B20505E2D}"/>
              </a:ext>
            </a:extLst>
          </p:cNvPr>
          <p:cNvSpPr/>
          <p:nvPr/>
        </p:nvSpPr>
        <p:spPr>
          <a:xfrm>
            <a:off x="10358285" y="4451940"/>
            <a:ext cx="274873" cy="24373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A4D9B5-FA25-2D91-B557-2B87734D6630}"/>
              </a:ext>
            </a:extLst>
          </p:cNvPr>
          <p:cNvSpPr/>
          <p:nvPr/>
        </p:nvSpPr>
        <p:spPr>
          <a:xfrm>
            <a:off x="10366456" y="3737179"/>
            <a:ext cx="274872" cy="24373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6FDCD5-5FC9-4531-2615-114323F6D195}"/>
              </a:ext>
            </a:extLst>
          </p:cNvPr>
          <p:cNvSpPr/>
          <p:nvPr/>
        </p:nvSpPr>
        <p:spPr>
          <a:xfrm>
            <a:off x="9959475" y="4214983"/>
            <a:ext cx="274873" cy="221952"/>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11C76-F63E-36F6-4AA8-659321F14ED5}"/>
              </a:ext>
            </a:extLst>
          </p:cNvPr>
          <p:cNvSpPr/>
          <p:nvPr/>
        </p:nvSpPr>
        <p:spPr>
          <a:xfrm>
            <a:off x="10784956" y="4214983"/>
            <a:ext cx="274877" cy="243739"/>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4665A77A-6E5D-6587-E83F-E61CEAA7C53F}"/>
              </a:ext>
            </a:extLst>
          </p:cNvPr>
          <p:cNvCxnSpPr/>
          <p:nvPr/>
        </p:nvCxnSpPr>
        <p:spPr>
          <a:xfrm flipV="1">
            <a:off x="8564375" y="3198731"/>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5" name="Straight Arrow Connector 4">
            <a:extLst>
              <a:ext uri="{FF2B5EF4-FFF2-40B4-BE49-F238E27FC236}">
                <a16:creationId xmlns:a16="http://schemas.microsoft.com/office/drawing/2014/main" id="{413D29AF-6BF7-9568-D71B-84169B0CA1EF}"/>
              </a:ext>
            </a:extLst>
          </p:cNvPr>
          <p:cNvCxnSpPr/>
          <p:nvPr/>
        </p:nvCxnSpPr>
        <p:spPr>
          <a:xfrm>
            <a:off x="8564375" y="5633818"/>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6ABB6CD2-C5FC-1102-0908-7D48DEF02847}"/>
              </a:ext>
            </a:extLst>
          </p:cNvPr>
          <p:cNvSpPr txBox="1"/>
          <p:nvPr/>
        </p:nvSpPr>
        <p:spPr>
          <a:xfrm rot="16200000">
            <a:off x="7919635" y="4274055"/>
            <a:ext cx="619080" cy="369332"/>
          </a:xfrm>
          <a:prstGeom prst="rect">
            <a:avLst/>
          </a:prstGeom>
          <a:noFill/>
        </p:spPr>
        <p:txBody>
          <a:bodyPr wrap="none" rtlCol="0">
            <a:spAutoFit/>
          </a:bodyPr>
          <a:lstStyle/>
          <a:p>
            <a:r>
              <a:rPr lang="en-US" dirty="0"/>
              <a:t>pc2</a:t>
            </a:r>
          </a:p>
        </p:txBody>
      </p:sp>
      <p:sp>
        <p:nvSpPr>
          <p:cNvPr id="22" name="TextBox 21">
            <a:extLst>
              <a:ext uri="{FF2B5EF4-FFF2-40B4-BE49-F238E27FC236}">
                <a16:creationId xmlns:a16="http://schemas.microsoft.com/office/drawing/2014/main" id="{14200385-589A-23B6-CD14-4FC6FF6299A9}"/>
              </a:ext>
            </a:extLst>
          </p:cNvPr>
          <p:cNvSpPr txBox="1"/>
          <p:nvPr/>
        </p:nvSpPr>
        <p:spPr>
          <a:xfrm>
            <a:off x="9655816" y="5697048"/>
            <a:ext cx="619080" cy="369332"/>
          </a:xfrm>
          <a:prstGeom prst="rect">
            <a:avLst/>
          </a:prstGeom>
          <a:noFill/>
        </p:spPr>
        <p:txBody>
          <a:bodyPr wrap="none" rtlCol="0">
            <a:spAutoFit/>
          </a:bodyPr>
          <a:lstStyle/>
          <a:p>
            <a:r>
              <a:rPr lang="en-US" dirty="0"/>
              <a:t>pc1</a:t>
            </a:r>
          </a:p>
        </p:txBody>
      </p:sp>
      <p:cxnSp>
        <p:nvCxnSpPr>
          <p:cNvPr id="28" name="Straight Connector 27">
            <a:extLst>
              <a:ext uri="{FF2B5EF4-FFF2-40B4-BE49-F238E27FC236}">
                <a16:creationId xmlns:a16="http://schemas.microsoft.com/office/drawing/2014/main" id="{A606120B-1941-96C1-5EBB-F33045CE17DE}"/>
              </a:ext>
            </a:extLst>
          </p:cNvPr>
          <p:cNvCxnSpPr>
            <a:cxnSpLocks/>
          </p:cNvCxnSpPr>
          <p:nvPr/>
        </p:nvCxnSpPr>
        <p:spPr>
          <a:xfrm>
            <a:off x="8564375" y="4333461"/>
            <a:ext cx="2912008"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49AC8FA6-A995-E5ED-267D-C2877807A171}"/>
              </a:ext>
            </a:extLst>
          </p:cNvPr>
          <p:cNvCxnSpPr>
            <a:cxnSpLocks/>
          </p:cNvCxnSpPr>
          <p:nvPr/>
        </p:nvCxnSpPr>
        <p:spPr>
          <a:xfrm>
            <a:off x="10495722" y="3564835"/>
            <a:ext cx="0" cy="206898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1E12AFAB-0A88-A34F-2BDF-2F6C8D9DF9A0}"/>
              </a:ext>
            </a:extLst>
          </p:cNvPr>
          <p:cNvCxnSpPr/>
          <p:nvPr/>
        </p:nvCxnSpPr>
        <p:spPr>
          <a:xfrm>
            <a:off x="9693621" y="3507701"/>
            <a:ext cx="0" cy="213221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8EE45586-A0A6-6686-8A12-BC781E0041BF}"/>
              </a:ext>
            </a:extLst>
          </p:cNvPr>
          <p:cNvCxnSpPr>
            <a:cxnSpLocks/>
          </p:cNvCxnSpPr>
          <p:nvPr/>
        </p:nvCxnSpPr>
        <p:spPr>
          <a:xfrm flipV="1">
            <a:off x="9954996" y="3636795"/>
            <a:ext cx="0" cy="308111"/>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6" name="Straight Connector 35">
            <a:extLst>
              <a:ext uri="{FF2B5EF4-FFF2-40B4-BE49-F238E27FC236}">
                <a16:creationId xmlns:a16="http://schemas.microsoft.com/office/drawing/2014/main" id="{BB5F268B-467B-3D81-4D67-74162AE5608F}"/>
              </a:ext>
            </a:extLst>
          </p:cNvPr>
          <p:cNvCxnSpPr>
            <a:cxnSpLocks/>
          </p:cNvCxnSpPr>
          <p:nvPr/>
        </p:nvCxnSpPr>
        <p:spPr>
          <a:xfrm>
            <a:off x="9954996" y="3944906"/>
            <a:ext cx="274025"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
        <p:nvSpPr>
          <p:cNvPr id="27" name="TextBox 26">
            <a:extLst>
              <a:ext uri="{FF2B5EF4-FFF2-40B4-BE49-F238E27FC236}">
                <a16:creationId xmlns:a16="http://schemas.microsoft.com/office/drawing/2014/main" id="{325313A6-12DE-F2E7-00F0-D6C33FA16240}"/>
              </a:ext>
            </a:extLst>
          </p:cNvPr>
          <p:cNvSpPr txBox="1"/>
          <p:nvPr/>
        </p:nvSpPr>
        <p:spPr>
          <a:xfrm>
            <a:off x="2793392" y="1391478"/>
            <a:ext cx="4813356" cy="1015663"/>
          </a:xfrm>
          <a:prstGeom prst="rect">
            <a:avLst/>
          </a:prstGeom>
          <a:noFill/>
        </p:spPr>
        <p:txBody>
          <a:bodyPr wrap="square" rtlCol="0">
            <a:spAutoFit/>
          </a:bodyPr>
          <a:lstStyle/>
          <a:p>
            <a:r>
              <a:rPr lang="en-US" sz="2000" dirty="0">
                <a:solidFill>
                  <a:schemeClr val="accent5"/>
                </a:solidFill>
              </a:rPr>
              <a:t>The features are selected on the basis of the variance that they cause in the output.</a:t>
            </a:r>
          </a:p>
        </p:txBody>
      </p:sp>
      <p:sp>
        <p:nvSpPr>
          <p:cNvPr id="29" name="TextBox 28">
            <a:extLst>
              <a:ext uri="{FF2B5EF4-FFF2-40B4-BE49-F238E27FC236}">
                <a16:creationId xmlns:a16="http://schemas.microsoft.com/office/drawing/2014/main" id="{C7D1FF26-0738-4CBF-86C1-86F11274F2AF}"/>
              </a:ext>
            </a:extLst>
          </p:cNvPr>
          <p:cNvSpPr txBox="1"/>
          <p:nvPr/>
        </p:nvSpPr>
        <p:spPr>
          <a:xfrm>
            <a:off x="2793392" y="2661221"/>
            <a:ext cx="2964273" cy="369332"/>
          </a:xfrm>
          <a:prstGeom prst="rect">
            <a:avLst/>
          </a:prstGeom>
          <a:noFill/>
        </p:spPr>
        <p:txBody>
          <a:bodyPr wrap="none" rtlCol="0">
            <a:spAutoFit/>
          </a:bodyPr>
          <a:lstStyle/>
          <a:p>
            <a:r>
              <a:rPr lang="en-US" dirty="0"/>
              <a:t>Reduce the training time</a:t>
            </a:r>
          </a:p>
        </p:txBody>
      </p:sp>
      <p:sp>
        <p:nvSpPr>
          <p:cNvPr id="30" name="TextBox 29">
            <a:extLst>
              <a:ext uri="{FF2B5EF4-FFF2-40B4-BE49-F238E27FC236}">
                <a16:creationId xmlns:a16="http://schemas.microsoft.com/office/drawing/2014/main" id="{A6FF053A-311F-ED7E-DF74-D34A5D1B7C82}"/>
              </a:ext>
            </a:extLst>
          </p:cNvPr>
          <p:cNvSpPr txBox="1"/>
          <p:nvPr/>
        </p:nvSpPr>
        <p:spPr>
          <a:xfrm>
            <a:off x="2809399" y="3376967"/>
            <a:ext cx="4797347" cy="646331"/>
          </a:xfrm>
          <a:prstGeom prst="rect">
            <a:avLst/>
          </a:prstGeom>
          <a:noFill/>
        </p:spPr>
        <p:txBody>
          <a:bodyPr wrap="square" rtlCol="0">
            <a:spAutoFit/>
          </a:bodyPr>
          <a:lstStyle/>
          <a:p>
            <a:r>
              <a:rPr lang="en-US" dirty="0"/>
              <a:t>It is always not possible to analyze data with high dimension</a:t>
            </a:r>
          </a:p>
        </p:txBody>
      </p:sp>
      <p:sp>
        <p:nvSpPr>
          <p:cNvPr id="34" name="Code 27">
            <a:extLst>
              <a:ext uri="{FF2B5EF4-FFF2-40B4-BE49-F238E27FC236}">
                <a16:creationId xmlns:a16="http://schemas.microsoft.com/office/drawing/2014/main" id="{7FA468FC-4BE3-F2FD-141D-27D8BF307819}"/>
              </a:ext>
            </a:extLst>
          </p:cNvPr>
          <p:cNvSpPr txBox="1"/>
          <p:nvPr/>
        </p:nvSpPr>
        <p:spPr>
          <a:xfrm>
            <a:off x="11313043" y="6491045"/>
            <a:ext cx="832279" cy="369332"/>
          </a:xfrm>
          <a:prstGeom prst="rect">
            <a:avLst/>
          </a:prstGeom>
          <a:noFill/>
        </p:spPr>
        <p:txBody>
          <a:bodyPr wrap="none" rtlCol="0">
            <a:spAutoFit/>
          </a:bodyPr>
          <a:lstStyle/>
          <a:p>
            <a:r>
              <a:rPr lang="en-US" dirty="0"/>
              <a:t>Code</a:t>
            </a:r>
          </a:p>
        </p:txBody>
      </p:sp>
      <p:pic>
        <p:nvPicPr>
          <p:cNvPr id="39" name="Picture 38">
            <a:extLst>
              <a:ext uri="{FF2B5EF4-FFF2-40B4-BE49-F238E27FC236}">
                <a16:creationId xmlns:a16="http://schemas.microsoft.com/office/drawing/2014/main" id="{153D1BB8-0F55-269D-EBE3-17E9B7D79553}"/>
              </a:ext>
            </a:extLst>
          </p:cNvPr>
          <p:cNvPicPr>
            <a:picLocks noChangeAspect="1"/>
          </p:cNvPicPr>
          <p:nvPr/>
        </p:nvPicPr>
        <p:blipFill>
          <a:blip r:embed="rId11"/>
          <a:stretch>
            <a:fillRect/>
          </a:stretch>
        </p:blipFill>
        <p:spPr>
          <a:xfrm>
            <a:off x="2498378" y="791330"/>
            <a:ext cx="9066110" cy="5460005"/>
          </a:xfrm>
          <a:prstGeom prst="rect">
            <a:avLst/>
          </a:prstGeom>
        </p:spPr>
      </p:pic>
    </p:spTree>
    <p:extLst>
      <p:ext uri="{BB962C8B-B14F-4D97-AF65-F5344CB8AC3E}">
        <p14:creationId xmlns:p14="http://schemas.microsoft.com/office/powerpoint/2010/main" val="284298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4"/>
                    </p:tgtEl>
                  </p:cond>
                </p:stCondLst>
                <p:endSync evt="end" delay="0">
                  <p:rtn val="all"/>
                </p:endSync>
                <p:childTnLst>
                  <p:par>
                    <p:cTn id="18" fill="hold">
                      <p:stCondLst>
                        <p:cond delay="0"/>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39"/>
                                        </p:tgtEl>
                                        <p:attrNameLst>
                                          <p:attrName>ppt_x</p:attrName>
                                        </p:attrNameLst>
                                      </p:cBhvr>
                                      <p:tavLst>
                                        <p:tav tm="0">
                                          <p:val>
                                            <p:strVal val="ppt_x"/>
                                          </p:val>
                                        </p:tav>
                                        <p:tav tm="100000">
                                          <p:val>
                                            <p:strVal val="ppt_x"/>
                                          </p:val>
                                        </p:tav>
                                      </p:tavLst>
                                    </p:anim>
                                    <p:anim calcmode="lin" valueType="num">
                                      <p:cBhvr additive="base">
                                        <p:cTn id="28" dur="500"/>
                                        <p:tgtEl>
                                          <p:spTgt spid="39"/>
                                        </p:tgtEl>
                                        <p:attrNameLst>
                                          <p:attrName>ppt_y</p:attrName>
                                        </p:attrNameLst>
                                      </p:cBhvr>
                                      <p:tavLst>
                                        <p:tav tm="0">
                                          <p:val>
                                            <p:strVal val="ppt_y"/>
                                          </p:val>
                                        </p:tav>
                                        <p:tav tm="100000">
                                          <p:val>
                                            <p:strVal val="1+ppt_h/2"/>
                                          </p:val>
                                        </p:tav>
                                      </p:tavLst>
                                    </p:anim>
                                    <p:set>
                                      <p:cBhvr>
                                        <p:cTn id="29"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4"/>
                  </p:tgtEl>
                </p:cond>
              </p:nextCondLst>
            </p:seq>
          </p:childTnLst>
        </p:cTn>
      </p:par>
    </p:tnLst>
    <p:bldLst>
      <p:bldP spid="27" grpId="0"/>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C590FE-2438-5A66-33AF-E221CE7B5943}"/>
              </a:ext>
            </a:extLst>
          </p:cNvPr>
          <p:cNvSpPr>
            <a:spLocks noGrp="1"/>
          </p:cNvSpPr>
          <p:nvPr>
            <p:ph type="title"/>
          </p:nvPr>
        </p:nvSpPr>
        <p:spPr>
          <a:xfrm>
            <a:off x="6361043" y="-1"/>
            <a:ext cx="5830958" cy="967409"/>
          </a:xfrm>
        </p:spPr>
        <p:txBody>
          <a:bodyPr>
            <a:normAutofit fontScale="90000"/>
          </a:bodyPr>
          <a:lstStyle/>
          <a:p>
            <a:r>
              <a:rPr lang="en-US" dirty="0"/>
              <a:t>WHAT WILL WE BE DISCUSSING? </a:t>
            </a:r>
          </a:p>
        </p:txBody>
      </p:sp>
      <p:pic>
        <p:nvPicPr>
          <p:cNvPr id="6" name="Picture 10" descr="Logos | University Relations | UMass Lowell">
            <a:extLst>
              <a:ext uri="{FF2B5EF4-FFF2-40B4-BE49-F238E27FC236}">
                <a16:creationId xmlns:a16="http://schemas.microsoft.com/office/drawing/2014/main" id="{BCFBEEBC-9BBE-9F5B-CDEB-72FB9B815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grpSp>
        <p:nvGrpSpPr>
          <p:cNvPr id="7" name="Group 6">
            <a:extLst>
              <a:ext uri="{FF2B5EF4-FFF2-40B4-BE49-F238E27FC236}">
                <a16:creationId xmlns:a16="http://schemas.microsoft.com/office/drawing/2014/main" id="{43596CC7-CA59-35DA-8B62-C3D19AB43E99}"/>
              </a:ext>
            </a:extLst>
          </p:cNvPr>
          <p:cNvGrpSpPr/>
          <p:nvPr/>
        </p:nvGrpSpPr>
        <p:grpSpPr>
          <a:xfrm>
            <a:off x="0" y="1639235"/>
            <a:ext cx="1774192" cy="1761910"/>
            <a:chOff x="505182" y="2151029"/>
            <a:chExt cx="1647667" cy="1823994"/>
          </a:xfrm>
        </p:grpSpPr>
        <p:pic>
          <p:nvPicPr>
            <p:cNvPr id="8" name="Graphic 7" descr="Question mark with solid fill">
              <a:extLst>
                <a:ext uri="{FF2B5EF4-FFF2-40B4-BE49-F238E27FC236}">
                  <a16:creationId xmlns:a16="http://schemas.microsoft.com/office/drawing/2014/main" id="{D6E0B1B5-6136-3CA5-4AAD-A5997EA43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182" y="2437535"/>
              <a:ext cx="1537488" cy="1537488"/>
            </a:xfrm>
            <a:prstGeom prst="rect">
              <a:avLst/>
            </a:prstGeom>
          </p:spPr>
        </p:pic>
        <p:sp>
          <p:nvSpPr>
            <p:cNvPr id="9" name="TextBox 8">
              <a:extLst>
                <a:ext uri="{FF2B5EF4-FFF2-40B4-BE49-F238E27FC236}">
                  <a16:creationId xmlns:a16="http://schemas.microsoft.com/office/drawing/2014/main" id="{E6CED4F1-5706-574D-C344-8C7DFC3372BA}"/>
                </a:ext>
              </a:extLst>
            </p:cNvPr>
            <p:cNvSpPr txBox="1"/>
            <p:nvPr/>
          </p:nvSpPr>
          <p:spPr>
            <a:xfrm>
              <a:off x="731947" y="2151029"/>
              <a:ext cx="1236236" cy="369332"/>
            </a:xfrm>
            <a:prstGeom prst="rect">
              <a:avLst/>
            </a:prstGeom>
            <a:noFill/>
          </p:spPr>
          <p:txBody>
            <a:bodyPr wrap="none" rtlCol="0">
              <a:spAutoFit/>
            </a:bodyPr>
            <a:lstStyle/>
            <a:p>
              <a:r>
                <a:rPr lang="en-US" dirty="0"/>
                <a:t>PROBLEM</a:t>
              </a:r>
            </a:p>
          </p:txBody>
        </p:sp>
        <p:sp>
          <p:nvSpPr>
            <p:cNvPr id="10" name="TextBox 9">
              <a:extLst>
                <a:ext uri="{FF2B5EF4-FFF2-40B4-BE49-F238E27FC236}">
                  <a16:creationId xmlns:a16="http://schemas.microsoft.com/office/drawing/2014/main" id="{67824E41-AE22-BB62-17F5-89B6C1E24DEC}"/>
                </a:ext>
              </a:extLst>
            </p:cNvPr>
            <p:cNvSpPr txBox="1"/>
            <p:nvPr/>
          </p:nvSpPr>
          <p:spPr>
            <a:xfrm rot="5400000">
              <a:off x="1270716" y="2950336"/>
              <a:ext cx="1394934" cy="369332"/>
            </a:xfrm>
            <a:prstGeom prst="rect">
              <a:avLst/>
            </a:prstGeom>
            <a:noFill/>
          </p:spPr>
          <p:txBody>
            <a:bodyPr wrap="none" rtlCol="0">
              <a:spAutoFit/>
            </a:bodyPr>
            <a:lstStyle/>
            <a:p>
              <a:r>
                <a:rPr lang="en-US" dirty="0"/>
                <a:t>STATEMENT</a:t>
              </a:r>
            </a:p>
          </p:txBody>
        </p:sp>
      </p:grpSp>
      <p:sp>
        <p:nvSpPr>
          <p:cNvPr id="11" name="TextBox 10">
            <a:extLst>
              <a:ext uri="{FF2B5EF4-FFF2-40B4-BE49-F238E27FC236}">
                <a16:creationId xmlns:a16="http://schemas.microsoft.com/office/drawing/2014/main" id="{34B40707-5846-1ED9-98A4-4B8462283E92}"/>
              </a:ext>
            </a:extLst>
          </p:cNvPr>
          <p:cNvSpPr txBox="1"/>
          <p:nvPr/>
        </p:nvSpPr>
        <p:spPr>
          <a:xfrm>
            <a:off x="193106" y="3764135"/>
            <a:ext cx="1269339" cy="369332"/>
          </a:xfrm>
          <a:prstGeom prst="rect">
            <a:avLst/>
          </a:prstGeom>
          <a:noFill/>
        </p:spPr>
        <p:txBody>
          <a:bodyPr wrap="square" rtlCol="0">
            <a:spAutoFit/>
          </a:bodyPr>
          <a:lstStyle/>
          <a:p>
            <a:pPr algn="ctr"/>
            <a:r>
              <a:rPr lang="en-US" dirty="0"/>
              <a:t>BUSINESS</a:t>
            </a:r>
          </a:p>
        </p:txBody>
      </p:sp>
      <p:pic>
        <p:nvPicPr>
          <p:cNvPr id="12" name="Picture 6" descr="Objective - Free business icons">
            <a:extLst>
              <a:ext uri="{FF2B5EF4-FFF2-40B4-BE49-F238E27FC236}">
                <a16:creationId xmlns:a16="http://schemas.microsoft.com/office/drawing/2014/main" id="{F3AB7534-EC5A-1782-3E01-20CDBE107AC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178" y="4208593"/>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BA2B2C5-3FDB-8B2E-760C-75F21DB4A023}"/>
              </a:ext>
            </a:extLst>
          </p:cNvPr>
          <p:cNvSpPr txBox="1"/>
          <p:nvPr/>
        </p:nvSpPr>
        <p:spPr>
          <a:xfrm rot="5400000">
            <a:off x="957710" y="4632285"/>
            <a:ext cx="1375698" cy="369332"/>
          </a:xfrm>
          <a:prstGeom prst="rect">
            <a:avLst/>
          </a:prstGeom>
          <a:noFill/>
        </p:spPr>
        <p:txBody>
          <a:bodyPr wrap="none" rtlCol="0">
            <a:spAutoFit/>
          </a:bodyPr>
          <a:lstStyle/>
          <a:p>
            <a:r>
              <a:rPr lang="en-US" dirty="0"/>
              <a:t>OBJECTIVE</a:t>
            </a:r>
          </a:p>
        </p:txBody>
      </p:sp>
      <p:pic>
        <p:nvPicPr>
          <p:cNvPr id="14338" name="Picture 2" descr="Data, information, presentation, report, summary icon - Download on  Iconfinder">
            <a:extLst>
              <a:ext uri="{FF2B5EF4-FFF2-40B4-BE49-F238E27FC236}">
                <a16:creationId xmlns:a16="http://schemas.microsoft.com/office/drawing/2014/main" id="{FB1F9172-CA77-99A7-46DF-6031A06D2C57}"/>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062955" y="2033926"/>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D40453F-2F46-0B29-B6B6-F25CB7C0787A}"/>
              </a:ext>
            </a:extLst>
          </p:cNvPr>
          <p:cNvSpPr txBox="1"/>
          <p:nvPr/>
        </p:nvSpPr>
        <p:spPr>
          <a:xfrm>
            <a:off x="5298987" y="1615880"/>
            <a:ext cx="797013" cy="369332"/>
          </a:xfrm>
          <a:prstGeom prst="rect">
            <a:avLst/>
          </a:prstGeom>
          <a:noFill/>
        </p:spPr>
        <p:txBody>
          <a:bodyPr wrap="none" rtlCol="0">
            <a:spAutoFit/>
          </a:bodyPr>
          <a:lstStyle/>
          <a:p>
            <a:r>
              <a:rPr lang="en-US" dirty="0"/>
              <a:t>DATA</a:t>
            </a:r>
          </a:p>
        </p:txBody>
      </p:sp>
      <p:sp>
        <p:nvSpPr>
          <p:cNvPr id="15" name="TextBox 14">
            <a:extLst>
              <a:ext uri="{FF2B5EF4-FFF2-40B4-BE49-F238E27FC236}">
                <a16:creationId xmlns:a16="http://schemas.microsoft.com/office/drawing/2014/main" id="{DD21E09F-B351-DF32-721F-AD93E9801EE1}"/>
              </a:ext>
            </a:extLst>
          </p:cNvPr>
          <p:cNvSpPr txBox="1"/>
          <p:nvPr/>
        </p:nvSpPr>
        <p:spPr>
          <a:xfrm rot="5400000">
            <a:off x="5919170" y="2531836"/>
            <a:ext cx="1369286" cy="369332"/>
          </a:xfrm>
          <a:prstGeom prst="rect">
            <a:avLst/>
          </a:prstGeom>
          <a:noFill/>
        </p:spPr>
        <p:txBody>
          <a:bodyPr wrap="none" rtlCol="0">
            <a:spAutoFit/>
          </a:bodyPr>
          <a:lstStyle/>
          <a:p>
            <a:r>
              <a:rPr lang="en-US" dirty="0"/>
              <a:t>OVERVIEW</a:t>
            </a:r>
          </a:p>
        </p:txBody>
      </p:sp>
      <p:sp>
        <p:nvSpPr>
          <p:cNvPr id="2" name="TextBox 1">
            <a:extLst>
              <a:ext uri="{FF2B5EF4-FFF2-40B4-BE49-F238E27FC236}">
                <a16:creationId xmlns:a16="http://schemas.microsoft.com/office/drawing/2014/main" id="{09FC6B62-413D-DEF3-E547-36DCC868550E}"/>
              </a:ext>
            </a:extLst>
          </p:cNvPr>
          <p:cNvSpPr txBox="1"/>
          <p:nvPr/>
        </p:nvSpPr>
        <p:spPr>
          <a:xfrm>
            <a:off x="7886335" y="1998239"/>
            <a:ext cx="2573140" cy="369332"/>
          </a:xfrm>
          <a:prstGeom prst="rect">
            <a:avLst/>
          </a:prstGeom>
          <a:noFill/>
        </p:spPr>
        <p:txBody>
          <a:bodyPr wrap="none" rtlCol="0">
            <a:spAutoFit/>
          </a:bodyPr>
          <a:lstStyle/>
          <a:p>
            <a:pPr marL="285750" indent="-285750">
              <a:buFont typeface="Arial" panose="020B0604020202020204" pitchFamily="34" charset="0"/>
              <a:buChar char="•"/>
            </a:pPr>
            <a:r>
              <a:rPr lang="en-US" dirty="0"/>
              <a:t>What is in the data</a:t>
            </a:r>
          </a:p>
        </p:txBody>
      </p:sp>
      <p:sp>
        <p:nvSpPr>
          <p:cNvPr id="3" name="TextBox 2">
            <a:extLst>
              <a:ext uri="{FF2B5EF4-FFF2-40B4-BE49-F238E27FC236}">
                <a16:creationId xmlns:a16="http://schemas.microsoft.com/office/drawing/2014/main" id="{8EAA7449-C368-FAC5-0E53-CB25B4955BEB}"/>
              </a:ext>
            </a:extLst>
          </p:cNvPr>
          <p:cNvSpPr txBox="1"/>
          <p:nvPr/>
        </p:nvSpPr>
        <p:spPr>
          <a:xfrm>
            <a:off x="7886335" y="2484329"/>
            <a:ext cx="2563522" cy="369332"/>
          </a:xfrm>
          <a:prstGeom prst="rect">
            <a:avLst/>
          </a:prstGeom>
          <a:noFill/>
        </p:spPr>
        <p:txBody>
          <a:bodyPr wrap="none" rtlCol="0">
            <a:spAutoFit/>
          </a:bodyPr>
          <a:lstStyle/>
          <a:p>
            <a:pPr marL="285750" indent="-285750">
              <a:buFont typeface="Arial" panose="020B0604020202020204" pitchFamily="34" charset="0"/>
              <a:buChar char="•"/>
            </a:pPr>
            <a:r>
              <a:rPr lang="en-US" dirty="0"/>
              <a:t>What kind of data </a:t>
            </a:r>
          </a:p>
        </p:txBody>
      </p:sp>
      <p:sp>
        <p:nvSpPr>
          <p:cNvPr id="4" name="TextBox 3">
            <a:extLst>
              <a:ext uri="{FF2B5EF4-FFF2-40B4-BE49-F238E27FC236}">
                <a16:creationId xmlns:a16="http://schemas.microsoft.com/office/drawing/2014/main" id="{50BD9937-286F-5669-6334-369CD525B149}"/>
              </a:ext>
            </a:extLst>
          </p:cNvPr>
          <p:cNvSpPr txBox="1"/>
          <p:nvPr/>
        </p:nvSpPr>
        <p:spPr>
          <a:xfrm>
            <a:off x="7890813" y="2970419"/>
            <a:ext cx="2388795" cy="369332"/>
          </a:xfrm>
          <a:prstGeom prst="rect">
            <a:avLst/>
          </a:prstGeom>
          <a:noFill/>
        </p:spPr>
        <p:txBody>
          <a:bodyPr wrap="none" rtlCol="0">
            <a:spAutoFit/>
          </a:bodyPr>
          <a:lstStyle/>
          <a:p>
            <a:pPr marL="285750" indent="-285750">
              <a:buFont typeface="Arial" panose="020B0604020202020204" pitchFamily="34" charset="0"/>
              <a:buChar char="•"/>
            </a:pPr>
            <a:r>
              <a:rPr lang="en-US" dirty="0"/>
              <a:t>Splitting the data</a:t>
            </a:r>
          </a:p>
        </p:txBody>
      </p:sp>
      <p:pic>
        <p:nvPicPr>
          <p:cNvPr id="23" name="Picture 8" descr="Exploratory data analysis color icon Royalty Free Vector">
            <a:extLst>
              <a:ext uri="{FF2B5EF4-FFF2-40B4-BE49-F238E27FC236}">
                <a16:creationId xmlns:a16="http://schemas.microsoft.com/office/drawing/2014/main" id="{6CB8BE1C-FC6A-3D9F-50F5-9A4497EAB4E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035134" y="4071666"/>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E4D050B-0020-3B6D-3EF0-4E9B6CE0A00B}"/>
              </a:ext>
            </a:extLst>
          </p:cNvPr>
          <p:cNvSpPr txBox="1"/>
          <p:nvPr/>
        </p:nvSpPr>
        <p:spPr>
          <a:xfrm>
            <a:off x="5062955" y="3764135"/>
            <a:ext cx="1459054" cy="369332"/>
          </a:xfrm>
          <a:prstGeom prst="rect">
            <a:avLst/>
          </a:prstGeom>
          <a:noFill/>
        </p:spPr>
        <p:txBody>
          <a:bodyPr wrap="none" rtlCol="0">
            <a:spAutoFit/>
          </a:bodyPr>
          <a:lstStyle/>
          <a:p>
            <a:r>
              <a:rPr lang="en-US" dirty="0"/>
              <a:t>EXPLORING</a:t>
            </a:r>
          </a:p>
        </p:txBody>
      </p:sp>
      <p:sp>
        <p:nvSpPr>
          <p:cNvPr id="25" name="TextBox 24">
            <a:extLst>
              <a:ext uri="{FF2B5EF4-FFF2-40B4-BE49-F238E27FC236}">
                <a16:creationId xmlns:a16="http://schemas.microsoft.com/office/drawing/2014/main" id="{97AF3FC1-3D1C-25E9-00FC-516F60F87D0F}"/>
              </a:ext>
            </a:extLst>
          </p:cNvPr>
          <p:cNvSpPr txBox="1"/>
          <p:nvPr/>
        </p:nvSpPr>
        <p:spPr>
          <a:xfrm rot="5400000">
            <a:off x="6030335" y="4687159"/>
            <a:ext cx="1146957" cy="369331"/>
          </a:xfrm>
          <a:prstGeom prst="rect">
            <a:avLst/>
          </a:prstGeom>
          <a:noFill/>
        </p:spPr>
        <p:txBody>
          <a:bodyPr wrap="square" rtlCol="0">
            <a:spAutoFit/>
          </a:bodyPr>
          <a:lstStyle/>
          <a:p>
            <a:r>
              <a:rPr lang="en-US" dirty="0"/>
              <a:t>DATA</a:t>
            </a:r>
          </a:p>
        </p:txBody>
      </p:sp>
      <p:sp>
        <p:nvSpPr>
          <p:cNvPr id="26" name="TextBox 25">
            <a:extLst>
              <a:ext uri="{FF2B5EF4-FFF2-40B4-BE49-F238E27FC236}">
                <a16:creationId xmlns:a16="http://schemas.microsoft.com/office/drawing/2014/main" id="{620BE462-0900-0DDF-A522-DA070460FA6C}"/>
              </a:ext>
            </a:extLst>
          </p:cNvPr>
          <p:cNvSpPr txBox="1"/>
          <p:nvPr/>
        </p:nvSpPr>
        <p:spPr>
          <a:xfrm>
            <a:off x="7886335" y="3643012"/>
            <a:ext cx="3467616" cy="369332"/>
          </a:xfrm>
          <a:prstGeom prst="rect">
            <a:avLst/>
          </a:prstGeom>
          <a:noFill/>
        </p:spPr>
        <p:txBody>
          <a:bodyPr wrap="none" rtlCol="0">
            <a:spAutoFit/>
          </a:bodyPr>
          <a:lstStyle/>
          <a:p>
            <a:pPr marL="285750" indent="-285750">
              <a:buFont typeface="Arial" panose="020B0604020202020204" pitchFamily="34" charset="0"/>
              <a:buChar char="•"/>
            </a:pPr>
            <a:r>
              <a:rPr lang="en-US" dirty="0"/>
              <a:t>Checking data Imbalance</a:t>
            </a:r>
          </a:p>
        </p:txBody>
      </p:sp>
      <p:sp>
        <p:nvSpPr>
          <p:cNvPr id="27" name="TextBox 26">
            <a:extLst>
              <a:ext uri="{FF2B5EF4-FFF2-40B4-BE49-F238E27FC236}">
                <a16:creationId xmlns:a16="http://schemas.microsoft.com/office/drawing/2014/main" id="{A5BE7867-365E-2039-DAC3-0E4D9C00F82A}"/>
              </a:ext>
            </a:extLst>
          </p:cNvPr>
          <p:cNvSpPr txBox="1"/>
          <p:nvPr/>
        </p:nvSpPr>
        <p:spPr>
          <a:xfrm>
            <a:off x="7886335" y="4129102"/>
            <a:ext cx="2717411" cy="369332"/>
          </a:xfrm>
          <a:prstGeom prst="rect">
            <a:avLst/>
          </a:prstGeom>
          <a:noFill/>
        </p:spPr>
        <p:txBody>
          <a:bodyPr wrap="none" rtlCol="0">
            <a:spAutoFit/>
          </a:bodyPr>
          <a:lstStyle/>
          <a:p>
            <a:pPr marL="285750" indent="-285750">
              <a:buFont typeface="Arial" panose="020B0604020202020204" pitchFamily="34" charset="0"/>
              <a:buChar char="•"/>
            </a:pPr>
            <a:r>
              <a:rPr lang="en-US" dirty="0"/>
              <a:t>Feature Engineering</a:t>
            </a:r>
          </a:p>
        </p:txBody>
      </p:sp>
      <p:sp>
        <p:nvSpPr>
          <p:cNvPr id="28" name="TextBox 27">
            <a:extLst>
              <a:ext uri="{FF2B5EF4-FFF2-40B4-BE49-F238E27FC236}">
                <a16:creationId xmlns:a16="http://schemas.microsoft.com/office/drawing/2014/main" id="{1F99C9D0-9EF1-CC3D-F2C9-8F48BD3B0D1C}"/>
              </a:ext>
            </a:extLst>
          </p:cNvPr>
          <p:cNvSpPr txBox="1"/>
          <p:nvPr/>
        </p:nvSpPr>
        <p:spPr>
          <a:xfrm>
            <a:off x="7886335" y="4615192"/>
            <a:ext cx="1058303" cy="369332"/>
          </a:xfrm>
          <a:prstGeom prst="rect">
            <a:avLst/>
          </a:prstGeom>
          <a:noFill/>
        </p:spPr>
        <p:txBody>
          <a:bodyPr wrap="none" rtlCol="0">
            <a:spAutoFit/>
          </a:bodyPr>
          <a:lstStyle/>
          <a:p>
            <a:pPr marL="285750" indent="-285750">
              <a:buFont typeface="Arial" panose="020B0604020202020204" pitchFamily="34" charset="0"/>
              <a:buChar char="•"/>
            </a:pPr>
            <a:r>
              <a:rPr lang="en-US" dirty="0"/>
              <a:t>T-SNE</a:t>
            </a:r>
          </a:p>
        </p:txBody>
      </p:sp>
      <p:sp>
        <p:nvSpPr>
          <p:cNvPr id="29" name="TextBox 28">
            <a:extLst>
              <a:ext uri="{FF2B5EF4-FFF2-40B4-BE49-F238E27FC236}">
                <a16:creationId xmlns:a16="http://schemas.microsoft.com/office/drawing/2014/main" id="{E13EFFEB-76B9-FDA0-6A73-6CF630D0C10E}"/>
              </a:ext>
            </a:extLst>
          </p:cNvPr>
          <p:cNvSpPr txBox="1"/>
          <p:nvPr/>
        </p:nvSpPr>
        <p:spPr>
          <a:xfrm>
            <a:off x="7886335" y="5101282"/>
            <a:ext cx="3789820" cy="369332"/>
          </a:xfrm>
          <a:prstGeom prst="rect">
            <a:avLst/>
          </a:prstGeom>
          <a:noFill/>
        </p:spPr>
        <p:txBody>
          <a:bodyPr wrap="none" rtlCol="0">
            <a:spAutoFit/>
          </a:bodyPr>
          <a:lstStyle/>
          <a:p>
            <a:pPr marL="285750" indent="-285750">
              <a:buFont typeface="Arial" panose="020B0604020202020204" pitchFamily="34" charset="0"/>
              <a:buChar char="•"/>
            </a:pPr>
            <a:r>
              <a:rPr lang="en-US" dirty="0"/>
              <a:t>Principal Component Analysis</a:t>
            </a:r>
          </a:p>
        </p:txBody>
      </p:sp>
      <p:sp>
        <p:nvSpPr>
          <p:cNvPr id="30" name="TextBox 29">
            <a:extLst>
              <a:ext uri="{FF2B5EF4-FFF2-40B4-BE49-F238E27FC236}">
                <a16:creationId xmlns:a16="http://schemas.microsoft.com/office/drawing/2014/main" id="{F69733ED-02F5-166F-7A12-2E43E6E99C36}"/>
              </a:ext>
            </a:extLst>
          </p:cNvPr>
          <p:cNvSpPr txBox="1"/>
          <p:nvPr/>
        </p:nvSpPr>
        <p:spPr>
          <a:xfrm>
            <a:off x="7886335" y="5591452"/>
            <a:ext cx="2752677" cy="369332"/>
          </a:xfrm>
          <a:prstGeom prst="rect">
            <a:avLst/>
          </a:prstGeom>
          <a:noFill/>
        </p:spPr>
        <p:txBody>
          <a:bodyPr wrap="none" rtlCol="0">
            <a:spAutoFit/>
          </a:bodyPr>
          <a:lstStyle/>
          <a:p>
            <a:pPr marL="285750" indent="-285750">
              <a:buFont typeface="Arial" panose="020B0604020202020204" pitchFamily="34" charset="0"/>
              <a:buChar char="•"/>
            </a:pPr>
            <a:r>
              <a:rPr lang="en-US" dirty="0"/>
              <a:t>Other Data Domain </a:t>
            </a:r>
          </a:p>
        </p:txBody>
      </p:sp>
    </p:spTree>
    <p:extLst>
      <p:ext uri="{BB962C8B-B14F-4D97-AF65-F5344CB8AC3E}">
        <p14:creationId xmlns:p14="http://schemas.microsoft.com/office/powerpoint/2010/main" val="4007828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fill="hold"/>
                                        <p:tgtEl>
                                          <p:spTgt spid="30"/>
                                        </p:tgtEl>
                                        <p:attrNameLst>
                                          <p:attrName>ppt_x</p:attrName>
                                        </p:attrNameLst>
                                      </p:cBhvr>
                                      <p:tavLst>
                                        <p:tav tm="0">
                                          <p:val>
                                            <p:strVal val="#ppt_x"/>
                                          </p:val>
                                        </p:tav>
                                        <p:tav tm="100000">
                                          <p:val>
                                            <p:strVal val="#ppt_x"/>
                                          </p:val>
                                        </p:tav>
                                      </p:tavLst>
                                    </p:anim>
                                    <p:anim calcmode="lin" valueType="num">
                                      <p:cBhvr additive="base">
                                        <p:cTn id="7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9" presetClass="exit" presetSubtype="0" fill="hold" grpId="1" nodeType="clickEffect">
                                  <p:stCondLst>
                                    <p:cond delay="0"/>
                                  </p:stCondLst>
                                  <p:childTnLst>
                                    <p:animEffect transition="out" filter="dissolve">
                                      <p:cBhvr>
                                        <p:cTn id="82" dur="500"/>
                                        <p:tgtEl>
                                          <p:spTgt spid="2"/>
                                        </p:tgtEl>
                                      </p:cBhvr>
                                    </p:animEffect>
                                    <p:set>
                                      <p:cBhvr>
                                        <p:cTn id="83" dur="1" fill="hold">
                                          <p:stCondLst>
                                            <p:cond delay="499"/>
                                          </p:stCondLst>
                                        </p:cTn>
                                        <p:tgtEl>
                                          <p:spTgt spid="2"/>
                                        </p:tgtEl>
                                        <p:attrNameLst>
                                          <p:attrName>style.visibility</p:attrName>
                                        </p:attrNameLst>
                                      </p:cBhvr>
                                      <p:to>
                                        <p:strVal val="hidden"/>
                                      </p:to>
                                    </p:set>
                                  </p:childTnLst>
                                </p:cTn>
                              </p:par>
                              <p:par>
                                <p:cTn id="84" presetID="9" presetClass="exit" presetSubtype="0" fill="hold" grpId="1" nodeType="withEffect">
                                  <p:stCondLst>
                                    <p:cond delay="0"/>
                                  </p:stCondLst>
                                  <p:childTnLst>
                                    <p:animEffect transition="out" filter="dissolve">
                                      <p:cBhvr>
                                        <p:cTn id="85" dur="500"/>
                                        <p:tgtEl>
                                          <p:spTgt spid="3"/>
                                        </p:tgtEl>
                                      </p:cBhvr>
                                    </p:animEffect>
                                    <p:set>
                                      <p:cBhvr>
                                        <p:cTn id="86" dur="1" fill="hold">
                                          <p:stCondLst>
                                            <p:cond delay="499"/>
                                          </p:stCondLst>
                                        </p:cTn>
                                        <p:tgtEl>
                                          <p:spTgt spid="3"/>
                                        </p:tgtEl>
                                        <p:attrNameLst>
                                          <p:attrName>style.visibility</p:attrName>
                                        </p:attrNameLst>
                                      </p:cBhvr>
                                      <p:to>
                                        <p:strVal val="hidden"/>
                                      </p:to>
                                    </p:set>
                                  </p:childTnLst>
                                </p:cTn>
                              </p:par>
                              <p:par>
                                <p:cTn id="87" presetID="9" presetClass="exit" presetSubtype="0" fill="hold" grpId="1" nodeType="withEffect">
                                  <p:stCondLst>
                                    <p:cond delay="0"/>
                                  </p:stCondLst>
                                  <p:childTnLst>
                                    <p:animEffect transition="out" filter="dissolv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par>
                                <p:cTn id="93" presetID="9" presetClass="exit" presetSubtype="0" fill="hold" grpId="1" nodeType="withEffect">
                                  <p:stCondLst>
                                    <p:cond delay="0"/>
                                  </p:stCondLst>
                                  <p:childTnLst>
                                    <p:animEffect transition="out" filter="dissolve">
                                      <p:cBhvr>
                                        <p:cTn id="94" dur="500"/>
                                        <p:tgtEl>
                                          <p:spTgt spid="28"/>
                                        </p:tgtEl>
                                      </p:cBhvr>
                                    </p:animEffect>
                                    <p:set>
                                      <p:cBhvr>
                                        <p:cTn id="95" dur="1" fill="hold">
                                          <p:stCondLst>
                                            <p:cond delay="499"/>
                                          </p:stCondLst>
                                        </p:cTn>
                                        <p:tgtEl>
                                          <p:spTgt spid="28"/>
                                        </p:tgtEl>
                                        <p:attrNameLst>
                                          <p:attrName>style.visibility</p:attrName>
                                        </p:attrNameLst>
                                      </p:cBhvr>
                                      <p:to>
                                        <p:strVal val="hidden"/>
                                      </p:to>
                                    </p:set>
                                  </p:childTnLst>
                                </p:cTn>
                              </p:par>
                              <p:par>
                                <p:cTn id="96" presetID="9" presetClass="exit" presetSubtype="0" fill="hold" grpId="1" nodeType="withEffect">
                                  <p:stCondLst>
                                    <p:cond delay="0"/>
                                  </p:stCondLst>
                                  <p:childTnLst>
                                    <p:animEffect transition="out" filter="dissolve">
                                      <p:cBhvr>
                                        <p:cTn id="97" dur="500"/>
                                        <p:tgtEl>
                                          <p:spTgt spid="30"/>
                                        </p:tgtEl>
                                      </p:cBhvr>
                                    </p:animEffect>
                                    <p:set>
                                      <p:cBhvr>
                                        <p:cTn id="98" dur="1" fill="hold">
                                          <p:stCondLst>
                                            <p:cond delay="499"/>
                                          </p:stCondLst>
                                        </p:cTn>
                                        <p:tgtEl>
                                          <p:spTgt spid="30"/>
                                        </p:tgtEl>
                                        <p:attrNameLst>
                                          <p:attrName>style.visibility</p:attrName>
                                        </p:attrNameLst>
                                      </p:cBhvr>
                                      <p:to>
                                        <p:strVal val="hidden"/>
                                      </p:to>
                                    </p:set>
                                  </p:childTnLst>
                                </p:cTn>
                              </p:par>
                              <p:par>
                                <p:cTn id="99" presetID="9" presetClass="exit" presetSubtype="0" fill="hold" grpId="1" nodeType="withEffect">
                                  <p:stCondLst>
                                    <p:cond delay="0"/>
                                  </p:stCondLst>
                                  <p:childTnLst>
                                    <p:animEffect transition="out" filter="dissolve">
                                      <p:cBhvr>
                                        <p:cTn id="100" dur="500"/>
                                        <p:tgtEl>
                                          <p:spTgt spid="29"/>
                                        </p:tgtEl>
                                      </p:cBhvr>
                                    </p:animEffect>
                                    <p:set>
                                      <p:cBhvr>
                                        <p:cTn id="101" dur="1" fill="hold">
                                          <p:stCondLst>
                                            <p:cond delay="499"/>
                                          </p:stCondLst>
                                        </p:cTn>
                                        <p:tgtEl>
                                          <p:spTgt spid="29"/>
                                        </p:tgtEl>
                                        <p:attrNameLst>
                                          <p:attrName>style.visibility</p:attrName>
                                        </p:attrNameLst>
                                      </p:cBhvr>
                                      <p:to>
                                        <p:strVal val="hidden"/>
                                      </p:to>
                                    </p:set>
                                  </p:childTnLst>
                                </p:cTn>
                              </p:par>
                              <p:par>
                                <p:cTn id="102" presetID="9" presetClass="exit" presetSubtype="0" fill="hold" grpId="1" nodeType="withEffect">
                                  <p:stCondLst>
                                    <p:cond delay="0"/>
                                  </p:stCondLst>
                                  <p:childTnLst>
                                    <p:animEffect transition="out" filter="dissolve">
                                      <p:cBhvr>
                                        <p:cTn id="103" dur="500"/>
                                        <p:tgtEl>
                                          <p:spTgt spid="26"/>
                                        </p:tgtEl>
                                      </p:cBhvr>
                                    </p:animEffect>
                                    <p:set>
                                      <p:cBhvr>
                                        <p:cTn id="10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 grpId="0"/>
      <p:bldP spid="2" grpId="1"/>
      <p:bldP spid="3" grpId="0"/>
      <p:bldP spid="3" grpId="1"/>
      <p:bldP spid="4" grpId="0"/>
      <p:bldP spid="4" grpId="1"/>
      <p:bldP spid="24" grpId="0"/>
      <p:bldP spid="25" grpId="0"/>
      <p:bldP spid="26" grpId="0"/>
      <p:bldP spid="26" grpId="1"/>
      <p:bldP spid="27" grpId="0"/>
      <p:bldP spid="27" grpId="1"/>
      <p:bldP spid="28" grpId="0"/>
      <p:bldP spid="28" grpId="1"/>
      <p:bldP spid="29" grpId="0"/>
      <p:bldP spid="29" grpId="1"/>
      <p:bldP spid="30" grpId="0"/>
      <p:bldP spid="30"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15" name="TextBox 14">
            <a:extLst>
              <a:ext uri="{FF2B5EF4-FFF2-40B4-BE49-F238E27FC236}">
                <a16:creationId xmlns:a16="http://schemas.microsoft.com/office/drawing/2014/main" id="{2B16F856-F63B-EB5A-4FC5-9BE22C76434E}"/>
              </a:ext>
            </a:extLst>
          </p:cNvPr>
          <p:cNvSpPr txBox="1"/>
          <p:nvPr/>
        </p:nvSpPr>
        <p:spPr>
          <a:xfrm>
            <a:off x="8547651" y="182289"/>
            <a:ext cx="3562765" cy="369332"/>
          </a:xfrm>
          <a:prstGeom prst="rect">
            <a:avLst/>
          </a:prstGeom>
          <a:noFill/>
        </p:spPr>
        <p:txBody>
          <a:bodyPr wrap="square" rtlCol="0">
            <a:spAutoFit/>
          </a:bodyPr>
          <a:lstStyle/>
          <a:p>
            <a:r>
              <a:rPr lang="en-US" b="1" dirty="0"/>
              <a:t>Data Domains Present</a:t>
            </a:r>
          </a:p>
        </p:txBody>
      </p:sp>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ploratory data analysis color icon Royalty Free Vector">
            <a:extLst>
              <a:ext uri="{FF2B5EF4-FFF2-40B4-BE49-F238E27FC236}">
                <a16:creationId xmlns:a16="http://schemas.microsoft.com/office/drawing/2014/main" id="{E1E0E221-1976-A147-E026-CF85848DF39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668009" y="2506870"/>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B9C2C58-FE31-E020-F15C-BE2AE5DA034F}"/>
              </a:ext>
            </a:extLst>
          </p:cNvPr>
          <p:cNvSpPr txBox="1"/>
          <p:nvPr/>
        </p:nvSpPr>
        <p:spPr>
          <a:xfrm>
            <a:off x="695830" y="2199339"/>
            <a:ext cx="1173719" cy="307777"/>
          </a:xfrm>
          <a:prstGeom prst="rect">
            <a:avLst/>
          </a:prstGeom>
          <a:noFill/>
        </p:spPr>
        <p:txBody>
          <a:bodyPr wrap="none" rtlCol="0">
            <a:spAutoFit/>
          </a:bodyPr>
          <a:lstStyle/>
          <a:p>
            <a:r>
              <a:rPr lang="en-US" sz="1400" dirty="0"/>
              <a:t>EXPLORING</a:t>
            </a:r>
          </a:p>
        </p:txBody>
      </p:sp>
      <p:sp>
        <p:nvSpPr>
          <p:cNvPr id="16" name="TextBox 15">
            <a:extLst>
              <a:ext uri="{FF2B5EF4-FFF2-40B4-BE49-F238E27FC236}">
                <a16:creationId xmlns:a16="http://schemas.microsoft.com/office/drawing/2014/main" id="{1D680C51-732F-69BA-B38A-FF0BAEA35A9E}"/>
              </a:ext>
            </a:extLst>
          </p:cNvPr>
          <p:cNvSpPr txBox="1"/>
          <p:nvPr/>
        </p:nvSpPr>
        <p:spPr>
          <a:xfrm rot="5400000">
            <a:off x="1663210" y="3153140"/>
            <a:ext cx="1146957" cy="307777"/>
          </a:xfrm>
          <a:prstGeom prst="rect">
            <a:avLst/>
          </a:prstGeom>
          <a:noFill/>
        </p:spPr>
        <p:txBody>
          <a:bodyPr wrap="square" rtlCol="0">
            <a:spAutoFit/>
          </a:bodyPr>
          <a:lstStyle/>
          <a:p>
            <a:r>
              <a:rPr lang="en-US" sz="1400" dirty="0"/>
              <a:t>DATA</a:t>
            </a:r>
          </a:p>
        </p:txBody>
      </p:sp>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7F03C4-F9CE-F09D-05C0-BABC3B30639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883429" y="1386539"/>
            <a:ext cx="1930400" cy="1625600"/>
          </a:xfrm>
          <a:prstGeom prst="rect">
            <a:avLst/>
          </a:prstGeom>
        </p:spPr>
      </p:pic>
      <p:cxnSp>
        <p:nvCxnSpPr>
          <p:cNvPr id="38" name="Straight Arrow Connector 37">
            <a:extLst>
              <a:ext uri="{FF2B5EF4-FFF2-40B4-BE49-F238E27FC236}">
                <a16:creationId xmlns:a16="http://schemas.microsoft.com/office/drawing/2014/main" id="{5280775D-A637-FA64-DC55-3C96B6A2CDEC}"/>
              </a:ext>
            </a:extLst>
          </p:cNvPr>
          <p:cNvCxnSpPr/>
          <p:nvPr/>
        </p:nvCxnSpPr>
        <p:spPr>
          <a:xfrm flipV="1">
            <a:off x="3805368" y="987972"/>
            <a:ext cx="0" cy="2028497"/>
          </a:xfrm>
          <a:prstGeom prst="straightConnector1">
            <a:avLst/>
          </a:prstGeom>
          <a:ln w="9525" cap="flat" cmpd="sng" algn="ctr">
            <a:solidFill>
              <a:schemeClr val="accent6">
                <a:lumMod val="20000"/>
                <a:lumOff val="8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8AAE873F-3C22-C3D8-E583-0D2952833A9A}"/>
              </a:ext>
            </a:extLst>
          </p:cNvPr>
          <p:cNvCxnSpPr>
            <a:cxnSpLocks/>
          </p:cNvCxnSpPr>
          <p:nvPr/>
        </p:nvCxnSpPr>
        <p:spPr>
          <a:xfrm>
            <a:off x="3805368" y="3012139"/>
            <a:ext cx="2217060" cy="0"/>
          </a:xfrm>
          <a:prstGeom prst="straightConnector1">
            <a:avLst/>
          </a:prstGeom>
          <a:ln w="9525" cap="flat" cmpd="sng" algn="ctr">
            <a:solidFill>
              <a:schemeClr val="accent6">
                <a:lumMod val="20000"/>
                <a:lumOff val="8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42">
            <a:extLst>
              <a:ext uri="{FF2B5EF4-FFF2-40B4-BE49-F238E27FC236}">
                <a16:creationId xmlns:a16="http://schemas.microsoft.com/office/drawing/2014/main" id="{7DC476FE-5A90-B2ED-F6EA-DC391D2E8C1C}"/>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7639601" y="1208739"/>
            <a:ext cx="1816100" cy="1803400"/>
          </a:xfrm>
          <a:prstGeom prst="rect">
            <a:avLst/>
          </a:prstGeom>
        </p:spPr>
      </p:pic>
      <p:cxnSp>
        <p:nvCxnSpPr>
          <p:cNvPr id="44" name="Straight Arrow Connector 43">
            <a:extLst>
              <a:ext uri="{FF2B5EF4-FFF2-40B4-BE49-F238E27FC236}">
                <a16:creationId xmlns:a16="http://schemas.microsoft.com/office/drawing/2014/main" id="{A82D5BF6-DEA8-9777-71A1-1BEE901D7B9D}"/>
              </a:ext>
            </a:extLst>
          </p:cNvPr>
          <p:cNvCxnSpPr/>
          <p:nvPr/>
        </p:nvCxnSpPr>
        <p:spPr>
          <a:xfrm flipV="1">
            <a:off x="7562817" y="987972"/>
            <a:ext cx="0" cy="2028497"/>
          </a:xfrm>
          <a:prstGeom prst="straightConnector1">
            <a:avLst/>
          </a:prstGeom>
          <a:ln w="9525" cap="flat" cmpd="sng" algn="ctr">
            <a:solidFill>
              <a:schemeClr val="accent6">
                <a:lumMod val="20000"/>
                <a:lumOff val="8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27B6AD4E-194E-BFCD-4F07-A19D8255928A}"/>
              </a:ext>
            </a:extLst>
          </p:cNvPr>
          <p:cNvCxnSpPr>
            <a:cxnSpLocks/>
          </p:cNvCxnSpPr>
          <p:nvPr/>
        </p:nvCxnSpPr>
        <p:spPr>
          <a:xfrm>
            <a:off x="7562817" y="3012139"/>
            <a:ext cx="2217060" cy="0"/>
          </a:xfrm>
          <a:prstGeom prst="straightConnector1">
            <a:avLst/>
          </a:prstGeom>
          <a:ln w="9525" cap="flat" cmpd="sng" algn="ctr">
            <a:solidFill>
              <a:schemeClr val="accent6">
                <a:lumMod val="20000"/>
                <a:lumOff val="8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13240CCA-60AA-4668-09EF-BF9C24F3D981}"/>
              </a:ext>
            </a:extLst>
          </p:cNvPr>
          <p:cNvSpPr txBox="1"/>
          <p:nvPr/>
        </p:nvSpPr>
        <p:spPr>
          <a:xfrm>
            <a:off x="5327799" y="3125714"/>
            <a:ext cx="486030" cy="261610"/>
          </a:xfrm>
          <a:prstGeom prst="rect">
            <a:avLst/>
          </a:prstGeom>
          <a:noFill/>
        </p:spPr>
        <p:txBody>
          <a:bodyPr wrap="none" rtlCol="0">
            <a:spAutoFit/>
          </a:bodyPr>
          <a:lstStyle/>
          <a:p>
            <a:r>
              <a:rPr lang="en-US" sz="1100" dirty="0"/>
              <a:t>time</a:t>
            </a:r>
          </a:p>
        </p:txBody>
      </p:sp>
      <p:sp>
        <p:nvSpPr>
          <p:cNvPr id="48" name="TextBox 47">
            <a:extLst>
              <a:ext uri="{FF2B5EF4-FFF2-40B4-BE49-F238E27FC236}">
                <a16:creationId xmlns:a16="http://schemas.microsoft.com/office/drawing/2014/main" id="{1FB4AA86-E384-9175-7934-46F3DE0AD25A}"/>
              </a:ext>
            </a:extLst>
          </p:cNvPr>
          <p:cNvSpPr txBox="1"/>
          <p:nvPr/>
        </p:nvSpPr>
        <p:spPr>
          <a:xfrm rot="16200000">
            <a:off x="3309671" y="2028095"/>
            <a:ext cx="574196" cy="261610"/>
          </a:xfrm>
          <a:prstGeom prst="rect">
            <a:avLst/>
          </a:prstGeom>
          <a:noFill/>
        </p:spPr>
        <p:txBody>
          <a:bodyPr wrap="none" rtlCol="0">
            <a:spAutoFit/>
          </a:bodyPr>
          <a:lstStyle/>
          <a:p>
            <a:r>
              <a:rPr lang="en-US" sz="1100" dirty="0"/>
              <a:t>signal</a:t>
            </a:r>
          </a:p>
        </p:txBody>
      </p:sp>
      <p:sp>
        <p:nvSpPr>
          <p:cNvPr id="49" name="TextBox 48">
            <a:extLst>
              <a:ext uri="{FF2B5EF4-FFF2-40B4-BE49-F238E27FC236}">
                <a16:creationId xmlns:a16="http://schemas.microsoft.com/office/drawing/2014/main" id="{B1E4857B-1214-E17F-09E7-8EECC1A57068}"/>
              </a:ext>
            </a:extLst>
          </p:cNvPr>
          <p:cNvSpPr txBox="1"/>
          <p:nvPr/>
        </p:nvSpPr>
        <p:spPr>
          <a:xfrm rot="16200000">
            <a:off x="7045710" y="2068534"/>
            <a:ext cx="574196" cy="261610"/>
          </a:xfrm>
          <a:prstGeom prst="rect">
            <a:avLst/>
          </a:prstGeom>
          <a:noFill/>
        </p:spPr>
        <p:txBody>
          <a:bodyPr wrap="none" rtlCol="0">
            <a:spAutoFit/>
          </a:bodyPr>
          <a:lstStyle/>
          <a:p>
            <a:r>
              <a:rPr lang="en-US" sz="1100" dirty="0"/>
              <a:t>signal</a:t>
            </a:r>
          </a:p>
        </p:txBody>
      </p:sp>
      <p:sp>
        <p:nvSpPr>
          <p:cNvPr id="50" name="TextBox 49">
            <a:extLst>
              <a:ext uri="{FF2B5EF4-FFF2-40B4-BE49-F238E27FC236}">
                <a16:creationId xmlns:a16="http://schemas.microsoft.com/office/drawing/2014/main" id="{064B4AF2-4CD9-730E-8574-A21FCBA559AB}"/>
              </a:ext>
            </a:extLst>
          </p:cNvPr>
          <p:cNvSpPr txBox="1"/>
          <p:nvPr/>
        </p:nvSpPr>
        <p:spPr>
          <a:xfrm>
            <a:off x="8949300" y="3121983"/>
            <a:ext cx="888385" cy="261610"/>
          </a:xfrm>
          <a:prstGeom prst="rect">
            <a:avLst/>
          </a:prstGeom>
          <a:noFill/>
        </p:spPr>
        <p:txBody>
          <a:bodyPr wrap="none" rtlCol="0">
            <a:spAutoFit/>
          </a:bodyPr>
          <a:lstStyle/>
          <a:p>
            <a:r>
              <a:rPr lang="en-US" sz="1100" dirty="0"/>
              <a:t>frequency</a:t>
            </a:r>
          </a:p>
        </p:txBody>
      </p:sp>
      <p:sp>
        <p:nvSpPr>
          <p:cNvPr id="51" name="TextBox 50">
            <a:extLst>
              <a:ext uri="{FF2B5EF4-FFF2-40B4-BE49-F238E27FC236}">
                <a16:creationId xmlns:a16="http://schemas.microsoft.com/office/drawing/2014/main" id="{E024AC32-3C93-7201-1F00-2E1CA227C20E}"/>
              </a:ext>
            </a:extLst>
          </p:cNvPr>
          <p:cNvSpPr txBox="1"/>
          <p:nvPr/>
        </p:nvSpPr>
        <p:spPr>
          <a:xfrm>
            <a:off x="4037423" y="1272965"/>
            <a:ext cx="2058577" cy="369332"/>
          </a:xfrm>
          <a:prstGeom prst="rect">
            <a:avLst/>
          </a:prstGeom>
          <a:noFill/>
        </p:spPr>
        <p:txBody>
          <a:bodyPr wrap="none" rtlCol="0">
            <a:spAutoFit/>
          </a:bodyPr>
          <a:lstStyle/>
          <a:p>
            <a:r>
              <a:rPr lang="en-US" dirty="0">
                <a:solidFill>
                  <a:srgbClr val="0DAFDE"/>
                </a:solidFill>
              </a:rPr>
              <a:t>265 components</a:t>
            </a:r>
          </a:p>
        </p:txBody>
      </p:sp>
      <p:sp>
        <p:nvSpPr>
          <p:cNvPr id="52" name="TextBox 51">
            <a:extLst>
              <a:ext uri="{FF2B5EF4-FFF2-40B4-BE49-F238E27FC236}">
                <a16:creationId xmlns:a16="http://schemas.microsoft.com/office/drawing/2014/main" id="{31F8BDE2-5DAC-D469-D310-F2F18DF1D639}"/>
              </a:ext>
            </a:extLst>
          </p:cNvPr>
          <p:cNvSpPr txBox="1"/>
          <p:nvPr/>
        </p:nvSpPr>
        <p:spPr>
          <a:xfrm>
            <a:off x="9103207" y="1269565"/>
            <a:ext cx="2058577" cy="369332"/>
          </a:xfrm>
          <a:prstGeom prst="rect">
            <a:avLst/>
          </a:prstGeom>
          <a:noFill/>
        </p:spPr>
        <p:txBody>
          <a:bodyPr wrap="none" rtlCol="0">
            <a:spAutoFit/>
          </a:bodyPr>
          <a:lstStyle/>
          <a:p>
            <a:r>
              <a:rPr lang="en-US" dirty="0">
                <a:solidFill>
                  <a:srgbClr val="0DAFDE"/>
                </a:solidFill>
              </a:rPr>
              <a:t>296 components</a:t>
            </a:r>
          </a:p>
        </p:txBody>
      </p:sp>
      <p:graphicFrame>
        <p:nvGraphicFramePr>
          <p:cNvPr id="53" name="Table 52">
            <a:extLst>
              <a:ext uri="{FF2B5EF4-FFF2-40B4-BE49-F238E27FC236}">
                <a16:creationId xmlns:a16="http://schemas.microsoft.com/office/drawing/2014/main" id="{45C9440A-D393-0B6D-ACB5-E9746CF77AD0}"/>
              </a:ext>
            </a:extLst>
          </p:cNvPr>
          <p:cNvGraphicFramePr>
            <a:graphicFrameLocks noGrp="1"/>
          </p:cNvGraphicFramePr>
          <p:nvPr>
            <p:extLst>
              <p:ext uri="{D42A27DB-BD31-4B8C-83A1-F6EECF244321}">
                <p14:modId xmlns:p14="http://schemas.microsoft.com/office/powerpoint/2010/main" val="1449002457"/>
              </p:ext>
            </p:extLst>
          </p:nvPr>
        </p:nvGraphicFramePr>
        <p:xfrm>
          <a:off x="3843418" y="3730083"/>
          <a:ext cx="1970411" cy="2614550"/>
        </p:xfrm>
        <a:graphic>
          <a:graphicData uri="http://schemas.openxmlformats.org/drawingml/2006/table">
            <a:tbl>
              <a:tblPr firstRow="1" firstCol="1" bandRow="1">
                <a:tableStyleId>{2D5ABB26-0587-4C30-8999-92F81FD0307C}</a:tableStyleId>
              </a:tblPr>
              <a:tblGrid>
                <a:gridCol w="1970411">
                  <a:extLst>
                    <a:ext uri="{9D8B030D-6E8A-4147-A177-3AD203B41FA5}">
                      <a16:colId xmlns:a16="http://schemas.microsoft.com/office/drawing/2014/main" val="2511546731"/>
                    </a:ext>
                  </a:extLst>
                </a:gridCol>
              </a:tblGrid>
              <a:tr h="128716">
                <a:tc>
                  <a:txBody>
                    <a:bodyPr/>
                    <a:lstStyle/>
                    <a:p>
                      <a:pPr marL="0" marR="0">
                        <a:lnSpc>
                          <a:spcPct val="150000"/>
                        </a:lnSpc>
                        <a:spcBef>
                          <a:spcPts val="0"/>
                        </a:spcBef>
                        <a:spcAft>
                          <a:spcPts val="0"/>
                        </a:spcAft>
                      </a:pPr>
                      <a:r>
                        <a:rPr lang="en-US" sz="1200" dirty="0">
                          <a:effectLst/>
                        </a:rPr>
                        <a:t>tBodyAcc</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81934142"/>
                  </a:ext>
                </a:extLst>
              </a:tr>
              <a:tr h="227965">
                <a:tc>
                  <a:txBody>
                    <a:bodyPr/>
                    <a:lstStyle/>
                    <a:p>
                      <a:pPr marL="0" marR="0">
                        <a:lnSpc>
                          <a:spcPct val="150000"/>
                        </a:lnSpc>
                        <a:spcBef>
                          <a:spcPts val="0"/>
                        </a:spcBef>
                        <a:spcAft>
                          <a:spcPts val="0"/>
                        </a:spcAft>
                      </a:pPr>
                      <a:r>
                        <a:rPr lang="en-US" sz="1200" dirty="0">
                          <a:effectLst/>
                        </a:rPr>
                        <a:t>tGravityAcc</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7155476"/>
                  </a:ext>
                </a:extLst>
              </a:tr>
              <a:tr h="250825">
                <a:tc>
                  <a:txBody>
                    <a:bodyPr/>
                    <a:lstStyle/>
                    <a:p>
                      <a:pPr marL="0" marR="0">
                        <a:lnSpc>
                          <a:spcPct val="150000"/>
                        </a:lnSpc>
                        <a:spcBef>
                          <a:spcPts val="0"/>
                        </a:spcBef>
                        <a:spcAft>
                          <a:spcPts val="0"/>
                        </a:spcAft>
                      </a:pPr>
                      <a:r>
                        <a:rPr lang="en-US" sz="1200" dirty="0">
                          <a:effectLst/>
                        </a:rPr>
                        <a:t>tBodyAccJerk</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9687567"/>
                  </a:ext>
                </a:extLst>
              </a:tr>
              <a:tr h="250825">
                <a:tc>
                  <a:txBody>
                    <a:bodyPr/>
                    <a:lstStyle/>
                    <a:p>
                      <a:pPr marL="0" marR="0">
                        <a:lnSpc>
                          <a:spcPct val="150000"/>
                        </a:lnSpc>
                        <a:spcBef>
                          <a:spcPts val="0"/>
                        </a:spcBef>
                        <a:spcAft>
                          <a:spcPts val="0"/>
                        </a:spcAft>
                      </a:pPr>
                      <a:r>
                        <a:rPr lang="en-US" sz="1200" dirty="0">
                          <a:effectLst/>
                        </a:rPr>
                        <a:t>tBodyGyro</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extLst>
                  <a:ext uri="{0D108BD9-81ED-4DB2-BD59-A6C34878D82A}">
                    <a16:rowId xmlns:a16="http://schemas.microsoft.com/office/drawing/2014/main" val="834677519"/>
                  </a:ext>
                </a:extLst>
              </a:tr>
              <a:tr h="245110">
                <a:tc>
                  <a:txBody>
                    <a:bodyPr/>
                    <a:lstStyle/>
                    <a:p>
                      <a:pPr marL="0" marR="0">
                        <a:lnSpc>
                          <a:spcPct val="150000"/>
                        </a:lnSpc>
                        <a:spcBef>
                          <a:spcPts val="0"/>
                        </a:spcBef>
                        <a:spcAft>
                          <a:spcPts val="0"/>
                        </a:spcAft>
                      </a:pPr>
                      <a:r>
                        <a:rPr lang="en-US" sz="1200" dirty="0">
                          <a:effectLst/>
                        </a:rPr>
                        <a:t>tBodyGyroJerk</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42804711"/>
                  </a:ext>
                </a:extLst>
              </a:tr>
              <a:tr h="245110">
                <a:tc>
                  <a:txBody>
                    <a:bodyPr/>
                    <a:lstStyle/>
                    <a:p>
                      <a:pPr marL="0" marR="0">
                        <a:lnSpc>
                          <a:spcPct val="150000"/>
                        </a:lnSpc>
                        <a:spcBef>
                          <a:spcPts val="0"/>
                        </a:spcBef>
                        <a:spcAft>
                          <a:spcPts val="0"/>
                        </a:spcAft>
                      </a:pPr>
                      <a:r>
                        <a:rPr lang="en-US" sz="1200" dirty="0">
                          <a:effectLst/>
                        </a:rPr>
                        <a:t>tBodyAccMag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extLst>
                  <a:ext uri="{0D108BD9-81ED-4DB2-BD59-A6C34878D82A}">
                    <a16:rowId xmlns:a16="http://schemas.microsoft.com/office/drawing/2014/main" val="1801813971"/>
                  </a:ext>
                </a:extLst>
              </a:tr>
              <a:tr h="290830">
                <a:tc>
                  <a:txBody>
                    <a:bodyPr/>
                    <a:lstStyle/>
                    <a:p>
                      <a:pPr marL="0" marR="0">
                        <a:lnSpc>
                          <a:spcPct val="150000"/>
                        </a:lnSpc>
                        <a:spcBef>
                          <a:spcPts val="0"/>
                        </a:spcBef>
                        <a:spcAft>
                          <a:spcPts val="0"/>
                        </a:spcAft>
                      </a:pPr>
                      <a:r>
                        <a:rPr lang="en-US" sz="1200">
                          <a:effectLst/>
                        </a:rPr>
                        <a:t>tGravityAccMag</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2105169"/>
                  </a:ext>
                </a:extLst>
              </a:tr>
              <a:tr h="290830">
                <a:tc>
                  <a:txBody>
                    <a:bodyPr/>
                    <a:lstStyle/>
                    <a:p>
                      <a:pPr marL="0" marR="0">
                        <a:lnSpc>
                          <a:spcPct val="150000"/>
                        </a:lnSpc>
                        <a:spcBef>
                          <a:spcPts val="0"/>
                        </a:spcBef>
                        <a:spcAft>
                          <a:spcPts val="0"/>
                        </a:spcAft>
                      </a:pPr>
                      <a:r>
                        <a:rPr lang="en-US" sz="1200" dirty="0">
                          <a:effectLst/>
                        </a:rPr>
                        <a:t>tBodyAccJerkMag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11499955"/>
                  </a:ext>
                </a:extLst>
              </a:tr>
              <a:tr h="285115">
                <a:tc>
                  <a:txBody>
                    <a:bodyPr/>
                    <a:lstStyle/>
                    <a:p>
                      <a:pPr marL="0" marR="0">
                        <a:lnSpc>
                          <a:spcPct val="150000"/>
                        </a:lnSpc>
                        <a:spcBef>
                          <a:spcPts val="0"/>
                        </a:spcBef>
                        <a:spcAft>
                          <a:spcPts val="0"/>
                        </a:spcAft>
                      </a:pPr>
                      <a:r>
                        <a:rPr lang="en-US" sz="1200">
                          <a:effectLst/>
                        </a:rPr>
                        <a:t>tBodyGyroMag</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42344895"/>
                  </a:ext>
                </a:extLst>
              </a:tr>
              <a:tr h="273685">
                <a:tc>
                  <a:txBody>
                    <a:bodyPr/>
                    <a:lstStyle/>
                    <a:p>
                      <a:pPr marL="0" marR="0">
                        <a:lnSpc>
                          <a:spcPct val="150000"/>
                        </a:lnSpc>
                        <a:spcBef>
                          <a:spcPts val="0"/>
                        </a:spcBef>
                        <a:spcAft>
                          <a:spcPts val="0"/>
                        </a:spcAft>
                      </a:pPr>
                      <a:r>
                        <a:rPr lang="en-US" sz="1200" dirty="0">
                          <a:effectLst/>
                        </a:rPr>
                        <a:t>tBodyGyroJerkMag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2966866"/>
                  </a:ext>
                </a:extLst>
              </a:tr>
            </a:tbl>
          </a:graphicData>
        </a:graphic>
      </p:graphicFrame>
      <p:graphicFrame>
        <p:nvGraphicFramePr>
          <p:cNvPr id="54" name="Table 53">
            <a:extLst>
              <a:ext uri="{FF2B5EF4-FFF2-40B4-BE49-F238E27FC236}">
                <a16:creationId xmlns:a16="http://schemas.microsoft.com/office/drawing/2014/main" id="{8089A02D-E75C-C08E-532E-B0F9DABF4A55}"/>
              </a:ext>
            </a:extLst>
          </p:cNvPr>
          <p:cNvGraphicFramePr>
            <a:graphicFrameLocks noGrp="1"/>
          </p:cNvGraphicFramePr>
          <p:nvPr>
            <p:extLst>
              <p:ext uri="{D42A27DB-BD31-4B8C-83A1-F6EECF244321}">
                <p14:modId xmlns:p14="http://schemas.microsoft.com/office/powerpoint/2010/main" val="457679726"/>
              </p:ext>
            </p:extLst>
          </p:nvPr>
        </p:nvGraphicFramePr>
        <p:xfrm>
          <a:off x="8368300" y="3730083"/>
          <a:ext cx="1707028" cy="2576304"/>
        </p:xfrm>
        <a:graphic>
          <a:graphicData uri="http://schemas.openxmlformats.org/drawingml/2006/table">
            <a:tbl>
              <a:tblPr firstRow="1" firstCol="1" bandRow="1">
                <a:tableStyleId>{2D5ABB26-0587-4C30-8999-92F81FD0307C}</a:tableStyleId>
              </a:tblPr>
              <a:tblGrid>
                <a:gridCol w="1707028">
                  <a:extLst>
                    <a:ext uri="{9D8B030D-6E8A-4147-A177-3AD203B41FA5}">
                      <a16:colId xmlns:a16="http://schemas.microsoft.com/office/drawing/2014/main" val="4038759246"/>
                    </a:ext>
                  </a:extLst>
                </a:gridCol>
              </a:tblGrid>
              <a:tr h="303841">
                <a:tc>
                  <a:txBody>
                    <a:bodyPr/>
                    <a:lstStyle/>
                    <a:p>
                      <a:pPr marL="0" marR="0">
                        <a:lnSpc>
                          <a:spcPct val="150000"/>
                        </a:lnSpc>
                        <a:spcBef>
                          <a:spcPts val="0"/>
                        </a:spcBef>
                        <a:spcAft>
                          <a:spcPts val="0"/>
                        </a:spcAft>
                      </a:pPr>
                      <a:r>
                        <a:rPr lang="en-US" sz="1200" dirty="0">
                          <a:effectLst/>
                        </a:rPr>
                        <a:t>fBodyAcc</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32199559"/>
                  </a:ext>
                </a:extLst>
              </a:tr>
              <a:tr h="372396">
                <a:tc>
                  <a:txBody>
                    <a:bodyPr/>
                    <a:lstStyle/>
                    <a:p>
                      <a:pPr marL="0" marR="0">
                        <a:lnSpc>
                          <a:spcPct val="150000"/>
                        </a:lnSpc>
                        <a:spcBef>
                          <a:spcPts val="0"/>
                        </a:spcBef>
                        <a:spcAft>
                          <a:spcPts val="0"/>
                        </a:spcAft>
                      </a:pPr>
                      <a:r>
                        <a:rPr lang="en-US" sz="1200" dirty="0">
                          <a:effectLst/>
                        </a:rPr>
                        <a:t>fBodyAccJerk</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82866673"/>
                  </a:ext>
                </a:extLst>
              </a:tr>
              <a:tr h="364779">
                <a:tc>
                  <a:txBody>
                    <a:bodyPr/>
                    <a:lstStyle/>
                    <a:p>
                      <a:pPr marL="0" marR="0">
                        <a:lnSpc>
                          <a:spcPct val="150000"/>
                        </a:lnSpc>
                        <a:spcBef>
                          <a:spcPts val="0"/>
                        </a:spcBef>
                        <a:spcAft>
                          <a:spcPts val="0"/>
                        </a:spcAft>
                      </a:pPr>
                      <a:r>
                        <a:rPr lang="en-US" sz="1200" dirty="0">
                          <a:effectLst/>
                        </a:rPr>
                        <a:t>fBodyGyro</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84864864"/>
                  </a:ext>
                </a:extLst>
              </a:tr>
              <a:tr h="357162">
                <a:tc>
                  <a:txBody>
                    <a:bodyPr/>
                    <a:lstStyle/>
                    <a:p>
                      <a:pPr marL="0" marR="0">
                        <a:lnSpc>
                          <a:spcPct val="150000"/>
                        </a:lnSpc>
                        <a:spcBef>
                          <a:spcPts val="0"/>
                        </a:spcBef>
                        <a:spcAft>
                          <a:spcPts val="0"/>
                        </a:spcAft>
                      </a:pPr>
                      <a:r>
                        <a:rPr lang="en-US" sz="1200" dirty="0">
                          <a:effectLst/>
                        </a:rPr>
                        <a:t>fBodyAccMag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80293316"/>
                  </a:ext>
                </a:extLst>
              </a:tr>
              <a:tr h="349545">
                <a:tc>
                  <a:txBody>
                    <a:bodyPr/>
                    <a:lstStyle/>
                    <a:p>
                      <a:pPr marL="0" marR="0">
                        <a:lnSpc>
                          <a:spcPct val="150000"/>
                        </a:lnSpc>
                        <a:spcBef>
                          <a:spcPts val="0"/>
                        </a:spcBef>
                        <a:spcAft>
                          <a:spcPts val="0"/>
                        </a:spcAft>
                      </a:pPr>
                      <a:r>
                        <a:rPr lang="en-US" sz="1200">
                          <a:effectLst/>
                        </a:rPr>
                        <a:t>fBodyAccJerkMag</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3547854"/>
                  </a:ext>
                </a:extLst>
              </a:tr>
              <a:tr h="341927">
                <a:tc>
                  <a:txBody>
                    <a:bodyPr/>
                    <a:lstStyle/>
                    <a:p>
                      <a:pPr marL="0" marR="0">
                        <a:lnSpc>
                          <a:spcPct val="150000"/>
                        </a:lnSpc>
                        <a:spcBef>
                          <a:spcPts val="0"/>
                        </a:spcBef>
                        <a:spcAft>
                          <a:spcPts val="0"/>
                        </a:spcAft>
                      </a:pPr>
                      <a:r>
                        <a:rPr lang="en-US" sz="1200">
                          <a:effectLst/>
                        </a:rPr>
                        <a:t>fBodyGyroMag</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1461929"/>
                  </a:ext>
                </a:extLst>
              </a:tr>
              <a:tr h="486654">
                <a:tc>
                  <a:txBody>
                    <a:bodyPr/>
                    <a:lstStyle/>
                    <a:p>
                      <a:pPr marL="0" marR="0">
                        <a:lnSpc>
                          <a:spcPct val="150000"/>
                        </a:lnSpc>
                        <a:spcBef>
                          <a:spcPts val="0"/>
                        </a:spcBef>
                        <a:spcAft>
                          <a:spcPts val="0"/>
                        </a:spcAft>
                      </a:pPr>
                      <a:r>
                        <a:rPr lang="en-US" sz="1200" dirty="0">
                          <a:effectLst/>
                        </a:rPr>
                        <a:t>fBodyGyroJerkMag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480014"/>
                  </a:ext>
                </a:extLst>
              </a:tr>
            </a:tbl>
          </a:graphicData>
        </a:graphic>
      </p:graphicFrame>
      <p:sp>
        <p:nvSpPr>
          <p:cNvPr id="55" name="TextBox 54">
            <a:extLst>
              <a:ext uri="{FF2B5EF4-FFF2-40B4-BE49-F238E27FC236}">
                <a16:creationId xmlns:a16="http://schemas.microsoft.com/office/drawing/2014/main" id="{66DBA045-6189-B1AD-1566-E429980B4CFF}"/>
              </a:ext>
            </a:extLst>
          </p:cNvPr>
          <p:cNvSpPr txBox="1"/>
          <p:nvPr/>
        </p:nvSpPr>
        <p:spPr>
          <a:xfrm>
            <a:off x="7641329" y="4651183"/>
            <a:ext cx="463588" cy="584775"/>
          </a:xfrm>
          <a:prstGeom prst="rect">
            <a:avLst/>
          </a:prstGeom>
          <a:noFill/>
        </p:spPr>
        <p:txBody>
          <a:bodyPr wrap="none" rtlCol="0">
            <a:spAutoFit/>
          </a:bodyPr>
          <a:lstStyle/>
          <a:p>
            <a:r>
              <a:rPr lang="en-US" sz="3200" b="1" dirty="0">
                <a:solidFill>
                  <a:schemeClr val="accent6">
                    <a:lumMod val="40000"/>
                    <a:lumOff val="60000"/>
                  </a:schemeClr>
                </a:solidFill>
              </a:rPr>
              <a:t>X</a:t>
            </a:r>
          </a:p>
        </p:txBody>
      </p:sp>
      <p:sp>
        <p:nvSpPr>
          <p:cNvPr id="56" name="TextBox 55">
            <a:extLst>
              <a:ext uri="{FF2B5EF4-FFF2-40B4-BE49-F238E27FC236}">
                <a16:creationId xmlns:a16="http://schemas.microsoft.com/office/drawing/2014/main" id="{B3912EFB-36AE-F0B3-9E2B-3EDB6DEF3898}"/>
              </a:ext>
            </a:extLst>
          </p:cNvPr>
          <p:cNvSpPr txBox="1"/>
          <p:nvPr/>
        </p:nvSpPr>
        <p:spPr>
          <a:xfrm>
            <a:off x="6840317" y="3764844"/>
            <a:ext cx="439544" cy="584775"/>
          </a:xfrm>
          <a:prstGeom prst="rect">
            <a:avLst/>
          </a:prstGeom>
          <a:noFill/>
        </p:spPr>
        <p:txBody>
          <a:bodyPr wrap="none" rtlCol="0">
            <a:spAutoFit/>
          </a:bodyPr>
          <a:lstStyle/>
          <a:p>
            <a:r>
              <a:rPr lang="en-US" sz="3200" b="1" dirty="0">
                <a:solidFill>
                  <a:srgbClr val="92D050"/>
                </a:solidFill>
              </a:rPr>
              <a:t>Y</a:t>
            </a:r>
          </a:p>
        </p:txBody>
      </p:sp>
      <p:sp>
        <p:nvSpPr>
          <p:cNvPr id="57" name="TextBox 56">
            <a:extLst>
              <a:ext uri="{FF2B5EF4-FFF2-40B4-BE49-F238E27FC236}">
                <a16:creationId xmlns:a16="http://schemas.microsoft.com/office/drawing/2014/main" id="{CAEB0DBE-FBEA-5A00-B4B3-2C263E0225A1}"/>
              </a:ext>
            </a:extLst>
          </p:cNvPr>
          <p:cNvSpPr txBox="1"/>
          <p:nvPr/>
        </p:nvSpPr>
        <p:spPr>
          <a:xfrm>
            <a:off x="6113705" y="5298525"/>
            <a:ext cx="389850" cy="584775"/>
          </a:xfrm>
          <a:prstGeom prst="rect">
            <a:avLst/>
          </a:prstGeom>
          <a:noFill/>
        </p:spPr>
        <p:txBody>
          <a:bodyPr wrap="none" rtlCol="0">
            <a:spAutoFit/>
          </a:bodyPr>
          <a:lstStyle/>
          <a:p>
            <a:r>
              <a:rPr lang="en-US" sz="3200" b="1" dirty="0">
                <a:solidFill>
                  <a:schemeClr val="accent5"/>
                </a:solidFill>
              </a:rPr>
              <a:t>Z</a:t>
            </a:r>
          </a:p>
        </p:txBody>
      </p:sp>
      <p:cxnSp>
        <p:nvCxnSpPr>
          <p:cNvPr id="58" name="Straight Arrow Connector 57">
            <a:extLst>
              <a:ext uri="{FF2B5EF4-FFF2-40B4-BE49-F238E27FC236}">
                <a16:creationId xmlns:a16="http://schemas.microsoft.com/office/drawing/2014/main" id="{6B8E0BA2-E349-CCE2-C74B-FDCA1F92A9CB}"/>
              </a:ext>
            </a:extLst>
          </p:cNvPr>
          <p:cNvCxnSpPr>
            <a:cxnSpLocks/>
          </p:cNvCxnSpPr>
          <p:nvPr/>
        </p:nvCxnSpPr>
        <p:spPr>
          <a:xfrm flipH="1">
            <a:off x="6503555" y="4943570"/>
            <a:ext cx="556534" cy="485875"/>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CF305374-A570-99B1-1EDD-77A005879C4A}"/>
              </a:ext>
            </a:extLst>
          </p:cNvPr>
          <p:cNvCxnSpPr>
            <a:endCxn id="55" idx="1"/>
          </p:cNvCxnSpPr>
          <p:nvPr/>
        </p:nvCxnSpPr>
        <p:spPr>
          <a:xfrm>
            <a:off x="7060089" y="4943570"/>
            <a:ext cx="581240" cy="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E0A31C59-19F1-C989-244B-C750EF466611}"/>
              </a:ext>
            </a:extLst>
          </p:cNvPr>
          <p:cNvCxnSpPr>
            <a:endCxn id="56" idx="2"/>
          </p:cNvCxnSpPr>
          <p:nvPr/>
        </p:nvCxnSpPr>
        <p:spPr>
          <a:xfrm flipV="1">
            <a:off x="7060089" y="4349619"/>
            <a:ext cx="0" cy="59395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ounded Rectangle 61">
            <a:extLst>
              <a:ext uri="{FF2B5EF4-FFF2-40B4-BE49-F238E27FC236}">
                <a16:creationId xmlns:a16="http://schemas.microsoft.com/office/drawing/2014/main" id="{661990E7-F976-D404-4A31-442511C43D80}"/>
              </a:ext>
            </a:extLst>
          </p:cNvPr>
          <p:cNvSpPr/>
          <p:nvPr/>
        </p:nvSpPr>
        <p:spPr>
          <a:xfrm>
            <a:off x="3268730" y="3381645"/>
            <a:ext cx="7115504" cy="32030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0B70"/>
                </a:solidFill>
              </a:rPr>
              <a:t>Original Components : 561</a:t>
            </a:r>
          </a:p>
          <a:p>
            <a:pPr algn="ctr"/>
            <a:r>
              <a:rPr lang="en-US" dirty="0">
                <a:solidFill>
                  <a:srgbClr val="9D0B70"/>
                </a:solidFill>
              </a:rPr>
              <a:t>Reduced Components : 155</a:t>
            </a:r>
          </a:p>
        </p:txBody>
      </p:sp>
      <p:sp>
        <p:nvSpPr>
          <p:cNvPr id="63" name="Code 28">
            <a:extLst>
              <a:ext uri="{FF2B5EF4-FFF2-40B4-BE49-F238E27FC236}">
                <a16:creationId xmlns:a16="http://schemas.microsoft.com/office/drawing/2014/main" id="{E7BAE146-2874-BABF-FDAF-BBBD9EC76062}"/>
              </a:ext>
            </a:extLst>
          </p:cNvPr>
          <p:cNvSpPr txBox="1"/>
          <p:nvPr/>
        </p:nvSpPr>
        <p:spPr>
          <a:xfrm>
            <a:off x="11278137" y="6491045"/>
            <a:ext cx="832279" cy="369332"/>
          </a:xfrm>
          <a:prstGeom prst="rect">
            <a:avLst/>
          </a:prstGeom>
          <a:noFill/>
        </p:spPr>
        <p:txBody>
          <a:bodyPr wrap="none" rtlCol="0">
            <a:spAutoFit/>
          </a:bodyPr>
          <a:lstStyle/>
          <a:p>
            <a:r>
              <a:rPr lang="en-US" dirty="0"/>
              <a:t>Code</a:t>
            </a:r>
          </a:p>
        </p:txBody>
      </p:sp>
      <p:sp>
        <p:nvSpPr>
          <p:cNvPr id="64" name="TextBox 63">
            <a:extLst>
              <a:ext uri="{FF2B5EF4-FFF2-40B4-BE49-F238E27FC236}">
                <a16:creationId xmlns:a16="http://schemas.microsoft.com/office/drawing/2014/main" id="{5094B170-E3C8-9C07-15A5-86E5A0D102B3}"/>
              </a:ext>
            </a:extLst>
          </p:cNvPr>
          <p:cNvSpPr txBox="1"/>
          <p:nvPr/>
        </p:nvSpPr>
        <p:spPr>
          <a:xfrm rot="16200000">
            <a:off x="3194954" y="5003509"/>
            <a:ext cx="768159" cy="261610"/>
          </a:xfrm>
          <a:prstGeom prst="rect">
            <a:avLst/>
          </a:prstGeom>
          <a:noFill/>
        </p:spPr>
        <p:txBody>
          <a:bodyPr wrap="none" rtlCol="0">
            <a:spAutoFit/>
          </a:bodyPr>
          <a:lstStyle/>
          <a:p>
            <a:r>
              <a:rPr lang="en-US" sz="1100" dirty="0">
                <a:solidFill>
                  <a:srgbClr val="0DAFDE"/>
                </a:solidFill>
              </a:rPr>
              <a:t>{prefix : t</a:t>
            </a:r>
          </a:p>
        </p:txBody>
      </p:sp>
      <p:sp>
        <p:nvSpPr>
          <p:cNvPr id="65" name="TextBox 64">
            <a:extLst>
              <a:ext uri="{FF2B5EF4-FFF2-40B4-BE49-F238E27FC236}">
                <a16:creationId xmlns:a16="http://schemas.microsoft.com/office/drawing/2014/main" id="{78899CBE-5469-F46E-7E9E-7A40DC20CE9E}"/>
              </a:ext>
            </a:extLst>
          </p:cNvPr>
          <p:cNvSpPr txBox="1"/>
          <p:nvPr/>
        </p:nvSpPr>
        <p:spPr>
          <a:xfrm rot="5400000">
            <a:off x="9931318" y="4759729"/>
            <a:ext cx="663964" cy="261610"/>
          </a:xfrm>
          <a:prstGeom prst="rect">
            <a:avLst/>
          </a:prstGeom>
          <a:noFill/>
        </p:spPr>
        <p:txBody>
          <a:bodyPr wrap="none" rtlCol="0">
            <a:spAutoFit/>
          </a:bodyPr>
          <a:lstStyle/>
          <a:p>
            <a:r>
              <a:rPr lang="en-US" sz="1100" dirty="0">
                <a:solidFill>
                  <a:srgbClr val="0DAFDE"/>
                </a:solidFill>
              </a:rPr>
              <a:t>Prefix: f</a:t>
            </a:r>
          </a:p>
        </p:txBody>
      </p:sp>
      <p:pic>
        <p:nvPicPr>
          <p:cNvPr id="66" name="Picture 65">
            <a:extLst>
              <a:ext uri="{FF2B5EF4-FFF2-40B4-BE49-F238E27FC236}">
                <a16:creationId xmlns:a16="http://schemas.microsoft.com/office/drawing/2014/main" id="{E009AB23-31BB-95F8-EE26-EFFF6FD70C5B}"/>
              </a:ext>
            </a:extLst>
          </p:cNvPr>
          <p:cNvPicPr>
            <a:picLocks noChangeAspect="1"/>
          </p:cNvPicPr>
          <p:nvPr/>
        </p:nvPicPr>
        <p:blipFill>
          <a:blip r:embed="rId13"/>
          <a:stretch>
            <a:fillRect/>
          </a:stretch>
        </p:blipFill>
        <p:spPr>
          <a:xfrm>
            <a:off x="2954117" y="3368846"/>
            <a:ext cx="7772400" cy="2028497"/>
          </a:xfrm>
          <a:prstGeom prst="rect">
            <a:avLst/>
          </a:prstGeom>
        </p:spPr>
      </p:pic>
    </p:spTree>
    <p:extLst>
      <p:ext uri="{BB962C8B-B14F-4D97-AF65-F5344CB8AC3E}">
        <p14:creationId xmlns:p14="http://schemas.microsoft.com/office/powerpoint/2010/main" val="380443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6"/>
                                        </p:tgtEl>
                                        <p:attrNameLst>
                                          <p:attrName>ppt_x</p:attrName>
                                        </p:attrNameLst>
                                      </p:cBhvr>
                                      <p:tavLst>
                                        <p:tav tm="0">
                                          <p:val>
                                            <p:strVal val="ppt_x"/>
                                          </p:val>
                                        </p:tav>
                                        <p:tav tm="100000">
                                          <p:val>
                                            <p:strVal val="ppt_x"/>
                                          </p:val>
                                        </p:tav>
                                      </p:tavLst>
                                    </p:anim>
                                    <p:anim calcmode="lin" valueType="num">
                                      <p:cBhvr additive="base">
                                        <p:cTn id="7" dur="500"/>
                                        <p:tgtEl>
                                          <p:spTgt spid="56"/>
                                        </p:tgtEl>
                                        <p:attrNameLst>
                                          <p:attrName>ppt_y</p:attrName>
                                        </p:attrNameLst>
                                      </p:cBhvr>
                                      <p:tavLst>
                                        <p:tav tm="0">
                                          <p:val>
                                            <p:strVal val="ppt_y"/>
                                          </p:val>
                                        </p:tav>
                                        <p:tav tm="100000">
                                          <p:val>
                                            <p:strVal val="1+ppt_h/2"/>
                                          </p:val>
                                        </p:tav>
                                      </p:tavLst>
                                    </p:anim>
                                    <p:set>
                                      <p:cBhvr>
                                        <p:cTn id="8" dur="1" fill="hold">
                                          <p:stCondLst>
                                            <p:cond delay="499"/>
                                          </p:stCondLst>
                                        </p:cTn>
                                        <p:tgtEl>
                                          <p:spTgt spid="5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60"/>
                                        </p:tgtEl>
                                        <p:attrNameLst>
                                          <p:attrName>ppt_x</p:attrName>
                                        </p:attrNameLst>
                                      </p:cBhvr>
                                      <p:tavLst>
                                        <p:tav tm="0">
                                          <p:val>
                                            <p:strVal val="ppt_x"/>
                                          </p:val>
                                        </p:tav>
                                        <p:tav tm="100000">
                                          <p:val>
                                            <p:strVal val="ppt_x"/>
                                          </p:val>
                                        </p:tav>
                                      </p:tavLst>
                                    </p:anim>
                                    <p:anim calcmode="lin" valueType="num">
                                      <p:cBhvr additive="base">
                                        <p:cTn id="11" dur="500"/>
                                        <p:tgtEl>
                                          <p:spTgt spid="60"/>
                                        </p:tgtEl>
                                        <p:attrNameLst>
                                          <p:attrName>ppt_y</p:attrName>
                                        </p:attrNameLst>
                                      </p:cBhvr>
                                      <p:tavLst>
                                        <p:tav tm="0">
                                          <p:val>
                                            <p:strVal val="ppt_y"/>
                                          </p:val>
                                        </p:tav>
                                        <p:tav tm="100000">
                                          <p:val>
                                            <p:strVal val="1+ppt_h/2"/>
                                          </p:val>
                                        </p:tav>
                                      </p:tavLst>
                                    </p:anim>
                                    <p:set>
                                      <p:cBhvr>
                                        <p:cTn id="12" dur="1" fill="hold">
                                          <p:stCondLst>
                                            <p:cond delay="499"/>
                                          </p:stCondLst>
                                        </p:cTn>
                                        <p:tgtEl>
                                          <p:spTgt spid="60"/>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59"/>
                                        </p:tgtEl>
                                        <p:attrNameLst>
                                          <p:attrName>ppt_x</p:attrName>
                                        </p:attrNameLst>
                                      </p:cBhvr>
                                      <p:tavLst>
                                        <p:tav tm="0">
                                          <p:val>
                                            <p:strVal val="ppt_x"/>
                                          </p:val>
                                        </p:tav>
                                        <p:tav tm="100000">
                                          <p:val>
                                            <p:strVal val="ppt_x"/>
                                          </p:val>
                                        </p:tav>
                                      </p:tavLst>
                                    </p:anim>
                                    <p:anim calcmode="lin" valueType="num">
                                      <p:cBhvr additive="base">
                                        <p:cTn id="15" dur="500"/>
                                        <p:tgtEl>
                                          <p:spTgt spid="59"/>
                                        </p:tgtEl>
                                        <p:attrNameLst>
                                          <p:attrName>ppt_y</p:attrName>
                                        </p:attrNameLst>
                                      </p:cBhvr>
                                      <p:tavLst>
                                        <p:tav tm="0">
                                          <p:val>
                                            <p:strVal val="ppt_y"/>
                                          </p:val>
                                        </p:tav>
                                        <p:tav tm="100000">
                                          <p:val>
                                            <p:strVal val="1+ppt_h/2"/>
                                          </p:val>
                                        </p:tav>
                                      </p:tavLst>
                                    </p:anim>
                                    <p:set>
                                      <p:cBhvr>
                                        <p:cTn id="16" dur="1" fill="hold">
                                          <p:stCondLst>
                                            <p:cond delay="499"/>
                                          </p:stCondLst>
                                        </p:cTn>
                                        <p:tgtEl>
                                          <p:spTgt spid="59"/>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58"/>
                                        </p:tgtEl>
                                        <p:attrNameLst>
                                          <p:attrName>ppt_x</p:attrName>
                                        </p:attrNameLst>
                                      </p:cBhvr>
                                      <p:tavLst>
                                        <p:tav tm="0">
                                          <p:val>
                                            <p:strVal val="ppt_x"/>
                                          </p:val>
                                        </p:tav>
                                        <p:tav tm="100000">
                                          <p:val>
                                            <p:strVal val="ppt_x"/>
                                          </p:val>
                                        </p:tav>
                                      </p:tavLst>
                                    </p:anim>
                                    <p:anim calcmode="lin" valueType="num">
                                      <p:cBhvr additive="base">
                                        <p:cTn id="19" dur="500"/>
                                        <p:tgtEl>
                                          <p:spTgt spid="58"/>
                                        </p:tgtEl>
                                        <p:attrNameLst>
                                          <p:attrName>ppt_y</p:attrName>
                                        </p:attrNameLst>
                                      </p:cBhvr>
                                      <p:tavLst>
                                        <p:tav tm="0">
                                          <p:val>
                                            <p:strVal val="ppt_y"/>
                                          </p:val>
                                        </p:tav>
                                        <p:tav tm="100000">
                                          <p:val>
                                            <p:strVal val="1+ppt_h/2"/>
                                          </p:val>
                                        </p:tav>
                                      </p:tavLst>
                                    </p:anim>
                                    <p:set>
                                      <p:cBhvr>
                                        <p:cTn id="20" dur="1" fill="hold">
                                          <p:stCondLst>
                                            <p:cond delay="499"/>
                                          </p:stCondLst>
                                        </p:cTn>
                                        <p:tgtEl>
                                          <p:spTgt spid="58"/>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55"/>
                                        </p:tgtEl>
                                        <p:attrNameLst>
                                          <p:attrName>ppt_x</p:attrName>
                                        </p:attrNameLst>
                                      </p:cBhvr>
                                      <p:tavLst>
                                        <p:tav tm="0">
                                          <p:val>
                                            <p:strVal val="ppt_x"/>
                                          </p:val>
                                        </p:tav>
                                        <p:tav tm="100000">
                                          <p:val>
                                            <p:strVal val="ppt_x"/>
                                          </p:val>
                                        </p:tav>
                                      </p:tavLst>
                                    </p:anim>
                                    <p:anim calcmode="lin" valueType="num">
                                      <p:cBhvr additive="base">
                                        <p:cTn id="23" dur="500"/>
                                        <p:tgtEl>
                                          <p:spTgt spid="55"/>
                                        </p:tgtEl>
                                        <p:attrNameLst>
                                          <p:attrName>ppt_y</p:attrName>
                                        </p:attrNameLst>
                                      </p:cBhvr>
                                      <p:tavLst>
                                        <p:tav tm="0">
                                          <p:val>
                                            <p:strVal val="ppt_y"/>
                                          </p:val>
                                        </p:tav>
                                        <p:tav tm="100000">
                                          <p:val>
                                            <p:strVal val="1+ppt_h/2"/>
                                          </p:val>
                                        </p:tav>
                                      </p:tavLst>
                                    </p:anim>
                                    <p:set>
                                      <p:cBhvr>
                                        <p:cTn id="24" dur="1" fill="hold">
                                          <p:stCondLst>
                                            <p:cond delay="499"/>
                                          </p:stCondLst>
                                        </p:cTn>
                                        <p:tgtEl>
                                          <p:spTgt spid="55"/>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57"/>
                                        </p:tgtEl>
                                        <p:attrNameLst>
                                          <p:attrName>ppt_x</p:attrName>
                                        </p:attrNameLst>
                                      </p:cBhvr>
                                      <p:tavLst>
                                        <p:tav tm="0">
                                          <p:val>
                                            <p:strVal val="ppt_x"/>
                                          </p:val>
                                        </p:tav>
                                        <p:tav tm="100000">
                                          <p:val>
                                            <p:strVal val="ppt_x"/>
                                          </p:val>
                                        </p:tav>
                                      </p:tavLst>
                                    </p:anim>
                                    <p:anim calcmode="lin" valueType="num">
                                      <p:cBhvr additive="base">
                                        <p:cTn id="27" dur="500"/>
                                        <p:tgtEl>
                                          <p:spTgt spid="57"/>
                                        </p:tgtEl>
                                        <p:attrNameLst>
                                          <p:attrName>ppt_y</p:attrName>
                                        </p:attrNameLst>
                                      </p:cBhvr>
                                      <p:tavLst>
                                        <p:tav tm="0">
                                          <p:val>
                                            <p:strVal val="ppt_y"/>
                                          </p:val>
                                        </p:tav>
                                        <p:tav tm="100000">
                                          <p:val>
                                            <p:strVal val="1+ppt_h/2"/>
                                          </p:val>
                                        </p:tav>
                                      </p:tavLst>
                                    </p:anim>
                                    <p:set>
                                      <p:cBhvr>
                                        <p:cTn id="28" dur="1" fill="hold">
                                          <p:stCondLst>
                                            <p:cond delay="499"/>
                                          </p:stCondLst>
                                        </p:cTn>
                                        <p:tgtEl>
                                          <p:spTgt spid="57"/>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54"/>
                                        </p:tgtEl>
                                        <p:attrNameLst>
                                          <p:attrName>ppt_x</p:attrName>
                                        </p:attrNameLst>
                                      </p:cBhvr>
                                      <p:tavLst>
                                        <p:tav tm="0">
                                          <p:val>
                                            <p:strVal val="ppt_x"/>
                                          </p:val>
                                        </p:tav>
                                        <p:tav tm="100000">
                                          <p:val>
                                            <p:strVal val="ppt_x"/>
                                          </p:val>
                                        </p:tav>
                                      </p:tavLst>
                                    </p:anim>
                                    <p:anim calcmode="lin" valueType="num">
                                      <p:cBhvr additive="base">
                                        <p:cTn id="31" dur="500"/>
                                        <p:tgtEl>
                                          <p:spTgt spid="54"/>
                                        </p:tgtEl>
                                        <p:attrNameLst>
                                          <p:attrName>ppt_y</p:attrName>
                                        </p:attrNameLst>
                                      </p:cBhvr>
                                      <p:tavLst>
                                        <p:tav tm="0">
                                          <p:val>
                                            <p:strVal val="ppt_y"/>
                                          </p:val>
                                        </p:tav>
                                        <p:tav tm="100000">
                                          <p:val>
                                            <p:strVal val="1+ppt_h/2"/>
                                          </p:val>
                                        </p:tav>
                                      </p:tavLst>
                                    </p:anim>
                                    <p:set>
                                      <p:cBhvr>
                                        <p:cTn id="32" dur="1" fill="hold">
                                          <p:stCondLst>
                                            <p:cond delay="499"/>
                                          </p:stCondLst>
                                        </p:cTn>
                                        <p:tgtEl>
                                          <p:spTgt spid="54"/>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65"/>
                                        </p:tgtEl>
                                        <p:attrNameLst>
                                          <p:attrName>ppt_x</p:attrName>
                                        </p:attrNameLst>
                                      </p:cBhvr>
                                      <p:tavLst>
                                        <p:tav tm="0">
                                          <p:val>
                                            <p:strVal val="ppt_x"/>
                                          </p:val>
                                        </p:tav>
                                        <p:tav tm="100000">
                                          <p:val>
                                            <p:strVal val="ppt_x"/>
                                          </p:val>
                                        </p:tav>
                                      </p:tavLst>
                                    </p:anim>
                                    <p:anim calcmode="lin" valueType="num">
                                      <p:cBhvr additive="base">
                                        <p:cTn id="35" dur="500"/>
                                        <p:tgtEl>
                                          <p:spTgt spid="65"/>
                                        </p:tgtEl>
                                        <p:attrNameLst>
                                          <p:attrName>ppt_y</p:attrName>
                                        </p:attrNameLst>
                                      </p:cBhvr>
                                      <p:tavLst>
                                        <p:tav tm="0">
                                          <p:val>
                                            <p:strVal val="ppt_y"/>
                                          </p:val>
                                        </p:tav>
                                        <p:tav tm="100000">
                                          <p:val>
                                            <p:strVal val="1+ppt_h/2"/>
                                          </p:val>
                                        </p:tav>
                                      </p:tavLst>
                                    </p:anim>
                                    <p:set>
                                      <p:cBhvr>
                                        <p:cTn id="36" dur="1" fill="hold">
                                          <p:stCondLst>
                                            <p:cond delay="499"/>
                                          </p:stCondLst>
                                        </p:cTn>
                                        <p:tgtEl>
                                          <p:spTgt spid="65"/>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53"/>
                                        </p:tgtEl>
                                        <p:attrNameLst>
                                          <p:attrName>ppt_x</p:attrName>
                                        </p:attrNameLst>
                                      </p:cBhvr>
                                      <p:tavLst>
                                        <p:tav tm="0">
                                          <p:val>
                                            <p:strVal val="ppt_x"/>
                                          </p:val>
                                        </p:tav>
                                        <p:tav tm="100000">
                                          <p:val>
                                            <p:strVal val="ppt_x"/>
                                          </p:val>
                                        </p:tav>
                                      </p:tavLst>
                                    </p:anim>
                                    <p:anim calcmode="lin" valueType="num">
                                      <p:cBhvr additive="base">
                                        <p:cTn id="39" dur="500"/>
                                        <p:tgtEl>
                                          <p:spTgt spid="53"/>
                                        </p:tgtEl>
                                        <p:attrNameLst>
                                          <p:attrName>ppt_y</p:attrName>
                                        </p:attrNameLst>
                                      </p:cBhvr>
                                      <p:tavLst>
                                        <p:tav tm="0">
                                          <p:val>
                                            <p:strVal val="ppt_y"/>
                                          </p:val>
                                        </p:tav>
                                        <p:tav tm="100000">
                                          <p:val>
                                            <p:strVal val="1+ppt_h/2"/>
                                          </p:val>
                                        </p:tav>
                                      </p:tavLst>
                                    </p:anim>
                                    <p:set>
                                      <p:cBhvr>
                                        <p:cTn id="40" dur="1" fill="hold">
                                          <p:stCondLst>
                                            <p:cond delay="499"/>
                                          </p:stCondLst>
                                        </p:cTn>
                                        <p:tgtEl>
                                          <p:spTgt spid="53"/>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64"/>
                                        </p:tgtEl>
                                        <p:attrNameLst>
                                          <p:attrName>ppt_x</p:attrName>
                                        </p:attrNameLst>
                                      </p:cBhvr>
                                      <p:tavLst>
                                        <p:tav tm="0">
                                          <p:val>
                                            <p:strVal val="ppt_x"/>
                                          </p:val>
                                        </p:tav>
                                        <p:tav tm="100000">
                                          <p:val>
                                            <p:strVal val="ppt_x"/>
                                          </p:val>
                                        </p:tav>
                                      </p:tavLst>
                                    </p:anim>
                                    <p:anim calcmode="lin" valueType="num">
                                      <p:cBhvr additive="base">
                                        <p:cTn id="43" dur="500"/>
                                        <p:tgtEl>
                                          <p:spTgt spid="64"/>
                                        </p:tgtEl>
                                        <p:attrNameLst>
                                          <p:attrName>ppt_y</p:attrName>
                                        </p:attrNameLst>
                                      </p:cBhvr>
                                      <p:tavLst>
                                        <p:tav tm="0">
                                          <p:val>
                                            <p:strVal val="ppt_y"/>
                                          </p:val>
                                        </p:tav>
                                        <p:tav tm="100000">
                                          <p:val>
                                            <p:strVal val="1+ppt_h/2"/>
                                          </p:val>
                                        </p:tav>
                                      </p:tavLst>
                                    </p:anim>
                                    <p:set>
                                      <p:cBhvr>
                                        <p:cTn id="44" dur="1" fill="hold">
                                          <p:stCondLst>
                                            <p:cond delay="499"/>
                                          </p:stCondLst>
                                        </p:cTn>
                                        <p:tgtEl>
                                          <p:spTgt spid="6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additive="base">
                                        <p:cTn id="49" dur="500" fill="hold"/>
                                        <p:tgtEl>
                                          <p:spTgt spid="62"/>
                                        </p:tgtEl>
                                        <p:attrNameLst>
                                          <p:attrName>ppt_x</p:attrName>
                                        </p:attrNameLst>
                                      </p:cBhvr>
                                      <p:tavLst>
                                        <p:tav tm="0">
                                          <p:val>
                                            <p:strVal val="#ppt_x"/>
                                          </p:val>
                                        </p:tav>
                                        <p:tav tm="100000">
                                          <p:val>
                                            <p:strVal val="#ppt_x"/>
                                          </p:val>
                                        </p:tav>
                                      </p:tavLst>
                                    </p:anim>
                                    <p:anim calcmode="lin" valueType="num">
                                      <p:cBhvr additive="base">
                                        <p:cTn id="5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63"/>
                    </p:tgtEl>
                  </p:cond>
                </p:stCondLst>
                <p:endSync evt="end" delay="0">
                  <p:rtn val="all"/>
                </p:endSync>
                <p:childTnLst>
                  <p:par>
                    <p:cTn id="52" fill="hold">
                      <p:stCondLst>
                        <p:cond delay="0"/>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dissolve">
                                      <p:cBhvr>
                                        <p:cTn id="56" dur="500"/>
                                        <p:tgtEl>
                                          <p:spTgt spid="66"/>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66"/>
                                        </p:tgtEl>
                                        <p:attrNameLst>
                                          <p:attrName>ppt_x</p:attrName>
                                        </p:attrNameLst>
                                      </p:cBhvr>
                                      <p:tavLst>
                                        <p:tav tm="0">
                                          <p:val>
                                            <p:strVal val="ppt_x"/>
                                          </p:val>
                                        </p:tav>
                                        <p:tav tm="100000">
                                          <p:val>
                                            <p:strVal val="ppt_x"/>
                                          </p:val>
                                        </p:tav>
                                      </p:tavLst>
                                    </p:anim>
                                    <p:anim calcmode="lin" valueType="num">
                                      <p:cBhvr additive="base">
                                        <p:cTn id="61" dur="500"/>
                                        <p:tgtEl>
                                          <p:spTgt spid="66"/>
                                        </p:tgtEl>
                                        <p:attrNameLst>
                                          <p:attrName>ppt_y</p:attrName>
                                        </p:attrNameLst>
                                      </p:cBhvr>
                                      <p:tavLst>
                                        <p:tav tm="0">
                                          <p:val>
                                            <p:strVal val="ppt_y"/>
                                          </p:val>
                                        </p:tav>
                                        <p:tav tm="100000">
                                          <p:val>
                                            <p:strVal val="1+ppt_h/2"/>
                                          </p:val>
                                        </p:tav>
                                      </p:tavLst>
                                    </p:anim>
                                    <p:set>
                                      <p:cBhvr>
                                        <p:cTn id="62" dur="1" fill="hold">
                                          <p:stCondLst>
                                            <p:cond delay="499"/>
                                          </p:stCondLst>
                                        </p:cTn>
                                        <p:tgtEl>
                                          <p:spTgt spid="66"/>
                                        </p:tgtEl>
                                        <p:attrNameLst>
                                          <p:attrName>style.visibility</p:attrName>
                                        </p:attrNameLst>
                                      </p:cBhvr>
                                      <p:to>
                                        <p:strVal val="hidden"/>
                                      </p:to>
                                    </p:set>
                                  </p:childTnLst>
                                </p:cTn>
                              </p:par>
                            </p:childTnLst>
                          </p:cTn>
                        </p:par>
                      </p:childTnLst>
                    </p:cTn>
                  </p:par>
                </p:childTnLst>
              </p:cTn>
              <p:nextCondLst>
                <p:cond evt="onClick" delay="0">
                  <p:tgtEl>
                    <p:spTgt spid="63"/>
                  </p:tgtEl>
                </p:cond>
              </p:nextCondLst>
            </p:seq>
          </p:childTnLst>
        </p:cTn>
      </p:par>
    </p:tnLst>
    <p:bldLst>
      <p:bldP spid="55" grpId="0"/>
      <p:bldP spid="56" grpId="0"/>
      <p:bldP spid="57" grpId="0"/>
      <p:bldP spid="62" grpId="0" animBg="1"/>
      <p:bldP spid="64" grpId="0"/>
      <p:bldP spid="6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7775576" y="182289"/>
            <a:ext cx="4334841" cy="369332"/>
          </a:xfrm>
          <a:prstGeom prst="rect">
            <a:avLst/>
          </a:prstGeom>
          <a:noFill/>
        </p:spPr>
        <p:txBody>
          <a:bodyPr wrap="none" rtlCol="0">
            <a:spAutoFit/>
          </a:bodyPr>
          <a:lstStyle/>
          <a:p>
            <a:r>
              <a:rPr lang="en-US" dirty="0"/>
              <a:t>Creating Functions : </a:t>
            </a:r>
            <a:r>
              <a:rPr lang="en-US" dirty="0">
                <a:solidFill>
                  <a:srgbClr val="0DAFDE"/>
                </a:solidFill>
              </a:rPr>
              <a:t>Confusion Matrix</a:t>
            </a:r>
          </a:p>
        </p:txBody>
      </p:sp>
      <p:sp>
        <p:nvSpPr>
          <p:cNvPr id="9" name="TextBox 8">
            <a:extLst>
              <a:ext uri="{FF2B5EF4-FFF2-40B4-BE49-F238E27FC236}">
                <a16:creationId xmlns:a16="http://schemas.microsoft.com/office/drawing/2014/main" id="{A43DD0AB-B113-7080-DAE4-BF0FB2F881D0}"/>
              </a:ext>
            </a:extLst>
          </p:cNvPr>
          <p:cNvSpPr txBox="1"/>
          <p:nvPr/>
        </p:nvSpPr>
        <p:spPr>
          <a:xfrm>
            <a:off x="9259613" y="1097199"/>
            <a:ext cx="3069021" cy="1477328"/>
          </a:xfrm>
          <a:prstGeom prst="rect">
            <a:avLst/>
          </a:prstGeom>
          <a:noFill/>
        </p:spPr>
        <p:txBody>
          <a:bodyPr wrap="square" rtlCol="0">
            <a:spAutoFit/>
          </a:bodyPr>
          <a:lstStyle/>
          <a:p>
            <a:r>
              <a:rPr lang="en-US" dirty="0"/>
              <a:t>Confusion matrix is a table that is used to define the performance of a classification algorithm</a:t>
            </a:r>
          </a:p>
        </p:txBody>
      </p:sp>
      <p:graphicFrame>
        <p:nvGraphicFramePr>
          <p:cNvPr id="10" name="Diagram 9">
            <a:extLst>
              <a:ext uri="{FF2B5EF4-FFF2-40B4-BE49-F238E27FC236}">
                <a16:creationId xmlns:a16="http://schemas.microsoft.com/office/drawing/2014/main" id="{15E61BA6-AE8A-C059-6841-F070294AF6D1}"/>
              </a:ext>
            </a:extLst>
          </p:cNvPr>
          <p:cNvGraphicFramePr/>
          <p:nvPr>
            <p:extLst>
              <p:ext uri="{D42A27DB-BD31-4B8C-83A1-F6EECF244321}">
                <p14:modId xmlns:p14="http://schemas.microsoft.com/office/powerpoint/2010/main" val="3402721818"/>
              </p:ext>
            </p:extLst>
          </p:nvPr>
        </p:nvGraphicFramePr>
        <p:xfrm>
          <a:off x="3160110" y="2749931"/>
          <a:ext cx="5871779" cy="332039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1" name="TextBox 10">
            <a:extLst>
              <a:ext uri="{FF2B5EF4-FFF2-40B4-BE49-F238E27FC236}">
                <a16:creationId xmlns:a16="http://schemas.microsoft.com/office/drawing/2014/main" id="{5BE77F36-1EAD-E318-3B5B-E853B64E381D}"/>
              </a:ext>
            </a:extLst>
          </p:cNvPr>
          <p:cNvSpPr txBox="1"/>
          <p:nvPr/>
        </p:nvSpPr>
        <p:spPr>
          <a:xfrm>
            <a:off x="4665686" y="1777114"/>
            <a:ext cx="2860626" cy="369332"/>
          </a:xfrm>
          <a:prstGeom prst="rect">
            <a:avLst/>
          </a:prstGeom>
          <a:noFill/>
        </p:spPr>
        <p:txBody>
          <a:bodyPr wrap="square" rtlCol="0">
            <a:spAutoFit/>
          </a:bodyPr>
          <a:lstStyle/>
          <a:p>
            <a:pPr algn="ctr"/>
            <a:r>
              <a:rPr lang="en-US" dirty="0">
                <a:solidFill>
                  <a:srgbClr val="0DAFDE"/>
                </a:solidFill>
              </a:rPr>
              <a:t>Predicted Class</a:t>
            </a:r>
          </a:p>
        </p:txBody>
      </p:sp>
      <p:sp>
        <p:nvSpPr>
          <p:cNvPr id="14" name="TextBox 13">
            <a:extLst>
              <a:ext uri="{FF2B5EF4-FFF2-40B4-BE49-F238E27FC236}">
                <a16:creationId xmlns:a16="http://schemas.microsoft.com/office/drawing/2014/main" id="{EC7252A9-AF33-1225-3E1C-FE7DEFBDCF4A}"/>
              </a:ext>
            </a:extLst>
          </p:cNvPr>
          <p:cNvSpPr txBox="1"/>
          <p:nvPr/>
        </p:nvSpPr>
        <p:spPr>
          <a:xfrm rot="16200000">
            <a:off x="1802921" y="4225460"/>
            <a:ext cx="3090333" cy="369332"/>
          </a:xfrm>
          <a:prstGeom prst="rect">
            <a:avLst/>
          </a:prstGeom>
          <a:noFill/>
        </p:spPr>
        <p:txBody>
          <a:bodyPr wrap="square" rtlCol="0">
            <a:spAutoFit/>
          </a:bodyPr>
          <a:lstStyle/>
          <a:p>
            <a:pPr algn="ctr"/>
            <a:r>
              <a:rPr lang="en-US" dirty="0">
                <a:solidFill>
                  <a:srgbClr val="0DAFDE"/>
                </a:solidFill>
              </a:rPr>
              <a:t>True Class</a:t>
            </a:r>
          </a:p>
        </p:txBody>
      </p:sp>
      <p:sp>
        <p:nvSpPr>
          <p:cNvPr id="17" name="TextBox 16">
            <a:extLst>
              <a:ext uri="{FF2B5EF4-FFF2-40B4-BE49-F238E27FC236}">
                <a16:creationId xmlns:a16="http://schemas.microsoft.com/office/drawing/2014/main" id="{5A88229B-90A4-DA29-F79B-22271D242D90}"/>
              </a:ext>
            </a:extLst>
          </p:cNvPr>
          <p:cNvSpPr txBox="1"/>
          <p:nvPr/>
        </p:nvSpPr>
        <p:spPr>
          <a:xfrm>
            <a:off x="6589986" y="2380599"/>
            <a:ext cx="476412" cy="369332"/>
          </a:xfrm>
          <a:prstGeom prst="rect">
            <a:avLst/>
          </a:prstGeom>
          <a:noFill/>
        </p:spPr>
        <p:txBody>
          <a:bodyPr wrap="none" rtlCol="0">
            <a:spAutoFit/>
          </a:bodyPr>
          <a:lstStyle/>
          <a:p>
            <a:r>
              <a:rPr lang="en-US" dirty="0"/>
              <a:t>no</a:t>
            </a:r>
          </a:p>
        </p:txBody>
      </p:sp>
      <p:sp>
        <p:nvSpPr>
          <p:cNvPr id="22" name="TextBox 21">
            <a:extLst>
              <a:ext uri="{FF2B5EF4-FFF2-40B4-BE49-F238E27FC236}">
                <a16:creationId xmlns:a16="http://schemas.microsoft.com/office/drawing/2014/main" id="{A274A9EF-8EC3-F814-57FD-0A0B0963D2B7}"/>
              </a:ext>
            </a:extLst>
          </p:cNvPr>
          <p:cNvSpPr txBox="1"/>
          <p:nvPr/>
        </p:nvSpPr>
        <p:spPr>
          <a:xfrm rot="16200000">
            <a:off x="3757449" y="4967281"/>
            <a:ext cx="476412" cy="369332"/>
          </a:xfrm>
          <a:prstGeom prst="rect">
            <a:avLst/>
          </a:prstGeom>
          <a:noFill/>
        </p:spPr>
        <p:txBody>
          <a:bodyPr wrap="none" rtlCol="0">
            <a:spAutoFit/>
          </a:bodyPr>
          <a:lstStyle/>
          <a:p>
            <a:r>
              <a:rPr lang="en-US" dirty="0"/>
              <a:t>no</a:t>
            </a:r>
          </a:p>
        </p:txBody>
      </p:sp>
      <p:sp>
        <p:nvSpPr>
          <p:cNvPr id="24" name="TextBox 23">
            <a:extLst>
              <a:ext uri="{FF2B5EF4-FFF2-40B4-BE49-F238E27FC236}">
                <a16:creationId xmlns:a16="http://schemas.microsoft.com/office/drawing/2014/main" id="{0EF220A2-2BFE-E10D-88D1-586B142F8A2D}"/>
              </a:ext>
            </a:extLst>
          </p:cNvPr>
          <p:cNvSpPr txBox="1"/>
          <p:nvPr/>
        </p:nvSpPr>
        <p:spPr>
          <a:xfrm>
            <a:off x="4944831" y="2380599"/>
            <a:ext cx="548548" cy="369332"/>
          </a:xfrm>
          <a:prstGeom prst="rect">
            <a:avLst/>
          </a:prstGeom>
          <a:noFill/>
        </p:spPr>
        <p:txBody>
          <a:bodyPr wrap="none" rtlCol="0">
            <a:spAutoFit/>
          </a:bodyPr>
          <a:lstStyle/>
          <a:p>
            <a:r>
              <a:rPr lang="en-US" dirty="0"/>
              <a:t>yes</a:t>
            </a:r>
          </a:p>
        </p:txBody>
      </p:sp>
      <p:sp>
        <p:nvSpPr>
          <p:cNvPr id="25" name="TextBox 24">
            <a:extLst>
              <a:ext uri="{FF2B5EF4-FFF2-40B4-BE49-F238E27FC236}">
                <a16:creationId xmlns:a16="http://schemas.microsoft.com/office/drawing/2014/main" id="{AD286518-E180-A666-D020-66049A7833C4}"/>
              </a:ext>
            </a:extLst>
          </p:cNvPr>
          <p:cNvSpPr txBox="1"/>
          <p:nvPr/>
        </p:nvSpPr>
        <p:spPr>
          <a:xfrm rot="16200000">
            <a:off x="3721381" y="3468368"/>
            <a:ext cx="548548" cy="369332"/>
          </a:xfrm>
          <a:prstGeom prst="rect">
            <a:avLst/>
          </a:prstGeom>
          <a:noFill/>
        </p:spPr>
        <p:txBody>
          <a:bodyPr wrap="none" rtlCol="0">
            <a:spAutoFit/>
          </a:bodyPr>
          <a:lstStyle/>
          <a:p>
            <a:r>
              <a:rPr lang="en-US" dirty="0"/>
              <a:t>yes</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31" name="Code 29">
            <a:extLst>
              <a:ext uri="{FF2B5EF4-FFF2-40B4-BE49-F238E27FC236}">
                <a16:creationId xmlns:a16="http://schemas.microsoft.com/office/drawing/2014/main" id="{F087C952-9D2D-5E7C-DDF7-9FD9735FB315}"/>
              </a:ext>
            </a:extLst>
          </p:cNvPr>
          <p:cNvSpPr txBox="1"/>
          <p:nvPr/>
        </p:nvSpPr>
        <p:spPr>
          <a:xfrm>
            <a:off x="11187364" y="6458694"/>
            <a:ext cx="832279" cy="369332"/>
          </a:xfrm>
          <a:prstGeom prst="rect">
            <a:avLst/>
          </a:prstGeom>
          <a:noFill/>
        </p:spPr>
        <p:txBody>
          <a:bodyPr wrap="none" rtlCol="0">
            <a:spAutoFit/>
          </a:bodyPr>
          <a:lstStyle/>
          <a:p>
            <a:r>
              <a:rPr lang="en-US" dirty="0"/>
              <a:t>Code</a:t>
            </a:r>
          </a:p>
        </p:txBody>
      </p:sp>
      <p:pic>
        <p:nvPicPr>
          <p:cNvPr id="32" name="Picture 31">
            <a:extLst>
              <a:ext uri="{FF2B5EF4-FFF2-40B4-BE49-F238E27FC236}">
                <a16:creationId xmlns:a16="http://schemas.microsoft.com/office/drawing/2014/main" id="{73D28716-836B-3ACA-7D7C-732BE9515A77}"/>
              </a:ext>
            </a:extLst>
          </p:cNvPr>
          <p:cNvPicPr>
            <a:picLocks noChangeAspect="1"/>
          </p:cNvPicPr>
          <p:nvPr/>
        </p:nvPicPr>
        <p:blipFill>
          <a:blip r:embed="rId16"/>
          <a:stretch>
            <a:fillRect/>
          </a:stretch>
        </p:blipFill>
        <p:spPr>
          <a:xfrm>
            <a:off x="2529578" y="1808851"/>
            <a:ext cx="6730035" cy="4021275"/>
          </a:xfrm>
          <a:prstGeom prst="rect">
            <a:avLst/>
          </a:prstGeom>
          <a:ln w="28575">
            <a:solidFill>
              <a:schemeClr val="accent5"/>
            </a:solidFill>
          </a:ln>
        </p:spPr>
      </p:pic>
    </p:spTree>
    <p:extLst>
      <p:ext uri="{BB962C8B-B14F-4D97-AF65-F5344CB8AC3E}">
        <p14:creationId xmlns:p14="http://schemas.microsoft.com/office/powerpoint/2010/main" val="4100250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1"/>
                    </p:tgtEl>
                  </p:cond>
                </p:stCondLst>
                <p:endSync evt="end" delay="0">
                  <p:rtn val="all"/>
                </p:endSync>
                <p:childTnLst>
                  <p:par>
                    <p:cTn id="10" fill="hold">
                      <p:stCondLst>
                        <p:cond delay="0"/>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blinds(horizontal)">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32"/>
                                        </p:tgtEl>
                                      </p:cBhvr>
                                    </p:animEffect>
                                    <p:set>
                                      <p:cBhvr>
                                        <p:cTn id="19"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7775576" y="182289"/>
            <a:ext cx="3770584" cy="369332"/>
          </a:xfrm>
          <a:prstGeom prst="rect">
            <a:avLst/>
          </a:prstGeom>
          <a:noFill/>
        </p:spPr>
        <p:txBody>
          <a:bodyPr wrap="none" rtlCol="0">
            <a:spAutoFit/>
          </a:bodyPr>
          <a:lstStyle/>
          <a:p>
            <a:r>
              <a:rPr lang="en-US" dirty="0"/>
              <a:t>Creating Functions : </a:t>
            </a:r>
            <a:r>
              <a:rPr lang="en-US" dirty="0">
                <a:solidFill>
                  <a:srgbClr val="0DAFDE"/>
                </a:solidFill>
              </a:rPr>
              <a:t>Run Models</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grpSp>
        <p:nvGrpSpPr>
          <p:cNvPr id="12" name="Group 11">
            <a:extLst>
              <a:ext uri="{FF2B5EF4-FFF2-40B4-BE49-F238E27FC236}">
                <a16:creationId xmlns:a16="http://schemas.microsoft.com/office/drawing/2014/main" id="{A98E52CB-46F1-88D4-71A9-1E252983DEBC}"/>
              </a:ext>
            </a:extLst>
          </p:cNvPr>
          <p:cNvGrpSpPr/>
          <p:nvPr/>
        </p:nvGrpSpPr>
        <p:grpSpPr>
          <a:xfrm>
            <a:off x="2845900" y="1803396"/>
            <a:ext cx="1281870" cy="430888"/>
            <a:chOff x="3770" y="2270389"/>
            <a:chExt cx="2194718" cy="877887"/>
          </a:xfrm>
          <a:solidFill>
            <a:schemeClr val="accent6">
              <a:lumMod val="20000"/>
              <a:lumOff val="80000"/>
            </a:schemeClr>
          </a:solidFill>
        </p:grpSpPr>
        <p:sp>
          <p:nvSpPr>
            <p:cNvPr id="13" name="Chevron 12">
              <a:extLst>
                <a:ext uri="{FF2B5EF4-FFF2-40B4-BE49-F238E27FC236}">
                  <a16:creationId xmlns:a16="http://schemas.microsoft.com/office/drawing/2014/main" id="{BB049226-239A-14DA-4EB0-8FFBF2A24DD7}"/>
                </a:ext>
              </a:extLst>
            </p:cNvPr>
            <p:cNvSpPr/>
            <p:nvPr/>
          </p:nvSpPr>
          <p:spPr>
            <a:xfrm>
              <a:off x="3770" y="2270389"/>
              <a:ext cx="2194718" cy="877887"/>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hevron 4">
              <a:extLst>
                <a:ext uri="{FF2B5EF4-FFF2-40B4-BE49-F238E27FC236}">
                  <a16:creationId xmlns:a16="http://schemas.microsoft.com/office/drawing/2014/main" id="{4F372FF5-2AEE-0C34-8AC3-B1B9BC00FFB4}"/>
                </a:ext>
              </a:extLst>
            </p:cNvPr>
            <p:cNvSpPr txBox="1"/>
            <p:nvPr/>
          </p:nvSpPr>
          <p:spPr>
            <a:xfrm>
              <a:off x="3770" y="2270389"/>
              <a:ext cx="1928056" cy="8778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050" dirty="0">
                  <a:solidFill>
                    <a:schemeClr val="bg1"/>
                  </a:solidFill>
                </a:rPr>
                <a:t>Define function</a:t>
              </a:r>
              <a:endParaRPr lang="en-US" sz="1050" kern="1200" dirty="0">
                <a:solidFill>
                  <a:schemeClr val="bg1"/>
                </a:solidFill>
              </a:endParaRPr>
            </a:p>
          </p:txBody>
        </p:sp>
      </p:grpSp>
      <p:grpSp>
        <p:nvGrpSpPr>
          <p:cNvPr id="16" name="Group 15">
            <a:extLst>
              <a:ext uri="{FF2B5EF4-FFF2-40B4-BE49-F238E27FC236}">
                <a16:creationId xmlns:a16="http://schemas.microsoft.com/office/drawing/2014/main" id="{E4B857AA-CCE8-6F7F-C16F-5C2F6C1174CE}"/>
              </a:ext>
            </a:extLst>
          </p:cNvPr>
          <p:cNvGrpSpPr/>
          <p:nvPr/>
        </p:nvGrpSpPr>
        <p:grpSpPr>
          <a:xfrm>
            <a:off x="3947700" y="2254532"/>
            <a:ext cx="1281871" cy="430887"/>
            <a:chOff x="3770" y="2270389"/>
            <a:chExt cx="2194718" cy="877887"/>
          </a:xfrm>
          <a:solidFill>
            <a:schemeClr val="accent6">
              <a:lumMod val="40000"/>
              <a:lumOff val="60000"/>
            </a:schemeClr>
          </a:solidFill>
        </p:grpSpPr>
        <p:sp>
          <p:nvSpPr>
            <p:cNvPr id="18" name="Chevron 17">
              <a:extLst>
                <a:ext uri="{FF2B5EF4-FFF2-40B4-BE49-F238E27FC236}">
                  <a16:creationId xmlns:a16="http://schemas.microsoft.com/office/drawing/2014/main" id="{769715F0-3271-54FE-B979-0261FA19937D}"/>
                </a:ext>
              </a:extLst>
            </p:cNvPr>
            <p:cNvSpPr/>
            <p:nvPr/>
          </p:nvSpPr>
          <p:spPr>
            <a:xfrm>
              <a:off x="3770" y="2270389"/>
              <a:ext cx="2194718" cy="877887"/>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Chevron 4">
              <a:extLst>
                <a:ext uri="{FF2B5EF4-FFF2-40B4-BE49-F238E27FC236}">
                  <a16:creationId xmlns:a16="http://schemas.microsoft.com/office/drawing/2014/main" id="{2A713FCE-81A8-D8F7-E0C7-C16FB62DD4FF}"/>
                </a:ext>
              </a:extLst>
            </p:cNvPr>
            <p:cNvSpPr txBox="1"/>
            <p:nvPr/>
          </p:nvSpPr>
          <p:spPr>
            <a:xfrm>
              <a:off x="442714" y="2270389"/>
              <a:ext cx="1316831" cy="8778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050" kern="1200" dirty="0">
                  <a:solidFill>
                    <a:schemeClr val="bg1"/>
                  </a:solidFill>
                </a:rPr>
                <a:t>Training model</a:t>
              </a:r>
            </a:p>
          </p:txBody>
        </p:sp>
      </p:grpSp>
      <p:grpSp>
        <p:nvGrpSpPr>
          <p:cNvPr id="27" name="Group 26">
            <a:extLst>
              <a:ext uri="{FF2B5EF4-FFF2-40B4-BE49-F238E27FC236}">
                <a16:creationId xmlns:a16="http://schemas.microsoft.com/office/drawing/2014/main" id="{4EAFA934-0F18-4228-B38A-2A39D9FF1F93}"/>
              </a:ext>
            </a:extLst>
          </p:cNvPr>
          <p:cNvGrpSpPr/>
          <p:nvPr/>
        </p:nvGrpSpPr>
        <p:grpSpPr>
          <a:xfrm>
            <a:off x="6092254" y="3167990"/>
            <a:ext cx="1281872" cy="430887"/>
            <a:chOff x="3770" y="2270389"/>
            <a:chExt cx="2194718" cy="877887"/>
          </a:xfrm>
          <a:solidFill>
            <a:schemeClr val="accent6">
              <a:lumMod val="75000"/>
            </a:schemeClr>
          </a:solidFill>
        </p:grpSpPr>
        <p:sp>
          <p:nvSpPr>
            <p:cNvPr id="28" name="Chevron 27">
              <a:extLst>
                <a:ext uri="{FF2B5EF4-FFF2-40B4-BE49-F238E27FC236}">
                  <a16:creationId xmlns:a16="http://schemas.microsoft.com/office/drawing/2014/main" id="{D29813BE-14B8-E3FC-7243-785F58BE5979}"/>
                </a:ext>
              </a:extLst>
            </p:cNvPr>
            <p:cNvSpPr/>
            <p:nvPr/>
          </p:nvSpPr>
          <p:spPr>
            <a:xfrm>
              <a:off x="3770" y="2270389"/>
              <a:ext cx="2194718" cy="877887"/>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Chevron 4">
              <a:extLst>
                <a:ext uri="{FF2B5EF4-FFF2-40B4-BE49-F238E27FC236}">
                  <a16:creationId xmlns:a16="http://schemas.microsoft.com/office/drawing/2014/main" id="{DD9C8C94-A5D2-76AC-F6C4-5B3BD6CCB317}"/>
                </a:ext>
              </a:extLst>
            </p:cNvPr>
            <p:cNvSpPr txBox="1"/>
            <p:nvPr/>
          </p:nvSpPr>
          <p:spPr>
            <a:xfrm>
              <a:off x="112007" y="2270389"/>
              <a:ext cx="1647539" cy="8778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050" kern="1200" dirty="0">
                  <a:solidFill>
                    <a:schemeClr val="bg1"/>
                  </a:solidFill>
                </a:rPr>
                <a:t>Calculating overall accuracy</a:t>
              </a:r>
            </a:p>
          </p:txBody>
        </p:sp>
      </p:grpSp>
      <p:grpSp>
        <p:nvGrpSpPr>
          <p:cNvPr id="34" name="Group 33">
            <a:extLst>
              <a:ext uri="{FF2B5EF4-FFF2-40B4-BE49-F238E27FC236}">
                <a16:creationId xmlns:a16="http://schemas.microsoft.com/office/drawing/2014/main" id="{E92C9DB0-5F49-8A6D-E68C-05322900ABD2}"/>
              </a:ext>
            </a:extLst>
          </p:cNvPr>
          <p:cNvGrpSpPr/>
          <p:nvPr/>
        </p:nvGrpSpPr>
        <p:grpSpPr>
          <a:xfrm>
            <a:off x="5033221" y="2737103"/>
            <a:ext cx="1281872" cy="430887"/>
            <a:chOff x="3770" y="2270389"/>
            <a:chExt cx="2194718" cy="877887"/>
          </a:xfrm>
          <a:solidFill>
            <a:schemeClr val="accent6">
              <a:lumMod val="60000"/>
              <a:lumOff val="40000"/>
            </a:schemeClr>
          </a:solidFill>
        </p:grpSpPr>
        <p:sp>
          <p:nvSpPr>
            <p:cNvPr id="35" name="Chevron 34">
              <a:extLst>
                <a:ext uri="{FF2B5EF4-FFF2-40B4-BE49-F238E27FC236}">
                  <a16:creationId xmlns:a16="http://schemas.microsoft.com/office/drawing/2014/main" id="{37A14D98-5A1A-CB8A-F203-B9561E2A955A}"/>
                </a:ext>
              </a:extLst>
            </p:cNvPr>
            <p:cNvSpPr/>
            <p:nvPr/>
          </p:nvSpPr>
          <p:spPr>
            <a:xfrm>
              <a:off x="3770" y="2270389"/>
              <a:ext cx="2194718" cy="877887"/>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Chevron 4">
              <a:extLst>
                <a:ext uri="{FF2B5EF4-FFF2-40B4-BE49-F238E27FC236}">
                  <a16:creationId xmlns:a16="http://schemas.microsoft.com/office/drawing/2014/main" id="{DD538A38-DE28-B395-D86F-E77EFA10F37E}"/>
                </a:ext>
              </a:extLst>
            </p:cNvPr>
            <p:cNvSpPr txBox="1"/>
            <p:nvPr/>
          </p:nvSpPr>
          <p:spPr>
            <a:xfrm>
              <a:off x="317053" y="2270389"/>
              <a:ext cx="1442493" cy="8778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1050" dirty="0">
                  <a:solidFill>
                    <a:schemeClr val="bg1"/>
                  </a:solidFill>
                </a:rPr>
                <a:t>Predicting data test</a:t>
              </a:r>
              <a:endParaRPr lang="en-US" sz="1050" kern="1200" dirty="0">
                <a:solidFill>
                  <a:schemeClr val="bg1"/>
                </a:solidFill>
              </a:endParaRPr>
            </a:p>
          </p:txBody>
        </p:sp>
      </p:grpSp>
      <p:sp>
        <p:nvSpPr>
          <p:cNvPr id="37" name="TextBox 36">
            <a:extLst>
              <a:ext uri="{FF2B5EF4-FFF2-40B4-BE49-F238E27FC236}">
                <a16:creationId xmlns:a16="http://schemas.microsoft.com/office/drawing/2014/main" id="{F3F3B096-5A6D-B1BE-3E58-51E38C8B3D2B}"/>
              </a:ext>
            </a:extLst>
          </p:cNvPr>
          <p:cNvSpPr txBox="1"/>
          <p:nvPr/>
        </p:nvSpPr>
        <p:spPr>
          <a:xfrm>
            <a:off x="2708077" y="2787587"/>
            <a:ext cx="1239623" cy="1446550"/>
          </a:xfrm>
          <a:prstGeom prst="rect">
            <a:avLst/>
          </a:prstGeom>
          <a:noFill/>
          <a:ln>
            <a:solidFill>
              <a:schemeClr val="tx2"/>
            </a:solidFill>
          </a:ln>
        </p:spPr>
        <p:txBody>
          <a:bodyPr wrap="square" rtlCol="0">
            <a:spAutoFit/>
          </a:bodyPr>
          <a:lstStyle/>
          <a:p>
            <a:r>
              <a:rPr lang="en-US" sz="1100" dirty="0"/>
              <a:t>With Argument:</a:t>
            </a:r>
          </a:p>
          <a:p>
            <a:pPr marL="342900" indent="-342900">
              <a:buAutoNum type="arabicPeriod"/>
            </a:pPr>
            <a:r>
              <a:rPr lang="en-US" sz="1100" dirty="0"/>
              <a:t>Model</a:t>
            </a:r>
          </a:p>
          <a:p>
            <a:pPr marL="342900" indent="-342900">
              <a:buAutoNum type="arabicPeriod"/>
            </a:pPr>
            <a:r>
              <a:rPr lang="en-US" sz="1100" dirty="0"/>
              <a:t>Train Data (</a:t>
            </a:r>
            <a:r>
              <a:rPr lang="en-US" sz="1100" dirty="0" err="1"/>
              <a:t>X,y</a:t>
            </a:r>
            <a:r>
              <a:rPr lang="en-US" sz="1100" dirty="0"/>
              <a:t>)</a:t>
            </a:r>
          </a:p>
          <a:p>
            <a:pPr marL="342900" indent="-342900">
              <a:buAutoNum type="arabicPeriod"/>
            </a:pPr>
            <a:r>
              <a:rPr lang="en-US" sz="1100" dirty="0"/>
              <a:t>Test data (</a:t>
            </a:r>
            <a:r>
              <a:rPr lang="en-US" sz="1100" dirty="0" err="1"/>
              <a:t>X,y</a:t>
            </a:r>
            <a:r>
              <a:rPr lang="en-US" sz="1100" dirty="0"/>
              <a:t>)</a:t>
            </a:r>
          </a:p>
          <a:p>
            <a:pPr marL="342900" indent="-342900">
              <a:buAutoNum type="arabicPeriod"/>
            </a:pPr>
            <a:r>
              <a:rPr lang="en-US" sz="1100" dirty="0"/>
              <a:t>Class Labels</a:t>
            </a:r>
          </a:p>
        </p:txBody>
      </p:sp>
      <p:sp>
        <p:nvSpPr>
          <p:cNvPr id="38" name="TextBox 37">
            <a:extLst>
              <a:ext uri="{FF2B5EF4-FFF2-40B4-BE49-F238E27FC236}">
                <a16:creationId xmlns:a16="http://schemas.microsoft.com/office/drawing/2014/main" id="{D8BAAF82-CA8E-1DC7-A812-2BC511D74807}"/>
              </a:ext>
            </a:extLst>
          </p:cNvPr>
          <p:cNvSpPr txBox="1"/>
          <p:nvPr/>
        </p:nvSpPr>
        <p:spPr>
          <a:xfrm>
            <a:off x="3972021" y="4265788"/>
            <a:ext cx="1001175" cy="430887"/>
          </a:xfrm>
          <a:prstGeom prst="rect">
            <a:avLst/>
          </a:prstGeom>
          <a:noFill/>
          <a:ln>
            <a:solidFill>
              <a:schemeClr val="tx2"/>
            </a:solidFill>
          </a:ln>
        </p:spPr>
        <p:txBody>
          <a:bodyPr wrap="square" rtlCol="0">
            <a:spAutoFit/>
          </a:bodyPr>
          <a:lstStyle/>
          <a:p>
            <a:pPr algn="ctr"/>
            <a:r>
              <a:rPr lang="en-US" sz="1100" dirty="0"/>
              <a:t>Using fit method</a:t>
            </a:r>
          </a:p>
        </p:txBody>
      </p:sp>
      <p:sp>
        <p:nvSpPr>
          <p:cNvPr id="39" name="TextBox 38">
            <a:extLst>
              <a:ext uri="{FF2B5EF4-FFF2-40B4-BE49-F238E27FC236}">
                <a16:creationId xmlns:a16="http://schemas.microsoft.com/office/drawing/2014/main" id="{EF897022-3EFA-3BB5-C4ED-44EEAEE6CC3F}"/>
              </a:ext>
            </a:extLst>
          </p:cNvPr>
          <p:cNvSpPr txBox="1"/>
          <p:nvPr/>
        </p:nvSpPr>
        <p:spPr>
          <a:xfrm>
            <a:off x="4973196" y="4696675"/>
            <a:ext cx="1085524" cy="600164"/>
          </a:xfrm>
          <a:prstGeom prst="rect">
            <a:avLst/>
          </a:prstGeom>
          <a:noFill/>
          <a:ln>
            <a:solidFill>
              <a:schemeClr val="tx2"/>
            </a:solidFill>
          </a:ln>
        </p:spPr>
        <p:txBody>
          <a:bodyPr wrap="square" rtlCol="0">
            <a:spAutoFit/>
          </a:bodyPr>
          <a:lstStyle/>
          <a:p>
            <a:pPr algn="ctr"/>
            <a:r>
              <a:rPr lang="en-US" sz="1100" dirty="0"/>
              <a:t>Predict method on </a:t>
            </a:r>
            <a:r>
              <a:rPr lang="en-US" sz="1100" dirty="0" err="1"/>
              <a:t>X_test</a:t>
            </a:r>
            <a:endParaRPr lang="en-US" sz="1100" dirty="0"/>
          </a:p>
        </p:txBody>
      </p:sp>
      <p:sp>
        <p:nvSpPr>
          <p:cNvPr id="40" name="TextBox 39">
            <a:extLst>
              <a:ext uri="{FF2B5EF4-FFF2-40B4-BE49-F238E27FC236}">
                <a16:creationId xmlns:a16="http://schemas.microsoft.com/office/drawing/2014/main" id="{5D09258D-5DD9-3E72-6EA4-8AD5692C36D5}"/>
              </a:ext>
            </a:extLst>
          </p:cNvPr>
          <p:cNvSpPr txBox="1"/>
          <p:nvPr/>
        </p:nvSpPr>
        <p:spPr>
          <a:xfrm>
            <a:off x="6102081" y="5244280"/>
            <a:ext cx="957814" cy="600164"/>
          </a:xfrm>
          <a:prstGeom prst="rect">
            <a:avLst/>
          </a:prstGeom>
          <a:noFill/>
          <a:ln>
            <a:solidFill>
              <a:schemeClr val="tx2"/>
            </a:solidFill>
          </a:ln>
        </p:spPr>
        <p:txBody>
          <a:bodyPr wrap="square" rtlCol="0">
            <a:spAutoFit/>
          </a:bodyPr>
          <a:lstStyle/>
          <a:p>
            <a:r>
              <a:rPr lang="en-US" sz="1100" dirty="0"/>
              <a:t>Accuracy score method</a:t>
            </a:r>
          </a:p>
        </p:txBody>
      </p:sp>
      <p:grpSp>
        <p:nvGrpSpPr>
          <p:cNvPr id="41" name="Group 40">
            <a:extLst>
              <a:ext uri="{FF2B5EF4-FFF2-40B4-BE49-F238E27FC236}">
                <a16:creationId xmlns:a16="http://schemas.microsoft.com/office/drawing/2014/main" id="{3BED5DE5-E5E4-B9AC-666D-9E7F15072C0F}"/>
              </a:ext>
            </a:extLst>
          </p:cNvPr>
          <p:cNvGrpSpPr/>
          <p:nvPr/>
        </p:nvGrpSpPr>
        <p:grpSpPr>
          <a:xfrm>
            <a:off x="7192418" y="3644880"/>
            <a:ext cx="1281872" cy="430887"/>
            <a:chOff x="3770" y="2270389"/>
            <a:chExt cx="2194718" cy="877887"/>
          </a:xfrm>
          <a:solidFill>
            <a:schemeClr val="accent4">
              <a:lumMod val="20000"/>
              <a:lumOff val="80000"/>
            </a:schemeClr>
          </a:solidFill>
        </p:grpSpPr>
        <p:sp>
          <p:nvSpPr>
            <p:cNvPr id="42" name="Chevron 41">
              <a:extLst>
                <a:ext uri="{FF2B5EF4-FFF2-40B4-BE49-F238E27FC236}">
                  <a16:creationId xmlns:a16="http://schemas.microsoft.com/office/drawing/2014/main" id="{880D3E2F-CEF7-6F68-87C2-2DBF02B596B1}"/>
                </a:ext>
              </a:extLst>
            </p:cNvPr>
            <p:cNvSpPr/>
            <p:nvPr/>
          </p:nvSpPr>
          <p:spPr>
            <a:xfrm>
              <a:off x="3770" y="2270389"/>
              <a:ext cx="2194718" cy="877887"/>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Chevron 4">
              <a:extLst>
                <a:ext uri="{FF2B5EF4-FFF2-40B4-BE49-F238E27FC236}">
                  <a16:creationId xmlns:a16="http://schemas.microsoft.com/office/drawing/2014/main" id="{78DF5EF2-832F-8D1F-8A0C-5AA437A71310}"/>
                </a:ext>
              </a:extLst>
            </p:cNvPr>
            <p:cNvSpPr txBox="1"/>
            <p:nvPr/>
          </p:nvSpPr>
          <p:spPr>
            <a:xfrm>
              <a:off x="112007" y="2270389"/>
              <a:ext cx="1647539" cy="8778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050" kern="1200" dirty="0">
                  <a:solidFill>
                    <a:schemeClr val="bg1"/>
                  </a:solidFill>
                </a:rPr>
                <a:t>Confusion Matrix</a:t>
              </a:r>
            </a:p>
          </p:txBody>
        </p:sp>
      </p:grpSp>
      <p:sp>
        <p:nvSpPr>
          <p:cNvPr id="44" name="TextBox 43">
            <a:extLst>
              <a:ext uri="{FF2B5EF4-FFF2-40B4-BE49-F238E27FC236}">
                <a16:creationId xmlns:a16="http://schemas.microsoft.com/office/drawing/2014/main" id="{AF4BAD24-E4C2-2670-CE03-7A1735C86AA1}"/>
              </a:ext>
            </a:extLst>
          </p:cNvPr>
          <p:cNvSpPr txBox="1"/>
          <p:nvPr/>
        </p:nvSpPr>
        <p:spPr>
          <a:xfrm>
            <a:off x="7059895" y="5828134"/>
            <a:ext cx="2249922" cy="430887"/>
          </a:xfrm>
          <a:prstGeom prst="rect">
            <a:avLst/>
          </a:prstGeom>
          <a:noFill/>
          <a:ln>
            <a:solidFill>
              <a:schemeClr val="tx2"/>
            </a:solidFill>
          </a:ln>
        </p:spPr>
        <p:txBody>
          <a:bodyPr wrap="square" rtlCol="0">
            <a:spAutoFit/>
          </a:bodyPr>
          <a:lstStyle/>
          <a:p>
            <a:r>
              <a:rPr lang="en-US" sz="1100" dirty="0"/>
              <a:t>Confusion matrix with </a:t>
            </a:r>
            <a:r>
              <a:rPr lang="en-US" sz="1100" dirty="0" err="1"/>
              <a:t>y_test</a:t>
            </a:r>
            <a:r>
              <a:rPr lang="en-US" sz="1100" dirty="0"/>
              <a:t> &amp; </a:t>
            </a:r>
            <a:r>
              <a:rPr lang="en-US" sz="1100" dirty="0" err="1"/>
              <a:t>y_pred</a:t>
            </a:r>
            <a:endParaRPr lang="en-US" sz="1100" dirty="0"/>
          </a:p>
        </p:txBody>
      </p:sp>
      <p:grpSp>
        <p:nvGrpSpPr>
          <p:cNvPr id="45" name="Group 44">
            <a:extLst>
              <a:ext uri="{FF2B5EF4-FFF2-40B4-BE49-F238E27FC236}">
                <a16:creationId xmlns:a16="http://schemas.microsoft.com/office/drawing/2014/main" id="{468A6A67-91EA-64F1-D9CF-A03598647611}"/>
              </a:ext>
            </a:extLst>
          </p:cNvPr>
          <p:cNvGrpSpPr/>
          <p:nvPr/>
        </p:nvGrpSpPr>
        <p:grpSpPr>
          <a:xfrm>
            <a:off x="8241374" y="4121770"/>
            <a:ext cx="1281873" cy="430887"/>
            <a:chOff x="3770" y="2270389"/>
            <a:chExt cx="2194718" cy="877887"/>
          </a:xfrm>
          <a:solidFill>
            <a:schemeClr val="accent4">
              <a:lumMod val="40000"/>
              <a:lumOff val="60000"/>
            </a:schemeClr>
          </a:solidFill>
        </p:grpSpPr>
        <p:sp>
          <p:nvSpPr>
            <p:cNvPr id="46" name="Chevron 45">
              <a:extLst>
                <a:ext uri="{FF2B5EF4-FFF2-40B4-BE49-F238E27FC236}">
                  <a16:creationId xmlns:a16="http://schemas.microsoft.com/office/drawing/2014/main" id="{D846111A-A465-8270-9D50-5257E3F3950A}"/>
                </a:ext>
              </a:extLst>
            </p:cNvPr>
            <p:cNvSpPr/>
            <p:nvPr/>
          </p:nvSpPr>
          <p:spPr>
            <a:xfrm>
              <a:off x="3770" y="2270389"/>
              <a:ext cx="2194718" cy="877887"/>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Chevron 4">
              <a:extLst>
                <a:ext uri="{FF2B5EF4-FFF2-40B4-BE49-F238E27FC236}">
                  <a16:creationId xmlns:a16="http://schemas.microsoft.com/office/drawing/2014/main" id="{F1F092A7-3886-C0C0-07E6-B11404D9194B}"/>
                </a:ext>
              </a:extLst>
            </p:cNvPr>
            <p:cNvSpPr txBox="1"/>
            <p:nvPr/>
          </p:nvSpPr>
          <p:spPr>
            <a:xfrm>
              <a:off x="112007" y="2270389"/>
              <a:ext cx="1647539" cy="8778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1050" kern="1200" dirty="0">
                  <a:solidFill>
                    <a:schemeClr val="bg1"/>
                  </a:solidFill>
                </a:rPr>
                <a:t>Plot confusion Matrix</a:t>
              </a:r>
            </a:p>
          </p:txBody>
        </p:sp>
      </p:grpSp>
      <p:grpSp>
        <p:nvGrpSpPr>
          <p:cNvPr id="48" name="Group 47">
            <a:extLst>
              <a:ext uri="{FF2B5EF4-FFF2-40B4-BE49-F238E27FC236}">
                <a16:creationId xmlns:a16="http://schemas.microsoft.com/office/drawing/2014/main" id="{C841BC53-4BC7-0B63-F154-7903A5365377}"/>
              </a:ext>
            </a:extLst>
          </p:cNvPr>
          <p:cNvGrpSpPr/>
          <p:nvPr/>
        </p:nvGrpSpPr>
        <p:grpSpPr>
          <a:xfrm>
            <a:off x="9309817" y="4597502"/>
            <a:ext cx="1281874" cy="430887"/>
            <a:chOff x="3770" y="2270389"/>
            <a:chExt cx="2194718" cy="877887"/>
          </a:xfrm>
          <a:solidFill>
            <a:schemeClr val="accent4">
              <a:lumMod val="20000"/>
              <a:lumOff val="80000"/>
            </a:schemeClr>
          </a:solidFill>
        </p:grpSpPr>
        <p:sp>
          <p:nvSpPr>
            <p:cNvPr id="49" name="Chevron 48">
              <a:extLst>
                <a:ext uri="{FF2B5EF4-FFF2-40B4-BE49-F238E27FC236}">
                  <a16:creationId xmlns:a16="http://schemas.microsoft.com/office/drawing/2014/main" id="{35B98CD5-373C-3ECE-4B5A-9DB7F7A68AAD}"/>
                </a:ext>
              </a:extLst>
            </p:cNvPr>
            <p:cNvSpPr/>
            <p:nvPr/>
          </p:nvSpPr>
          <p:spPr>
            <a:xfrm>
              <a:off x="3770" y="2270389"/>
              <a:ext cx="2194718" cy="877887"/>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Chevron 4">
              <a:extLst>
                <a:ext uri="{FF2B5EF4-FFF2-40B4-BE49-F238E27FC236}">
                  <a16:creationId xmlns:a16="http://schemas.microsoft.com/office/drawing/2014/main" id="{42C60029-36F4-2A8A-3899-1AC4035DAB6B}"/>
                </a:ext>
              </a:extLst>
            </p:cNvPr>
            <p:cNvSpPr txBox="1"/>
            <p:nvPr/>
          </p:nvSpPr>
          <p:spPr>
            <a:xfrm>
              <a:off x="3770" y="2270389"/>
              <a:ext cx="2194718" cy="87788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200" dirty="0">
                  <a:solidFill>
                    <a:schemeClr val="bg1"/>
                  </a:solidFill>
                </a:rPr>
                <a:t>Classification Report</a:t>
              </a:r>
              <a:endParaRPr lang="en-US" sz="1200" kern="1200" dirty="0">
                <a:solidFill>
                  <a:schemeClr val="bg1"/>
                </a:solidFill>
              </a:endParaRPr>
            </a:p>
          </p:txBody>
        </p:sp>
      </p:grpSp>
      <p:grpSp>
        <p:nvGrpSpPr>
          <p:cNvPr id="51" name="Group 50">
            <a:extLst>
              <a:ext uri="{FF2B5EF4-FFF2-40B4-BE49-F238E27FC236}">
                <a16:creationId xmlns:a16="http://schemas.microsoft.com/office/drawing/2014/main" id="{5A7F58DF-A93B-269D-ED41-B73D68A706C7}"/>
              </a:ext>
            </a:extLst>
          </p:cNvPr>
          <p:cNvGrpSpPr/>
          <p:nvPr/>
        </p:nvGrpSpPr>
        <p:grpSpPr>
          <a:xfrm>
            <a:off x="10385730" y="5073234"/>
            <a:ext cx="1281872" cy="430887"/>
            <a:chOff x="3770" y="2270389"/>
            <a:chExt cx="2194718" cy="877887"/>
          </a:xfrm>
          <a:solidFill>
            <a:schemeClr val="accent6">
              <a:lumMod val="75000"/>
            </a:schemeClr>
          </a:solidFill>
        </p:grpSpPr>
        <p:sp>
          <p:nvSpPr>
            <p:cNvPr id="52" name="Chevron 51">
              <a:extLst>
                <a:ext uri="{FF2B5EF4-FFF2-40B4-BE49-F238E27FC236}">
                  <a16:creationId xmlns:a16="http://schemas.microsoft.com/office/drawing/2014/main" id="{AA5D65BF-908F-A4DE-54A1-EA780FA2DD1C}"/>
                </a:ext>
              </a:extLst>
            </p:cNvPr>
            <p:cNvSpPr/>
            <p:nvPr/>
          </p:nvSpPr>
          <p:spPr>
            <a:xfrm>
              <a:off x="3770" y="2270389"/>
              <a:ext cx="2194718" cy="877887"/>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Chevron 4">
              <a:extLst>
                <a:ext uri="{FF2B5EF4-FFF2-40B4-BE49-F238E27FC236}">
                  <a16:creationId xmlns:a16="http://schemas.microsoft.com/office/drawing/2014/main" id="{351A45B2-4BD0-3C9E-F130-D9648E4B125A}"/>
                </a:ext>
              </a:extLst>
            </p:cNvPr>
            <p:cNvSpPr txBox="1"/>
            <p:nvPr/>
          </p:nvSpPr>
          <p:spPr>
            <a:xfrm>
              <a:off x="112007" y="2270389"/>
              <a:ext cx="1647539" cy="8778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050" kern="1200" dirty="0">
                  <a:solidFill>
                    <a:schemeClr val="bg1"/>
                  </a:solidFill>
                </a:rPr>
                <a:t>Store report</a:t>
              </a:r>
            </a:p>
          </p:txBody>
        </p:sp>
      </p:grpSp>
      <p:cxnSp>
        <p:nvCxnSpPr>
          <p:cNvPr id="58" name="Straight Arrow Connector 57">
            <a:extLst>
              <a:ext uri="{FF2B5EF4-FFF2-40B4-BE49-F238E27FC236}">
                <a16:creationId xmlns:a16="http://schemas.microsoft.com/office/drawing/2014/main" id="{9C2FDE39-8777-F1D7-AC17-B2A6193A3AC0}"/>
              </a:ext>
            </a:extLst>
          </p:cNvPr>
          <p:cNvCxnSpPr>
            <a:cxnSpLocks/>
          </p:cNvCxnSpPr>
          <p:nvPr/>
        </p:nvCxnSpPr>
        <p:spPr>
          <a:xfrm flipH="1">
            <a:off x="3418116" y="2263494"/>
            <a:ext cx="1" cy="553303"/>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cxnSp>
        <p:nvCxnSpPr>
          <p:cNvPr id="62" name="Straight Arrow Connector 61">
            <a:extLst>
              <a:ext uri="{FF2B5EF4-FFF2-40B4-BE49-F238E27FC236}">
                <a16:creationId xmlns:a16="http://schemas.microsoft.com/office/drawing/2014/main" id="{39601FCB-476F-3690-F4BD-0B6853E59056}"/>
              </a:ext>
            </a:extLst>
          </p:cNvPr>
          <p:cNvCxnSpPr>
            <a:cxnSpLocks/>
          </p:cNvCxnSpPr>
          <p:nvPr/>
        </p:nvCxnSpPr>
        <p:spPr>
          <a:xfrm>
            <a:off x="4543939" y="2732741"/>
            <a:ext cx="3196" cy="1525850"/>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cxnSp>
        <p:nvCxnSpPr>
          <p:cNvPr id="64" name="Straight Arrow Connector 63">
            <a:extLst>
              <a:ext uri="{FF2B5EF4-FFF2-40B4-BE49-F238E27FC236}">
                <a16:creationId xmlns:a16="http://schemas.microsoft.com/office/drawing/2014/main" id="{7C5E4236-2AEA-EC06-DAEE-60256CEAA4CC}"/>
              </a:ext>
            </a:extLst>
          </p:cNvPr>
          <p:cNvCxnSpPr>
            <a:cxnSpLocks/>
          </p:cNvCxnSpPr>
          <p:nvPr/>
        </p:nvCxnSpPr>
        <p:spPr>
          <a:xfrm>
            <a:off x="5484872" y="3167990"/>
            <a:ext cx="3196" cy="1525850"/>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cxnSp>
        <p:nvCxnSpPr>
          <p:cNvPr id="65" name="Straight Arrow Connector 64">
            <a:extLst>
              <a:ext uri="{FF2B5EF4-FFF2-40B4-BE49-F238E27FC236}">
                <a16:creationId xmlns:a16="http://schemas.microsoft.com/office/drawing/2014/main" id="{1B048834-07B6-96A6-96D0-D5132798BA3D}"/>
              </a:ext>
            </a:extLst>
          </p:cNvPr>
          <p:cNvCxnSpPr>
            <a:cxnSpLocks/>
            <a:endCxn id="40" idx="0"/>
          </p:cNvCxnSpPr>
          <p:nvPr/>
        </p:nvCxnSpPr>
        <p:spPr>
          <a:xfrm>
            <a:off x="6571970" y="3598877"/>
            <a:ext cx="9018" cy="1645403"/>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cxnSp>
        <p:nvCxnSpPr>
          <p:cNvPr id="67" name="Straight Arrow Connector 66">
            <a:extLst>
              <a:ext uri="{FF2B5EF4-FFF2-40B4-BE49-F238E27FC236}">
                <a16:creationId xmlns:a16="http://schemas.microsoft.com/office/drawing/2014/main" id="{33CF1D2D-253C-2926-4EDF-CC0A5DCE7902}"/>
              </a:ext>
            </a:extLst>
          </p:cNvPr>
          <p:cNvCxnSpPr>
            <a:cxnSpLocks/>
          </p:cNvCxnSpPr>
          <p:nvPr/>
        </p:nvCxnSpPr>
        <p:spPr>
          <a:xfrm>
            <a:off x="7688116" y="4084611"/>
            <a:ext cx="30990" cy="1832713"/>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cxnSp>
        <p:nvCxnSpPr>
          <p:cNvPr id="74" name="Straight Arrow Connector 73">
            <a:extLst>
              <a:ext uri="{FF2B5EF4-FFF2-40B4-BE49-F238E27FC236}">
                <a16:creationId xmlns:a16="http://schemas.microsoft.com/office/drawing/2014/main" id="{F4DFDCEC-83F8-A4F1-9A19-34D32D4190EC}"/>
              </a:ext>
            </a:extLst>
          </p:cNvPr>
          <p:cNvCxnSpPr>
            <a:cxnSpLocks/>
          </p:cNvCxnSpPr>
          <p:nvPr/>
        </p:nvCxnSpPr>
        <p:spPr>
          <a:xfrm>
            <a:off x="8795244" y="4569394"/>
            <a:ext cx="30990" cy="1271534"/>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sp>
        <p:nvSpPr>
          <p:cNvPr id="76" name="TextBox 75">
            <a:extLst>
              <a:ext uri="{FF2B5EF4-FFF2-40B4-BE49-F238E27FC236}">
                <a16:creationId xmlns:a16="http://schemas.microsoft.com/office/drawing/2014/main" id="{EE7F07C2-E39B-E072-6CCB-ADF2FE0032C5}"/>
              </a:ext>
            </a:extLst>
          </p:cNvPr>
          <p:cNvSpPr txBox="1"/>
          <p:nvPr/>
        </p:nvSpPr>
        <p:spPr>
          <a:xfrm>
            <a:off x="9218930" y="1510279"/>
            <a:ext cx="1281875" cy="600164"/>
          </a:xfrm>
          <a:prstGeom prst="rect">
            <a:avLst/>
          </a:prstGeom>
          <a:noFill/>
          <a:ln>
            <a:solidFill>
              <a:schemeClr val="tx2"/>
            </a:solidFill>
          </a:ln>
        </p:spPr>
        <p:txBody>
          <a:bodyPr wrap="square" rtlCol="0">
            <a:spAutoFit/>
          </a:bodyPr>
          <a:lstStyle/>
          <a:p>
            <a:r>
              <a:rPr lang="en-US" sz="1100" dirty="0"/>
              <a:t>Classification Report with </a:t>
            </a:r>
            <a:r>
              <a:rPr lang="en-US" sz="1100" dirty="0" err="1"/>
              <a:t>y_test</a:t>
            </a:r>
            <a:r>
              <a:rPr lang="en-US" sz="1100" dirty="0"/>
              <a:t> &amp; </a:t>
            </a:r>
            <a:r>
              <a:rPr lang="en-US" sz="1100" dirty="0" err="1"/>
              <a:t>y_pred</a:t>
            </a:r>
            <a:endParaRPr lang="en-US" sz="1100" dirty="0"/>
          </a:p>
        </p:txBody>
      </p:sp>
      <p:cxnSp>
        <p:nvCxnSpPr>
          <p:cNvPr id="77" name="Straight Arrow Connector 76">
            <a:extLst>
              <a:ext uri="{FF2B5EF4-FFF2-40B4-BE49-F238E27FC236}">
                <a16:creationId xmlns:a16="http://schemas.microsoft.com/office/drawing/2014/main" id="{62FD611F-0F7C-D180-A2BF-CCE707FCF365}"/>
              </a:ext>
            </a:extLst>
          </p:cNvPr>
          <p:cNvCxnSpPr>
            <a:cxnSpLocks/>
          </p:cNvCxnSpPr>
          <p:nvPr/>
        </p:nvCxnSpPr>
        <p:spPr>
          <a:xfrm flipV="1">
            <a:off x="9960578" y="2110443"/>
            <a:ext cx="0" cy="2458951"/>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sp>
        <p:nvSpPr>
          <p:cNvPr id="81" name="TextBox 80">
            <a:extLst>
              <a:ext uri="{FF2B5EF4-FFF2-40B4-BE49-F238E27FC236}">
                <a16:creationId xmlns:a16="http://schemas.microsoft.com/office/drawing/2014/main" id="{B1F47C41-1A52-E87D-77C7-6FAD141C6447}"/>
              </a:ext>
            </a:extLst>
          </p:cNvPr>
          <p:cNvSpPr txBox="1"/>
          <p:nvPr/>
        </p:nvSpPr>
        <p:spPr>
          <a:xfrm>
            <a:off x="10500805" y="2215860"/>
            <a:ext cx="1129234" cy="600164"/>
          </a:xfrm>
          <a:prstGeom prst="rect">
            <a:avLst/>
          </a:prstGeom>
          <a:noFill/>
          <a:ln>
            <a:solidFill>
              <a:schemeClr val="tx2"/>
            </a:solidFill>
          </a:ln>
        </p:spPr>
        <p:txBody>
          <a:bodyPr wrap="square" rtlCol="0">
            <a:spAutoFit/>
          </a:bodyPr>
          <a:lstStyle/>
          <a:p>
            <a:r>
              <a:rPr lang="en-US" sz="1100" dirty="0"/>
              <a:t>Store results in results List object</a:t>
            </a:r>
          </a:p>
        </p:txBody>
      </p:sp>
      <p:cxnSp>
        <p:nvCxnSpPr>
          <p:cNvPr id="82" name="Straight Arrow Connector 81">
            <a:extLst>
              <a:ext uri="{FF2B5EF4-FFF2-40B4-BE49-F238E27FC236}">
                <a16:creationId xmlns:a16="http://schemas.microsoft.com/office/drawing/2014/main" id="{6443BB70-06FB-1CA6-C83F-015FE218FCEA}"/>
              </a:ext>
            </a:extLst>
          </p:cNvPr>
          <p:cNvCxnSpPr>
            <a:cxnSpLocks/>
          </p:cNvCxnSpPr>
          <p:nvPr/>
        </p:nvCxnSpPr>
        <p:spPr>
          <a:xfrm flipV="1">
            <a:off x="11062028" y="2812009"/>
            <a:ext cx="0" cy="2261225"/>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sp>
        <p:nvSpPr>
          <p:cNvPr id="84" name="Code 30">
            <a:extLst>
              <a:ext uri="{FF2B5EF4-FFF2-40B4-BE49-F238E27FC236}">
                <a16:creationId xmlns:a16="http://schemas.microsoft.com/office/drawing/2014/main" id="{F637B5BC-D73E-01E5-46C5-5448D8D9E03D}"/>
              </a:ext>
            </a:extLst>
          </p:cNvPr>
          <p:cNvSpPr txBox="1"/>
          <p:nvPr/>
        </p:nvSpPr>
        <p:spPr>
          <a:xfrm>
            <a:off x="11016239" y="6491045"/>
            <a:ext cx="500458" cy="369332"/>
          </a:xfrm>
          <a:prstGeom prst="rect">
            <a:avLst/>
          </a:prstGeom>
          <a:noFill/>
        </p:spPr>
        <p:txBody>
          <a:bodyPr wrap="none" rtlCol="0">
            <a:spAutoFit/>
          </a:bodyPr>
          <a:lstStyle/>
          <a:p>
            <a:r>
              <a:rPr lang="en-US" dirty="0"/>
              <a:t>C1</a:t>
            </a:r>
          </a:p>
        </p:txBody>
      </p:sp>
      <p:sp>
        <p:nvSpPr>
          <p:cNvPr id="85" name="Code2 30">
            <a:extLst>
              <a:ext uri="{FF2B5EF4-FFF2-40B4-BE49-F238E27FC236}">
                <a16:creationId xmlns:a16="http://schemas.microsoft.com/office/drawing/2014/main" id="{8BA181CE-09A5-F9C3-2D72-AC3D2B80B666}"/>
              </a:ext>
            </a:extLst>
          </p:cNvPr>
          <p:cNvSpPr txBox="1"/>
          <p:nvPr/>
        </p:nvSpPr>
        <p:spPr>
          <a:xfrm>
            <a:off x="11667602" y="6491045"/>
            <a:ext cx="500458" cy="369332"/>
          </a:xfrm>
          <a:prstGeom prst="rect">
            <a:avLst/>
          </a:prstGeom>
          <a:noFill/>
        </p:spPr>
        <p:txBody>
          <a:bodyPr wrap="none" rtlCol="0">
            <a:spAutoFit/>
          </a:bodyPr>
          <a:lstStyle/>
          <a:p>
            <a:r>
              <a:rPr lang="en-US" dirty="0"/>
              <a:t>C2</a:t>
            </a:r>
          </a:p>
        </p:txBody>
      </p:sp>
      <p:pic>
        <p:nvPicPr>
          <p:cNvPr id="86" name="Picture 85">
            <a:extLst>
              <a:ext uri="{FF2B5EF4-FFF2-40B4-BE49-F238E27FC236}">
                <a16:creationId xmlns:a16="http://schemas.microsoft.com/office/drawing/2014/main" id="{2115EBFD-5522-2F83-3DA3-3D8D67CF52FA}"/>
              </a:ext>
            </a:extLst>
          </p:cNvPr>
          <p:cNvPicPr>
            <a:picLocks noChangeAspect="1"/>
          </p:cNvPicPr>
          <p:nvPr/>
        </p:nvPicPr>
        <p:blipFill>
          <a:blip r:embed="rId11"/>
          <a:stretch>
            <a:fillRect/>
          </a:stretch>
        </p:blipFill>
        <p:spPr>
          <a:xfrm>
            <a:off x="2638132" y="1247866"/>
            <a:ext cx="8982908" cy="5286453"/>
          </a:xfrm>
          <a:prstGeom prst="rect">
            <a:avLst/>
          </a:prstGeom>
        </p:spPr>
      </p:pic>
      <p:pic>
        <p:nvPicPr>
          <p:cNvPr id="87" name="Picture 86">
            <a:extLst>
              <a:ext uri="{FF2B5EF4-FFF2-40B4-BE49-F238E27FC236}">
                <a16:creationId xmlns:a16="http://schemas.microsoft.com/office/drawing/2014/main" id="{E0031884-1A0C-3261-08D8-3257FF3A36FC}"/>
              </a:ext>
            </a:extLst>
          </p:cNvPr>
          <p:cNvPicPr>
            <a:picLocks noChangeAspect="1"/>
          </p:cNvPicPr>
          <p:nvPr/>
        </p:nvPicPr>
        <p:blipFill>
          <a:blip r:embed="rId12"/>
          <a:stretch>
            <a:fillRect/>
          </a:stretch>
        </p:blipFill>
        <p:spPr>
          <a:xfrm>
            <a:off x="2687251" y="1243244"/>
            <a:ext cx="8942788" cy="5266215"/>
          </a:xfrm>
          <a:prstGeom prst="rect">
            <a:avLst/>
          </a:prstGeom>
        </p:spPr>
      </p:pic>
    </p:spTree>
    <p:extLst>
      <p:ext uri="{BB962C8B-B14F-4D97-AF65-F5344CB8AC3E}">
        <p14:creationId xmlns:p14="http://schemas.microsoft.com/office/powerpoint/2010/main" val="3278499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par>
                                <p:cTn id="9" presetID="12" presetClass="entr" presetSubtype="4"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p:tgtEl>
                                          <p:spTgt spid="58"/>
                                        </p:tgtEl>
                                        <p:attrNameLst>
                                          <p:attrName>ppt_y</p:attrName>
                                        </p:attrNameLst>
                                      </p:cBhvr>
                                      <p:tavLst>
                                        <p:tav tm="0">
                                          <p:val>
                                            <p:strVal val="#ppt_y+#ppt_h*1.125000"/>
                                          </p:val>
                                        </p:tav>
                                        <p:tav tm="100000">
                                          <p:val>
                                            <p:strVal val="#ppt_y"/>
                                          </p:val>
                                        </p:tav>
                                      </p:tavLst>
                                    </p:anim>
                                    <p:animEffect transition="in" filter="wipe(up)">
                                      <p:cBhvr>
                                        <p:cTn id="12" dur="500"/>
                                        <p:tgtEl>
                                          <p:spTgt spid="5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p:tgtEl>
                                          <p:spTgt spid="37"/>
                                        </p:tgtEl>
                                        <p:attrNameLst>
                                          <p:attrName>ppt_y</p:attrName>
                                        </p:attrNameLst>
                                      </p:cBhvr>
                                      <p:tavLst>
                                        <p:tav tm="0">
                                          <p:val>
                                            <p:strVal val="#ppt_y+#ppt_h*1.125000"/>
                                          </p:val>
                                        </p:tav>
                                        <p:tav tm="100000">
                                          <p:val>
                                            <p:strVal val="#ppt_y"/>
                                          </p:val>
                                        </p:tav>
                                      </p:tavLst>
                                    </p:anim>
                                    <p:animEffect transition="in" filter="wipe(up)">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p:tgtEl>
                                          <p:spTgt spid="16"/>
                                        </p:tgtEl>
                                        <p:attrNameLst>
                                          <p:attrName>ppt_y</p:attrName>
                                        </p:attrNameLst>
                                      </p:cBhvr>
                                      <p:tavLst>
                                        <p:tav tm="0">
                                          <p:val>
                                            <p:strVal val="#ppt_y+#ppt_h*1.125000"/>
                                          </p:val>
                                        </p:tav>
                                        <p:tav tm="100000">
                                          <p:val>
                                            <p:strVal val="#ppt_y"/>
                                          </p:val>
                                        </p:tav>
                                      </p:tavLst>
                                    </p:anim>
                                    <p:animEffect transition="in" filter="wipe(up)">
                                      <p:cBhvr>
                                        <p:cTn id="22" dur="500"/>
                                        <p:tgtEl>
                                          <p:spTgt spid="16"/>
                                        </p:tgtEl>
                                      </p:cBhvr>
                                    </p:animEffect>
                                  </p:childTnLst>
                                </p:cTn>
                              </p:par>
                              <p:par>
                                <p:cTn id="23" presetID="12" presetClass="entr" presetSubtype="4"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p:tgtEl>
                                          <p:spTgt spid="62"/>
                                        </p:tgtEl>
                                        <p:attrNameLst>
                                          <p:attrName>ppt_y</p:attrName>
                                        </p:attrNameLst>
                                      </p:cBhvr>
                                      <p:tavLst>
                                        <p:tav tm="0">
                                          <p:val>
                                            <p:strVal val="#ppt_y+#ppt_h*1.125000"/>
                                          </p:val>
                                        </p:tav>
                                        <p:tav tm="100000">
                                          <p:val>
                                            <p:strVal val="#ppt_y"/>
                                          </p:val>
                                        </p:tav>
                                      </p:tavLst>
                                    </p:anim>
                                    <p:animEffect transition="in" filter="wipe(up)">
                                      <p:cBhvr>
                                        <p:cTn id="26" dur="500"/>
                                        <p:tgtEl>
                                          <p:spTgt spid="62"/>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p:tgtEl>
                                          <p:spTgt spid="38"/>
                                        </p:tgtEl>
                                        <p:attrNameLst>
                                          <p:attrName>ppt_y</p:attrName>
                                        </p:attrNameLst>
                                      </p:cBhvr>
                                      <p:tavLst>
                                        <p:tav tm="0">
                                          <p:val>
                                            <p:strVal val="#ppt_y+#ppt_h*1.125000"/>
                                          </p:val>
                                        </p:tav>
                                        <p:tav tm="100000">
                                          <p:val>
                                            <p:strVal val="#ppt_y"/>
                                          </p:val>
                                        </p:tav>
                                      </p:tavLst>
                                    </p:anim>
                                    <p:animEffect transition="in" filter="wipe(up)">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p:tgtEl>
                                          <p:spTgt spid="34"/>
                                        </p:tgtEl>
                                        <p:attrNameLst>
                                          <p:attrName>ppt_y</p:attrName>
                                        </p:attrNameLst>
                                      </p:cBhvr>
                                      <p:tavLst>
                                        <p:tav tm="0">
                                          <p:val>
                                            <p:strVal val="#ppt_y+#ppt_h*1.125000"/>
                                          </p:val>
                                        </p:tav>
                                        <p:tav tm="100000">
                                          <p:val>
                                            <p:strVal val="#ppt_y"/>
                                          </p:val>
                                        </p:tav>
                                      </p:tavLst>
                                    </p:anim>
                                    <p:animEffect transition="in" filter="wipe(up)">
                                      <p:cBhvr>
                                        <p:cTn id="36" dur="500"/>
                                        <p:tgtEl>
                                          <p:spTgt spid="34"/>
                                        </p:tgtEl>
                                      </p:cBhvr>
                                    </p:animEffect>
                                  </p:childTnLst>
                                </p:cTn>
                              </p:par>
                              <p:par>
                                <p:cTn id="37" presetID="12" presetClass="entr" presetSubtype="4"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additive="base">
                                        <p:cTn id="39" dur="500"/>
                                        <p:tgtEl>
                                          <p:spTgt spid="64"/>
                                        </p:tgtEl>
                                        <p:attrNameLst>
                                          <p:attrName>ppt_y</p:attrName>
                                        </p:attrNameLst>
                                      </p:cBhvr>
                                      <p:tavLst>
                                        <p:tav tm="0">
                                          <p:val>
                                            <p:strVal val="#ppt_y+#ppt_h*1.125000"/>
                                          </p:val>
                                        </p:tav>
                                        <p:tav tm="100000">
                                          <p:val>
                                            <p:strVal val="#ppt_y"/>
                                          </p:val>
                                        </p:tav>
                                      </p:tavLst>
                                    </p:anim>
                                    <p:animEffect transition="in" filter="wipe(up)">
                                      <p:cBhvr>
                                        <p:cTn id="40" dur="500"/>
                                        <p:tgtEl>
                                          <p:spTgt spid="6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p:tgtEl>
                                          <p:spTgt spid="39"/>
                                        </p:tgtEl>
                                        <p:attrNameLst>
                                          <p:attrName>ppt_y</p:attrName>
                                        </p:attrNameLst>
                                      </p:cBhvr>
                                      <p:tavLst>
                                        <p:tav tm="0">
                                          <p:val>
                                            <p:strVal val="#ppt_y+#ppt_h*1.125000"/>
                                          </p:val>
                                        </p:tav>
                                        <p:tav tm="100000">
                                          <p:val>
                                            <p:strVal val="#ppt_y"/>
                                          </p:val>
                                        </p:tav>
                                      </p:tavLst>
                                    </p:anim>
                                    <p:animEffect transition="in" filter="wipe(up)">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p:tgtEl>
                                          <p:spTgt spid="27"/>
                                        </p:tgtEl>
                                        <p:attrNameLst>
                                          <p:attrName>ppt_y</p:attrName>
                                        </p:attrNameLst>
                                      </p:cBhvr>
                                      <p:tavLst>
                                        <p:tav tm="0">
                                          <p:val>
                                            <p:strVal val="#ppt_y+#ppt_h*1.125000"/>
                                          </p:val>
                                        </p:tav>
                                        <p:tav tm="100000">
                                          <p:val>
                                            <p:strVal val="#ppt_y"/>
                                          </p:val>
                                        </p:tav>
                                      </p:tavLst>
                                    </p:anim>
                                    <p:animEffect transition="in" filter="wipe(up)">
                                      <p:cBhvr>
                                        <p:cTn id="50" dur="500"/>
                                        <p:tgtEl>
                                          <p:spTgt spid="27"/>
                                        </p:tgtEl>
                                      </p:cBhvr>
                                    </p:animEffect>
                                  </p:childTnLst>
                                </p:cTn>
                              </p:par>
                              <p:par>
                                <p:cTn id="51" presetID="12" presetClass="entr" presetSubtype="4"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anim calcmode="lin" valueType="num">
                                      <p:cBhvr additive="base">
                                        <p:cTn id="53" dur="500"/>
                                        <p:tgtEl>
                                          <p:spTgt spid="65"/>
                                        </p:tgtEl>
                                        <p:attrNameLst>
                                          <p:attrName>ppt_y</p:attrName>
                                        </p:attrNameLst>
                                      </p:cBhvr>
                                      <p:tavLst>
                                        <p:tav tm="0">
                                          <p:val>
                                            <p:strVal val="#ppt_y+#ppt_h*1.125000"/>
                                          </p:val>
                                        </p:tav>
                                        <p:tav tm="100000">
                                          <p:val>
                                            <p:strVal val="#ppt_y"/>
                                          </p:val>
                                        </p:tav>
                                      </p:tavLst>
                                    </p:anim>
                                    <p:animEffect transition="in" filter="wipe(up)">
                                      <p:cBhvr>
                                        <p:cTn id="54" dur="500"/>
                                        <p:tgtEl>
                                          <p:spTgt spid="65"/>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p:tgtEl>
                                          <p:spTgt spid="40"/>
                                        </p:tgtEl>
                                        <p:attrNameLst>
                                          <p:attrName>ppt_y</p:attrName>
                                        </p:attrNameLst>
                                      </p:cBhvr>
                                      <p:tavLst>
                                        <p:tav tm="0">
                                          <p:val>
                                            <p:strVal val="#ppt_y+#ppt_h*1.125000"/>
                                          </p:val>
                                        </p:tav>
                                        <p:tav tm="100000">
                                          <p:val>
                                            <p:strVal val="#ppt_y"/>
                                          </p:val>
                                        </p:tav>
                                      </p:tavLst>
                                    </p:anim>
                                    <p:animEffect transition="in" filter="wipe(up)">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p:tgtEl>
                                          <p:spTgt spid="41"/>
                                        </p:tgtEl>
                                        <p:attrNameLst>
                                          <p:attrName>ppt_y</p:attrName>
                                        </p:attrNameLst>
                                      </p:cBhvr>
                                      <p:tavLst>
                                        <p:tav tm="0">
                                          <p:val>
                                            <p:strVal val="#ppt_y+#ppt_h*1.125000"/>
                                          </p:val>
                                        </p:tav>
                                        <p:tav tm="100000">
                                          <p:val>
                                            <p:strVal val="#ppt_y"/>
                                          </p:val>
                                        </p:tav>
                                      </p:tavLst>
                                    </p:anim>
                                    <p:animEffect transition="in" filter="wipe(up)">
                                      <p:cBhvr>
                                        <p:cTn id="64" dur="500"/>
                                        <p:tgtEl>
                                          <p:spTgt spid="41"/>
                                        </p:tgtEl>
                                      </p:cBhvr>
                                    </p:animEffect>
                                  </p:childTnLst>
                                </p:cTn>
                              </p:par>
                              <p:par>
                                <p:cTn id="65" presetID="1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p:tgtEl>
                                          <p:spTgt spid="45"/>
                                        </p:tgtEl>
                                        <p:attrNameLst>
                                          <p:attrName>ppt_y</p:attrName>
                                        </p:attrNameLst>
                                      </p:cBhvr>
                                      <p:tavLst>
                                        <p:tav tm="0">
                                          <p:val>
                                            <p:strVal val="#ppt_y+#ppt_h*1.125000"/>
                                          </p:val>
                                        </p:tav>
                                        <p:tav tm="100000">
                                          <p:val>
                                            <p:strVal val="#ppt_y"/>
                                          </p:val>
                                        </p:tav>
                                      </p:tavLst>
                                    </p:anim>
                                    <p:animEffect transition="in" filter="wipe(up)">
                                      <p:cBhvr>
                                        <p:cTn id="68" dur="500"/>
                                        <p:tgtEl>
                                          <p:spTgt spid="45"/>
                                        </p:tgtEl>
                                      </p:cBhvr>
                                    </p:animEffect>
                                  </p:childTnLst>
                                </p:cTn>
                              </p:par>
                              <p:par>
                                <p:cTn id="69" presetID="12" presetClass="entr" presetSubtype="4"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p:tgtEl>
                                          <p:spTgt spid="74"/>
                                        </p:tgtEl>
                                        <p:attrNameLst>
                                          <p:attrName>ppt_y</p:attrName>
                                        </p:attrNameLst>
                                      </p:cBhvr>
                                      <p:tavLst>
                                        <p:tav tm="0">
                                          <p:val>
                                            <p:strVal val="#ppt_y+#ppt_h*1.125000"/>
                                          </p:val>
                                        </p:tav>
                                        <p:tav tm="100000">
                                          <p:val>
                                            <p:strVal val="#ppt_y"/>
                                          </p:val>
                                        </p:tav>
                                      </p:tavLst>
                                    </p:anim>
                                    <p:animEffect transition="in" filter="wipe(up)">
                                      <p:cBhvr>
                                        <p:cTn id="72" dur="500"/>
                                        <p:tgtEl>
                                          <p:spTgt spid="74"/>
                                        </p:tgtEl>
                                      </p:cBhvr>
                                    </p:animEffect>
                                  </p:childTnLst>
                                </p:cTn>
                              </p:par>
                              <p:par>
                                <p:cTn id="73" presetID="12" presetClass="entr" presetSubtype="4"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p:tgtEl>
                                          <p:spTgt spid="67"/>
                                        </p:tgtEl>
                                        <p:attrNameLst>
                                          <p:attrName>ppt_y</p:attrName>
                                        </p:attrNameLst>
                                      </p:cBhvr>
                                      <p:tavLst>
                                        <p:tav tm="0">
                                          <p:val>
                                            <p:strVal val="#ppt_y+#ppt_h*1.125000"/>
                                          </p:val>
                                        </p:tav>
                                        <p:tav tm="100000">
                                          <p:val>
                                            <p:strVal val="#ppt_y"/>
                                          </p:val>
                                        </p:tav>
                                      </p:tavLst>
                                    </p:anim>
                                    <p:animEffect transition="in" filter="wipe(up)">
                                      <p:cBhvr>
                                        <p:cTn id="76" dur="500"/>
                                        <p:tgtEl>
                                          <p:spTgt spid="67"/>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p:tgtEl>
                                          <p:spTgt spid="44"/>
                                        </p:tgtEl>
                                        <p:attrNameLst>
                                          <p:attrName>ppt_y</p:attrName>
                                        </p:attrNameLst>
                                      </p:cBhvr>
                                      <p:tavLst>
                                        <p:tav tm="0">
                                          <p:val>
                                            <p:strVal val="#ppt_y+#ppt_h*1.125000"/>
                                          </p:val>
                                        </p:tav>
                                        <p:tav tm="100000">
                                          <p:val>
                                            <p:strVal val="#ppt_y"/>
                                          </p:val>
                                        </p:tav>
                                      </p:tavLst>
                                    </p:anim>
                                    <p:animEffect transition="in" filter="wipe(up)">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anim calcmode="lin" valueType="num">
                                      <p:cBhvr additive="base">
                                        <p:cTn id="85" dur="500"/>
                                        <p:tgtEl>
                                          <p:spTgt spid="48"/>
                                        </p:tgtEl>
                                        <p:attrNameLst>
                                          <p:attrName>ppt_y</p:attrName>
                                        </p:attrNameLst>
                                      </p:cBhvr>
                                      <p:tavLst>
                                        <p:tav tm="0">
                                          <p:val>
                                            <p:strVal val="#ppt_y+#ppt_h*1.125000"/>
                                          </p:val>
                                        </p:tav>
                                        <p:tav tm="100000">
                                          <p:val>
                                            <p:strVal val="#ppt_y"/>
                                          </p:val>
                                        </p:tav>
                                      </p:tavLst>
                                    </p:anim>
                                    <p:animEffect transition="in" filter="wipe(up)">
                                      <p:cBhvr>
                                        <p:cTn id="86" dur="500"/>
                                        <p:tgtEl>
                                          <p:spTgt spid="48"/>
                                        </p:tgtEl>
                                      </p:cBhvr>
                                    </p:animEffect>
                                  </p:childTnLst>
                                </p:cTn>
                              </p:par>
                              <p:par>
                                <p:cTn id="87" presetID="12" presetClass="entr" presetSubtype="4" fill="hold" nodeType="withEffect">
                                  <p:stCondLst>
                                    <p:cond delay="0"/>
                                  </p:stCondLst>
                                  <p:childTnLst>
                                    <p:set>
                                      <p:cBhvr>
                                        <p:cTn id="88" dur="1" fill="hold">
                                          <p:stCondLst>
                                            <p:cond delay="0"/>
                                          </p:stCondLst>
                                        </p:cTn>
                                        <p:tgtEl>
                                          <p:spTgt spid="77"/>
                                        </p:tgtEl>
                                        <p:attrNameLst>
                                          <p:attrName>style.visibility</p:attrName>
                                        </p:attrNameLst>
                                      </p:cBhvr>
                                      <p:to>
                                        <p:strVal val="visible"/>
                                      </p:to>
                                    </p:set>
                                    <p:anim calcmode="lin" valueType="num">
                                      <p:cBhvr additive="base">
                                        <p:cTn id="89" dur="500"/>
                                        <p:tgtEl>
                                          <p:spTgt spid="77"/>
                                        </p:tgtEl>
                                        <p:attrNameLst>
                                          <p:attrName>ppt_y</p:attrName>
                                        </p:attrNameLst>
                                      </p:cBhvr>
                                      <p:tavLst>
                                        <p:tav tm="0">
                                          <p:val>
                                            <p:strVal val="#ppt_y+#ppt_h*1.125000"/>
                                          </p:val>
                                        </p:tav>
                                        <p:tav tm="100000">
                                          <p:val>
                                            <p:strVal val="#ppt_y"/>
                                          </p:val>
                                        </p:tav>
                                      </p:tavLst>
                                    </p:anim>
                                    <p:animEffect transition="in" filter="wipe(up)">
                                      <p:cBhvr>
                                        <p:cTn id="90" dur="500"/>
                                        <p:tgtEl>
                                          <p:spTgt spid="77"/>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anim calcmode="lin" valueType="num">
                                      <p:cBhvr additive="base">
                                        <p:cTn id="93" dur="500"/>
                                        <p:tgtEl>
                                          <p:spTgt spid="76"/>
                                        </p:tgtEl>
                                        <p:attrNameLst>
                                          <p:attrName>ppt_y</p:attrName>
                                        </p:attrNameLst>
                                      </p:cBhvr>
                                      <p:tavLst>
                                        <p:tav tm="0">
                                          <p:val>
                                            <p:strVal val="#ppt_y+#ppt_h*1.125000"/>
                                          </p:val>
                                        </p:tav>
                                        <p:tav tm="100000">
                                          <p:val>
                                            <p:strVal val="#ppt_y"/>
                                          </p:val>
                                        </p:tav>
                                      </p:tavLst>
                                    </p:anim>
                                    <p:animEffect transition="in" filter="wipe(up)">
                                      <p:cBhvr>
                                        <p:cTn id="94" dur="500"/>
                                        <p:tgtEl>
                                          <p:spTgt spid="76"/>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anim calcmode="lin" valueType="num">
                                      <p:cBhvr additive="base">
                                        <p:cTn id="99" dur="500"/>
                                        <p:tgtEl>
                                          <p:spTgt spid="51"/>
                                        </p:tgtEl>
                                        <p:attrNameLst>
                                          <p:attrName>ppt_y</p:attrName>
                                        </p:attrNameLst>
                                      </p:cBhvr>
                                      <p:tavLst>
                                        <p:tav tm="0">
                                          <p:val>
                                            <p:strVal val="#ppt_y+#ppt_h*1.125000"/>
                                          </p:val>
                                        </p:tav>
                                        <p:tav tm="100000">
                                          <p:val>
                                            <p:strVal val="#ppt_y"/>
                                          </p:val>
                                        </p:tav>
                                      </p:tavLst>
                                    </p:anim>
                                    <p:animEffect transition="in" filter="wipe(up)">
                                      <p:cBhvr>
                                        <p:cTn id="100" dur="500"/>
                                        <p:tgtEl>
                                          <p:spTgt spid="51"/>
                                        </p:tgtEl>
                                      </p:cBhvr>
                                    </p:animEffect>
                                  </p:childTnLst>
                                </p:cTn>
                              </p:par>
                              <p:par>
                                <p:cTn id="101" presetID="12" presetClass="entr" presetSubtype="4" fill="hold" nodeType="withEffect">
                                  <p:stCondLst>
                                    <p:cond delay="0"/>
                                  </p:stCondLst>
                                  <p:childTnLst>
                                    <p:set>
                                      <p:cBhvr>
                                        <p:cTn id="102" dur="1" fill="hold">
                                          <p:stCondLst>
                                            <p:cond delay="0"/>
                                          </p:stCondLst>
                                        </p:cTn>
                                        <p:tgtEl>
                                          <p:spTgt spid="82"/>
                                        </p:tgtEl>
                                        <p:attrNameLst>
                                          <p:attrName>style.visibility</p:attrName>
                                        </p:attrNameLst>
                                      </p:cBhvr>
                                      <p:to>
                                        <p:strVal val="visible"/>
                                      </p:to>
                                    </p:set>
                                    <p:anim calcmode="lin" valueType="num">
                                      <p:cBhvr additive="base">
                                        <p:cTn id="103" dur="500"/>
                                        <p:tgtEl>
                                          <p:spTgt spid="82"/>
                                        </p:tgtEl>
                                        <p:attrNameLst>
                                          <p:attrName>ppt_y</p:attrName>
                                        </p:attrNameLst>
                                      </p:cBhvr>
                                      <p:tavLst>
                                        <p:tav tm="0">
                                          <p:val>
                                            <p:strVal val="#ppt_y+#ppt_h*1.125000"/>
                                          </p:val>
                                        </p:tav>
                                        <p:tav tm="100000">
                                          <p:val>
                                            <p:strVal val="#ppt_y"/>
                                          </p:val>
                                        </p:tav>
                                      </p:tavLst>
                                    </p:anim>
                                    <p:animEffect transition="in" filter="wipe(up)">
                                      <p:cBhvr>
                                        <p:cTn id="104" dur="500"/>
                                        <p:tgtEl>
                                          <p:spTgt spid="82"/>
                                        </p:tgtEl>
                                      </p:cBhvr>
                                    </p:animEffect>
                                  </p:childTnLst>
                                </p:cTn>
                              </p:par>
                              <p:par>
                                <p:cTn id="105" presetID="12" presetClass="entr" presetSubtype="4"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 calcmode="lin" valueType="num">
                                      <p:cBhvr additive="base">
                                        <p:cTn id="107" dur="500"/>
                                        <p:tgtEl>
                                          <p:spTgt spid="81"/>
                                        </p:tgtEl>
                                        <p:attrNameLst>
                                          <p:attrName>ppt_y</p:attrName>
                                        </p:attrNameLst>
                                      </p:cBhvr>
                                      <p:tavLst>
                                        <p:tav tm="0">
                                          <p:val>
                                            <p:strVal val="#ppt_y+#ppt_h*1.125000"/>
                                          </p:val>
                                        </p:tav>
                                        <p:tav tm="100000">
                                          <p:val>
                                            <p:strVal val="#ppt_y"/>
                                          </p:val>
                                        </p:tav>
                                      </p:tavLst>
                                    </p:anim>
                                    <p:animEffect transition="in" filter="wipe(up)">
                                      <p:cBhvr>
                                        <p:cTn id="10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9" restart="whenNotActive" fill="hold" evtFilter="cancelBubble" nodeType="interactiveSeq">
                <p:stCondLst>
                  <p:cond evt="onClick" delay="0">
                    <p:tgtEl>
                      <p:spTgt spid="84"/>
                    </p:tgtEl>
                  </p:cond>
                </p:stCondLst>
                <p:endSync evt="end" delay="0">
                  <p:rtn val="all"/>
                </p:endSync>
                <p:childTnLst>
                  <p:par>
                    <p:cTn id="110" fill="hold">
                      <p:stCondLst>
                        <p:cond delay="0"/>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86"/>
                                        </p:tgtEl>
                                        <p:attrNameLst>
                                          <p:attrName>style.visibility</p:attrName>
                                        </p:attrNameLst>
                                      </p:cBhvr>
                                      <p:to>
                                        <p:strVal val="visible"/>
                                      </p:to>
                                    </p:set>
                                    <p:anim calcmode="lin" valueType="num">
                                      <p:cBhvr additive="base">
                                        <p:cTn id="114" dur="500" fill="hold"/>
                                        <p:tgtEl>
                                          <p:spTgt spid="86"/>
                                        </p:tgtEl>
                                        <p:attrNameLst>
                                          <p:attrName>ppt_x</p:attrName>
                                        </p:attrNameLst>
                                      </p:cBhvr>
                                      <p:tavLst>
                                        <p:tav tm="0">
                                          <p:val>
                                            <p:strVal val="#ppt_x"/>
                                          </p:val>
                                        </p:tav>
                                        <p:tav tm="100000">
                                          <p:val>
                                            <p:strVal val="#ppt_x"/>
                                          </p:val>
                                        </p:tav>
                                      </p:tavLst>
                                    </p:anim>
                                    <p:anim calcmode="lin" valueType="num">
                                      <p:cBhvr additive="base">
                                        <p:cTn id="115"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xit" presetSubtype="4" fill="hold" nodeType="clickEffect">
                                  <p:stCondLst>
                                    <p:cond delay="0"/>
                                  </p:stCondLst>
                                  <p:childTnLst>
                                    <p:anim calcmode="lin" valueType="num">
                                      <p:cBhvr additive="base">
                                        <p:cTn id="119" dur="500"/>
                                        <p:tgtEl>
                                          <p:spTgt spid="86"/>
                                        </p:tgtEl>
                                        <p:attrNameLst>
                                          <p:attrName>ppt_x</p:attrName>
                                        </p:attrNameLst>
                                      </p:cBhvr>
                                      <p:tavLst>
                                        <p:tav tm="0">
                                          <p:val>
                                            <p:strVal val="ppt_x"/>
                                          </p:val>
                                        </p:tav>
                                        <p:tav tm="100000">
                                          <p:val>
                                            <p:strVal val="ppt_x"/>
                                          </p:val>
                                        </p:tav>
                                      </p:tavLst>
                                    </p:anim>
                                    <p:anim calcmode="lin" valueType="num">
                                      <p:cBhvr additive="base">
                                        <p:cTn id="120" dur="500"/>
                                        <p:tgtEl>
                                          <p:spTgt spid="86"/>
                                        </p:tgtEl>
                                        <p:attrNameLst>
                                          <p:attrName>ppt_y</p:attrName>
                                        </p:attrNameLst>
                                      </p:cBhvr>
                                      <p:tavLst>
                                        <p:tav tm="0">
                                          <p:val>
                                            <p:strVal val="ppt_y"/>
                                          </p:val>
                                        </p:tav>
                                        <p:tav tm="100000">
                                          <p:val>
                                            <p:strVal val="1+ppt_h/2"/>
                                          </p:val>
                                        </p:tav>
                                      </p:tavLst>
                                    </p:anim>
                                    <p:set>
                                      <p:cBhvr>
                                        <p:cTn id="121" dur="1" fill="hold">
                                          <p:stCondLst>
                                            <p:cond delay="499"/>
                                          </p:stCondLst>
                                        </p:cTn>
                                        <p:tgtEl>
                                          <p:spTgt spid="86"/>
                                        </p:tgtEl>
                                        <p:attrNameLst>
                                          <p:attrName>style.visibility</p:attrName>
                                        </p:attrNameLst>
                                      </p:cBhvr>
                                      <p:to>
                                        <p:strVal val="hidden"/>
                                      </p:to>
                                    </p:set>
                                  </p:childTnLst>
                                </p:cTn>
                              </p:par>
                            </p:childTnLst>
                          </p:cTn>
                        </p:par>
                      </p:childTnLst>
                    </p:cTn>
                  </p:par>
                </p:childTnLst>
              </p:cTn>
              <p:nextCondLst>
                <p:cond evt="onClick" delay="0">
                  <p:tgtEl>
                    <p:spTgt spid="84"/>
                  </p:tgtEl>
                </p:cond>
              </p:nextCondLst>
            </p:seq>
            <p:seq concurrent="1" nextAc="seek">
              <p:cTn id="122" restart="whenNotActive" fill="hold" evtFilter="cancelBubble" nodeType="interactiveSeq">
                <p:stCondLst>
                  <p:cond evt="onClick" delay="0">
                    <p:tgtEl>
                      <p:spTgt spid="85"/>
                    </p:tgtEl>
                  </p:cond>
                </p:stCondLst>
                <p:endSync evt="end" delay="0">
                  <p:rtn val="all"/>
                </p:endSync>
                <p:childTnLst>
                  <p:par>
                    <p:cTn id="123" fill="hold">
                      <p:stCondLst>
                        <p:cond delay="0"/>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blinds(horizontal)">
                                      <p:cBhvr>
                                        <p:cTn id="127" dur="500"/>
                                        <p:tgtEl>
                                          <p:spTgt spid="87"/>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xit" presetSubtype="10" fill="hold" nodeType="clickEffect">
                                  <p:stCondLst>
                                    <p:cond delay="0"/>
                                  </p:stCondLst>
                                  <p:childTnLst>
                                    <p:animEffect transition="out" filter="blinds(horizontal)">
                                      <p:cBhvr>
                                        <p:cTn id="131" dur="500"/>
                                        <p:tgtEl>
                                          <p:spTgt spid="87"/>
                                        </p:tgtEl>
                                      </p:cBhvr>
                                    </p:animEffect>
                                    <p:set>
                                      <p:cBhvr>
                                        <p:cTn id="132" dur="1" fill="hold">
                                          <p:stCondLst>
                                            <p:cond delay="499"/>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85"/>
                  </p:tgtEl>
                </p:cond>
              </p:nextCondLst>
            </p:seq>
          </p:childTnLst>
        </p:cTn>
      </p:par>
    </p:tnLst>
    <p:bldLst>
      <p:bldP spid="37" grpId="0" animBg="1"/>
      <p:bldP spid="38" grpId="0" animBg="1"/>
      <p:bldP spid="39" grpId="0" animBg="1"/>
      <p:bldP spid="40" grpId="0" animBg="1"/>
      <p:bldP spid="44" grpId="0" animBg="1"/>
      <p:bldP spid="76" grpId="0" animBg="1"/>
      <p:bldP spid="8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7528544" y="171883"/>
            <a:ext cx="4270721" cy="369332"/>
          </a:xfrm>
          <a:prstGeom prst="rect">
            <a:avLst/>
          </a:prstGeom>
          <a:noFill/>
        </p:spPr>
        <p:txBody>
          <a:bodyPr wrap="none" rtlCol="0">
            <a:spAutoFit/>
          </a:bodyPr>
          <a:lstStyle/>
          <a:p>
            <a:r>
              <a:rPr lang="en-US" dirty="0"/>
              <a:t>Creating Functions : </a:t>
            </a:r>
            <a:r>
              <a:rPr lang="en-US" dirty="0">
                <a:solidFill>
                  <a:srgbClr val="0DAFDE"/>
                </a:solidFill>
              </a:rPr>
              <a:t>Print</a:t>
            </a:r>
            <a:r>
              <a:rPr lang="en-US" dirty="0"/>
              <a:t> </a:t>
            </a:r>
            <a:r>
              <a:rPr lang="en-US" dirty="0" err="1">
                <a:solidFill>
                  <a:srgbClr val="0DAFDE"/>
                </a:solidFill>
              </a:rPr>
              <a:t>GridSearch</a:t>
            </a:r>
            <a:endParaRPr lang="en-US" dirty="0">
              <a:solidFill>
                <a:srgbClr val="0DAFDE"/>
              </a:solidFill>
            </a:endParaRP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6" name="TextBox 5">
            <a:extLst>
              <a:ext uri="{FF2B5EF4-FFF2-40B4-BE49-F238E27FC236}">
                <a16:creationId xmlns:a16="http://schemas.microsoft.com/office/drawing/2014/main" id="{3EB05D09-13FE-22F4-B6D6-7BFC1D4D949C}"/>
              </a:ext>
            </a:extLst>
          </p:cNvPr>
          <p:cNvSpPr txBox="1"/>
          <p:nvPr/>
        </p:nvSpPr>
        <p:spPr>
          <a:xfrm>
            <a:off x="4445875" y="1808645"/>
            <a:ext cx="4575291" cy="369332"/>
          </a:xfrm>
          <a:prstGeom prst="rect">
            <a:avLst/>
          </a:prstGeom>
          <a:noFill/>
        </p:spPr>
        <p:txBody>
          <a:bodyPr wrap="none" rtlCol="0">
            <a:spAutoFit/>
          </a:bodyPr>
          <a:lstStyle/>
          <a:p>
            <a:r>
              <a:rPr lang="en-US" dirty="0"/>
              <a:t>Created Function to print the following:</a:t>
            </a:r>
          </a:p>
        </p:txBody>
      </p:sp>
      <p:sp>
        <p:nvSpPr>
          <p:cNvPr id="9" name="TextBox 8">
            <a:extLst>
              <a:ext uri="{FF2B5EF4-FFF2-40B4-BE49-F238E27FC236}">
                <a16:creationId xmlns:a16="http://schemas.microsoft.com/office/drawing/2014/main" id="{4D82AAE1-3904-88D1-4B05-DB90B4846155}"/>
              </a:ext>
            </a:extLst>
          </p:cNvPr>
          <p:cNvSpPr txBox="1"/>
          <p:nvPr/>
        </p:nvSpPr>
        <p:spPr>
          <a:xfrm>
            <a:off x="4445875" y="2790833"/>
            <a:ext cx="4224233" cy="369332"/>
          </a:xfrm>
          <a:prstGeom prst="rect">
            <a:avLst/>
          </a:prstGeom>
          <a:noFill/>
        </p:spPr>
        <p:txBody>
          <a:bodyPr wrap="none" rtlCol="0">
            <a:spAutoFit/>
          </a:bodyPr>
          <a:lstStyle/>
          <a:p>
            <a:r>
              <a:rPr lang="en-US" dirty="0"/>
              <a:t>Best Estimator.     :     </a:t>
            </a:r>
            <a:r>
              <a:rPr lang="en-US" dirty="0" err="1">
                <a:solidFill>
                  <a:schemeClr val="accent5"/>
                </a:solidFill>
              </a:rPr>
              <a:t>best_estimator</a:t>
            </a:r>
            <a:r>
              <a:rPr lang="en-US" dirty="0">
                <a:solidFill>
                  <a:schemeClr val="accent5"/>
                </a:solidFill>
              </a:rPr>
              <a:t>_</a:t>
            </a:r>
          </a:p>
        </p:txBody>
      </p:sp>
      <p:sp>
        <p:nvSpPr>
          <p:cNvPr id="10" name="TextBox 9">
            <a:extLst>
              <a:ext uri="{FF2B5EF4-FFF2-40B4-BE49-F238E27FC236}">
                <a16:creationId xmlns:a16="http://schemas.microsoft.com/office/drawing/2014/main" id="{6677786C-85E7-C803-DFA2-6590DA884D48}"/>
              </a:ext>
            </a:extLst>
          </p:cNvPr>
          <p:cNvSpPr txBox="1"/>
          <p:nvPr/>
        </p:nvSpPr>
        <p:spPr>
          <a:xfrm>
            <a:off x="4445875" y="3697836"/>
            <a:ext cx="4144083" cy="369332"/>
          </a:xfrm>
          <a:prstGeom prst="rect">
            <a:avLst/>
          </a:prstGeom>
          <a:noFill/>
        </p:spPr>
        <p:txBody>
          <a:bodyPr wrap="none" rtlCol="0">
            <a:spAutoFit/>
          </a:bodyPr>
          <a:lstStyle/>
          <a:p>
            <a:r>
              <a:rPr lang="en-US" dirty="0"/>
              <a:t>Best Parameter.  :     </a:t>
            </a:r>
            <a:r>
              <a:rPr lang="en-US" dirty="0" err="1">
                <a:solidFill>
                  <a:schemeClr val="accent5"/>
                </a:solidFill>
              </a:rPr>
              <a:t>best_params</a:t>
            </a:r>
            <a:r>
              <a:rPr lang="en-US" dirty="0">
                <a:solidFill>
                  <a:schemeClr val="accent5"/>
                </a:solidFill>
              </a:rPr>
              <a:t>_</a:t>
            </a:r>
          </a:p>
        </p:txBody>
      </p:sp>
      <p:sp>
        <p:nvSpPr>
          <p:cNvPr id="11" name="TextBox 10">
            <a:extLst>
              <a:ext uri="{FF2B5EF4-FFF2-40B4-BE49-F238E27FC236}">
                <a16:creationId xmlns:a16="http://schemas.microsoft.com/office/drawing/2014/main" id="{7D648184-9918-986D-9C7B-B21191870E25}"/>
              </a:ext>
            </a:extLst>
          </p:cNvPr>
          <p:cNvSpPr txBox="1"/>
          <p:nvPr/>
        </p:nvSpPr>
        <p:spPr>
          <a:xfrm>
            <a:off x="4445875" y="4604839"/>
            <a:ext cx="3805850" cy="369332"/>
          </a:xfrm>
          <a:prstGeom prst="rect">
            <a:avLst/>
          </a:prstGeom>
          <a:noFill/>
        </p:spPr>
        <p:txBody>
          <a:bodyPr wrap="none" rtlCol="0">
            <a:spAutoFit/>
          </a:bodyPr>
          <a:lstStyle/>
          <a:p>
            <a:r>
              <a:rPr lang="en-US" dirty="0"/>
              <a:t>Best Score            :     </a:t>
            </a:r>
            <a:r>
              <a:rPr lang="en-US" dirty="0" err="1">
                <a:solidFill>
                  <a:schemeClr val="accent5"/>
                </a:solidFill>
              </a:rPr>
              <a:t>best_score</a:t>
            </a:r>
            <a:r>
              <a:rPr lang="en-US" dirty="0">
                <a:solidFill>
                  <a:schemeClr val="accent5"/>
                </a:solidFill>
              </a:rPr>
              <a:t>_</a:t>
            </a:r>
          </a:p>
        </p:txBody>
      </p:sp>
      <p:sp>
        <p:nvSpPr>
          <p:cNvPr id="14" name="TextBox 13">
            <a:extLst>
              <a:ext uri="{FF2B5EF4-FFF2-40B4-BE49-F238E27FC236}">
                <a16:creationId xmlns:a16="http://schemas.microsoft.com/office/drawing/2014/main" id="{1AF560C7-9DD2-11E6-0557-F60AD0A071F7}"/>
              </a:ext>
            </a:extLst>
          </p:cNvPr>
          <p:cNvSpPr txBox="1"/>
          <p:nvPr/>
        </p:nvSpPr>
        <p:spPr>
          <a:xfrm>
            <a:off x="4445875" y="5511842"/>
            <a:ext cx="3485249" cy="369332"/>
          </a:xfrm>
          <a:prstGeom prst="rect">
            <a:avLst/>
          </a:prstGeom>
          <a:noFill/>
        </p:spPr>
        <p:txBody>
          <a:bodyPr wrap="square" rtlCol="0">
            <a:spAutoFit/>
          </a:bodyPr>
          <a:lstStyle/>
          <a:p>
            <a:r>
              <a:rPr lang="en-US" dirty="0"/>
              <a:t>Number of splits   :    </a:t>
            </a:r>
            <a:r>
              <a:rPr lang="en-US" dirty="0" err="1">
                <a:solidFill>
                  <a:schemeClr val="accent5"/>
                </a:solidFill>
              </a:rPr>
              <a:t>n_splits</a:t>
            </a:r>
            <a:r>
              <a:rPr lang="en-US" dirty="0">
                <a:solidFill>
                  <a:schemeClr val="accent5"/>
                </a:solidFill>
              </a:rPr>
              <a:t>_</a:t>
            </a:r>
          </a:p>
        </p:txBody>
      </p:sp>
      <p:sp>
        <p:nvSpPr>
          <p:cNvPr id="17" name="TextBox 16">
            <a:extLst>
              <a:ext uri="{FF2B5EF4-FFF2-40B4-BE49-F238E27FC236}">
                <a16:creationId xmlns:a16="http://schemas.microsoft.com/office/drawing/2014/main" id="{9B67072E-412E-0607-9D72-7C80000C07CD}"/>
              </a:ext>
            </a:extLst>
          </p:cNvPr>
          <p:cNvSpPr txBox="1"/>
          <p:nvPr/>
        </p:nvSpPr>
        <p:spPr>
          <a:xfrm rot="16200000">
            <a:off x="2014700" y="4060806"/>
            <a:ext cx="3828721" cy="369332"/>
          </a:xfrm>
          <a:prstGeom prst="rect">
            <a:avLst/>
          </a:prstGeom>
          <a:noFill/>
        </p:spPr>
        <p:txBody>
          <a:bodyPr wrap="square" rtlCol="0">
            <a:spAutoFit/>
          </a:bodyPr>
          <a:lstStyle/>
          <a:p>
            <a:r>
              <a:rPr lang="en-US" dirty="0">
                <a:solidFill>
                  <a:srgbClr val="00B0F0"/>
                </a:solidFill>
              </a:rPr>
              <a:t>Across </a:t>
            </a:r>
            <a:r>
              <a:rPr lang="en-US" dirty="0" err="1">
                <a:solidFill>
                  <a:srgbClr val="00B0F0"/>
                </a:solidFill>
              </a:rPr>
              <a:t>GridSearchCV</a:t>
            </a:r>
            <a:r>
              <a:rPr lang="en-US" dirty="0">
                <a:solidFill>
                  <a:srgbClr val="00B0F0"/>
                </a:solidFill>
              </a:rPr>
              <a:t> evaluation</a:t>
            </a:r>
          </a:p>
        </p:txBody>
      </p:sp>
      <p:sp>
        <p:nvSpPr>
          <p:cNvPr id="22" name="Code 31">
            <a:extLst>
              <a:ext uri="{FF2B5EF4-FFF2-40B4-BE49-F238E27FC236}">
                <a16:creationId xmlns:a16="http://schemas.microsoft.com/office/drawing/2014/main" id="{F16F973C-1282-623F-46B9-9D4D04B62A50}"/>
              </a:ext>
            </a:extLst>
          </p:cNvPr>
          <p:cNvSpPr txBox="1"/>
          <p:nvPr/>
        </p:nvSpPr>
        <p:spPr>
          <a:xfrm>
            <a:off x="11187364" y="6408290"/>
            <a:ext cx="832279" cy="369332"/>
          </a:xfrm>
          <a:prstGeom prst="rect">
            <a:avLst/>
          </a:prstGeom>
          <a:noFill/>
        </p:spPr>
        <p:txBody>
          <a:bodyPr wrap="none" rtlCol="0">
            <a:spAutoFit/>
          </a:bodyPr>
          <a:lstStyle/>
          <a:p>
            <a:r>
              <a:rPr lang="en-US" dirty="0"/>
              <a:t>Code</a:t>
            </a:r>
          </a:p>
        </p:txBody>
      </p:sp>
      <p:pic>
        <p:nvPicPr>
          <p:cNvPr id="24" name="Picture 23">
            <a:extLst>
              <a:ext uri="{FF2B5EF4-FFF2-40B4-BE49-F238E27FC236}">
                <a16:creationId xmlns:a16="http://schemas.microsoft.com/office/drawing/2014/main" id="{239D6095-4F39-C107-DF57-15051AA92FAC}"/>
              </a:ext>
            </a:extLst>
          </p:cNvPr>
          <p:cNvPicPr>
            <a:picLocks noChangeAspect="1"/>
          </p:cNvPicPr>
          <p:nvPr/>
        </p:nvPicPr>
        <p:blipFill>
          <a:blip r:embed="rId11"/>
          <a:stretch>
            <a:fillRect/>
          </a:stretch>
        </p:blipFill>
        <p:spPr>
          <a:xfrm>
            <a:off x="3008585" y="1858519"/>
            <a:ext cx="7772400" cy="3909994"/>
          </a:xfrm>
          <a:prstGeom prst="rect">
            <a:avLst/>
          </a:prstGeom>
        </p:spPr>
      </p:pic>
    </p:spTree>
    <p:extLst>
      <p:ext uri="{BB962C8B-B14F-4D97-AF65-F5344CB8AC3E}">
        <p14:creationId xmlns:p14="http://schemas.microsoft.com/office/powerpoint/2010/main" val="3353313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9554545" y="642986"/>
            <a:ext cx="2255746" cy="369332"/>
          </a:xfrm>
          <a:prstGeom prst="rect">
            <a:avLst/>
          </a:prstGeom>
          <a:noFill/>
        </p:spPr>
        <p:txBody>
          <a:bodyPr wrap="none" rtlCol="0">
            <a:spAutoFit/>
          </a:bodyPr>
          <a:lstStyle/>
          <a:p>
            <a:r>
              <a:rPr lang="en-US" dirty="0"/>
              <a:t>Logistic Regression</a:t>
            </a:r>
          </a:p>
        </p:txBody>
      </p:sp>
      <p:sp>
        <p:nvSpPr>
          <p:cNvPr id="15" name="TextBox 14">
            <a:extLst>
              <a:ext uri="{FF2B5EF4-FFF2-40B4-BE49-F238E27FC236}">
                <a16:creationId xmlns:a16="http://schemas.microsoft.com/office/drawing/2014/main" id="{67068769-703C-272C-1420-8742B0AB21EC}"/>
              </a:ext>
            </a:extLst>
          </p:cNvPr>
          <p:cNvSpPr txBox="1"/>
          <p:nvPr/>
        </p:nvSpPr>
        <p:spPr>
          <a:xfrm>
            <a:off x="3447393" y="1927168"/>
            <a:ext cx="316112" cy="1754326"/>
          </a:xfrm>
          <a:prstGeom prst="rect">
            <a:avLst/>
          </a:prstGeom>
          <a:noFill/>
        </p:spPr>
        <p:txBody>
          <a:bodyPr wrap="none" rtlCol="0">
            <a:spAutoFit/>
          </a:bodyPr>
          <a:lstStyle/>
          <a:p>
            <a:r>
              <a:rPr lang="en-US" dirty="0">
                <a:latin typeface="Bauhaus 93" pitchFamily="82" charset="77"/>
              </a:rPr>
              <a:t>0</a:t>
            </a:r>
          </a:p>
          <a:p>
            <a:r>
              <a:rPr lang="en-US" dirty="0">
                <a:latin typeface="Bauhaus 93" pitchFamily="82" charset="77"/>
              </a:rPr>
              <a:t>1</a:t>
            </a:r>
          </a:p>
          <a:p>
            <a:r>
              <a:rPr lang="en-US" dirty="0">
                <a:latin typeface="Bauhaus 93" pitchFamily="82" charset="77"/>
              </a:rPr>
              <a:t>2</a:t>
            </a:r>
          </a:p>
          <a:p>
            <a:r>
              <a:rPr lang="en-US" dirty="0">
                <a:latin typeface="Bauhaus 93" pitchFamily="82" charset="77"/>
              </a:rPr>
              <a:t>3</a:t>
            </a:r>
          </a:p>
          <a:p>
            <a:r>
              <a:rPr lang="en-US" dirty="0">
                <a:latin typeface="Bauhaus 93" pitchFamily="82" charset="77"/>
              </a:rPr>
              <a:t>4</a:t>
            </a:r>
          </a:p>
          <a:p>
            <a:r>
              <a:rPr lang="en-US" dirty="0">
                <a:latin typeface="Bauhaus 93" pitchFamily="82" charset="77"/>
              </a:rPr>
              <a:t>5</a:t>
            </a:r>
          </a:p>
        </p:txBody>
      </p:sp>
      <p:sp>
        <p:nvSpPr>
          <p:cNvPr id="16" name="TextBox 15">
            <a:extLst>
              <a:ext uri="{FF2B5EF4-FFF2-40B4-BE49-F238E27FC236}">
                <a16:creationId xmlns:a16="http://schemas.microsoft.com/office/drawing/2014/main" id="{7071FFFC-129E-5F1C-A88D-0E27C153410F}"/>
              </a:ext>
            </a:extLst>
          </p:cNvPr>
          <p:cNvSpPr txBox="1"/>
          <p:nvPr/>
        </p:nvSpPr>
        <p:spPr>
          <a:xfrm>
            <a:off x="3599793" y="2079568"/>
            <a:ext cx="312906" cy="1754326"/>
          </a:xfrm>
          <a:prstGeom prst="rect">
            <a:avLst/>
          </a:prstGeom>
          <a:noFill/>
        </p:spPr>
        <p:txBody>
          <a:bodyPr wrap="none" rtlCol="0">
            <a:spAutoFit/>
          </a:bodyPr>
          <a:lstStyle/>
          <a:p>
            <a:r>
              <a:rPr lang="en-US" dirty="0">
                <a:latin typeface="Curlz MT" pitchFamily="82" charset="77"/>
              </a:rPr>
              <a:t>0</a:t>
            </a:r>
          </a:p>
          <a:p>
            <a:r>
              <a:rPr lang="en-US" dirty="0">
                <a:latin typeface="Curlz MT" pitchFamily="82" charset="77"/>
              </a:rPr>
              <a:t>1</a:t>
            </a:r>
          </a:p>
          <a:p>
            <a:r>
              <a:rPr lang="en-US" dirty="0">
                <a:latin typeface="Curlz MT" pitchFamily="82" charset="77"/>
              </a:rPr>
              <a:t>2</a:t>
            </a:r>
          </a:p>
          <a:p>
            <a:r>
              <a:rPr lang="en-US" dirty="0">
                <a:latin typeface="Curlz MT" pitchFamily="82" charset="77"/>
              </a:rPr>
              <a:t>3</a:t>
            </a:r>
          </a:p>
          <a:p>
            <a:r>
              <a:rPr lang="en-US" dirty="0">
                <a:latin typeface="Curlz MT" pitchFamily="82" charset="77"/>
              </a:rPr>
              <a:t>4</a:t>
            </a:r>
          </a:p>
          <a:p>
            <a:r>
              <a:rPr lang="en-US" dirty="0">
                <a:latin typeface="Curlz MT" pitchFamily="82" charset="77"/>
              </a:rPr>
              <a:t>5</a:t>
            </a:r>
          </a:p>
        </p:txBody>
      </p:sp>
      <p:sp>
        <p:nvSpPr>
          <p:cNvPr id="18" name="TextBox 17">
            <a:extLst>
              <a:ext uri="{FF2B5EF4-FFF2-40B4-BE49-F238E27FC236}">
                <a16:creationId xmlns:a16="http://schemas.microsoft.com/office/drawing/2014/main" id="{63F0A9ED-62AA-AD31-6359-19F8B19F83D0}"/>
              </a:ext>
            </a:extLst>
          </p:cNvPr>
          <p:cNvSpPr txBox="1"/>
          <p:nvPr/>
        </p:nvSpPr>
        <p:spPr>
          <a:xfrm>
            <a:off x="3752193" y="2231968"/>
            <a:ext cx="312906" cy="1754326"/>
          </a:xfrm>
          <a:prstGeom prst="rect">
            <a:avLst/>
          </a:prstGeom>
          <a:noFill/>
        </p:spPr>
        <p:txBody>
          <a:bodyPr wrap="none" rtlCol="0">
            <a:spAutoFit/>
          </a:bodyPr>
          <a:lstStyle/>
          <a:p>
            <a:r>
              <a:rPr lang="en-US" dirty="0">
                <a:latin typeface="Broadway" panose="020F0502020204030204" pitchFamily="34" charset="0"/>
                <a:cs typeface="Broadway" panose="020F0502020204030204" pitchFamily="34" charset="0"/>
              </a:rPr>
              <a:t>0</a:t>
            </a:r>
          </a:p>
          <a:p>
            <a:r>
              <a:rPr lang="en-US" dirty="0">
                <a:latin typeface="Broadway" panose="020F0502020204030204" pitchFamily="34" charset="0"/>
                <a:cs typeface="Broadway" panose="020F0502020204030204" pitchFamily="34" charset="0"/>
              </a:rPr>
              <a:t>1</a:t>
            </a:r>
          </a:p>
          <a:p>
            <a:r>
              <a:rPr lang="en-US" dirty="0">
                <a:latin typeface="Broadway" panose="020F0502020204030204" pitchFamily="34" charset="0"/>
                <a:cs typeface="Broadway" panose="020F0502020204030204" pitchFamily="34" charset="0"/>
              </a:rPr>
              <a:t>2</a:t>
            </a:r>
          </a:p>
          <a:p>
            <a:r>
              <a:rPr lang="en-US" dirty="0">
                <a:latin typeface="Broadway" panose="020F0502020204030204" pitchFamily="34" charset="0"/>
                <a:cs typeface="Broadway" panose="020F0502020204030204" pitchFamily="34" charset="0"/>
              </a:rPr>
              <a:t>3</a:t>
            </a:r>
          </a:p>
          <a:p>
            <a:r>
              <a:rPr lang="en-US" dirty="0">
                <a:latin typeface="Broadway" panose="020F0502020204030204" pitchFamily="34" charset="0"/>
                <a:cs typeface="Broadway" panose="020F0502020204030204" pitchFamily="34" charset="0"/>
              </a:rPr>
              <a:t>4</a:t>
            </a:r>
          </a:p>
          <a:p>
            <a:r>
              <a:rPr lang="en-US" dirty="0">
                <a:latin typeface="Broadway" panose="020F0502020204030204" pitchFamily="34" charset="0"/>
                <a:cs typeface="Broadway" panose="020F0502020204030204" pitchFamily="34" charset="0"/>
              </a:rPr>
              <a:t>5</a:t>
            </a:r>
          </a:p>
        </p:txBody>
      </p:sp>
      <p:sp>
        <p:nvSpPr>
          <p:cNvPr id="25" name="TextBox 24">
            <a:extLst>
              <a:ext uri="{FF2B5EF4-FFF2-40B4-BE49-F238E27FC236}">
                <a16:creationId xmlns:a16="http://schemas.microsoft.com/office/drawing/2014/main" id="{25EFD73E-F3F6-0B76-FD78-E8AE8F4124A7}"/>
              </a:ext>
            </a:extLst>
          </p:cNvPr>
          <p:cNvSpPr txBox="1"/>
          <p:nvPr/>
        </p:nvSpPr>
        <p:spPr>
          <a:xfrm>
            <a:off x="3904593" y="2384368"/>
            <a:ext cx="287258" cy="1754326"/>
          </a:xfrm>
          <a:prstGeom prst="rect">
            <a:avLst/>
          </a:prstGeom>
          <a:noFill/>
        </p:spPr>
        <p:txBody>
          <a:bodyPr wrap="none" rtlCol="0">
            <a:spAutoFit/>
          </a:bodyPr>
          <a:lstStyle/>
          <a:p>
            <a:r>
              <a:rPr lang="en-US" dirty="0">
                <a:latin typeface="Haettenschweiler" panose="020B0706040902060204" pitchFamily="34" charset="0"/>
              </a:rPr>
              <a:t>0</a:t>
            </a:r>
          </a:p>
          <a:p>
            <a:r>
              <a:rPr lang="en-US" dirty="0">
                <a:latin typeface="Haettenschweiler" panose="020B0706040902060204" pitchFamily="34" charset="0"/>
              </a:rPr>
              <a:t>1</a:t>
            </a:r>
          </a:p>
          <a:p>
            <a:r>
              <a:rPr lang="en-US" dirty="0">
                <a:latin typeface="Haettenschweiler" panose="020B0706040902060204" pitchFamily="34" charset="0"/>
              </a:rPr>
              <a:t>2</a:t>
            </a:r>
          </a:p>
          <a:p>
            <a:r>
              <a:rPr lang="en-US" dirty="0">
                <a:latin typeface="Haettenschweiler" panose="020B0706040902060204" pitchFamily="34" charset="0"/>
              </a:rPr>
              <a:t>3</a:t>
            </a:r>
          </a:p>
          <a:p>
            <a:r>
              <a:rPr lang="en-US" dirty="0">
                <a:latin typeface="Haettenschweiler" panose="020B0706040902060204" pitchFamily="34" charset="0"/>
              </a:rPr>
              <a:t>4</a:t>
            </a:r>
          </a:p>
          <a:p>
            <a:r>
              <a:rPr lang="en-US" dirty="0">
                <a:latin typeface="Haettenschweiler" panose="020B0706040902060204" pitchFamily="34" charset="0"/>
              </a:rPr>
              <a:t>5</a:t>
            </a:r>
          </a:p>
        </p:txBody>
      </p:sp>
      <p:sp>
        <p:nvSpPr>
          <p:cNvPr id="26" name="TextBox 25">
            <a:extLst>
              <a:ext uri="{FF2B5EF4-FFF2-40B4-BE49-F238E27FC236}">
                <a16:creationId xmlns:a16="http://schemas.microsoft.com/office/drawing/2014/main" id="{7FFE4953-D788-92C1-BB75-D7456AEED0FD}"/>
              </a:ext>
            </a:extLst>
          </p:cNvPr>
          <p:cNvSpPr txBox="1"/>
          <p:nvPr/>
        </p:nvSpPr>
        <p:spPr>
          <a:xfrm>
            <a:off x="4056993" y="2536768"/>
            <a:ext cx="336952" cy="1754326"/>
          </a:xfrm>
          <a:prstGeom prst="rect">
            <a:avLst/>
          </a:prstGeom>
          <a:noFill/>
        </p:spPr>
        <p:txBody>
          <a:bodyPr wrap="none" rtlCol="0">
            <a:spAutoFit/>
          </a:bodyPr>
          <a:lstStyle/>
          <a:p>
            <a:r>
              <a:rPr lang="en-US" dirty="0">
                <a:latin typeface="Matura MT Script Capitals" panose="03020802060602070202" pitchFamily="66" charset="77"/>
              </a:rPr>
              <a:t>0</a:t>
            </a:r>
          </a:p>
          <a:p>
            <a:r>
              <a:rPr lang="en-US" dirty="0">
                <a:latin typeface="Matura MT Script Capitals" panose="03020802060602070202" pitchFamily="66" charset="77"/>
              </a:rPr>
              <a:t>1</a:t>
            </a:r>
          </a:p>
          <a:p>
            <a:r>
              <a:rPr lang="en-US" dirty="0">
                <a:latin typeface="Matura MT Script Capitals" panose="03020802060602070202" pitchFamily="66" charset="77"/>
              </a:rPr>
              <a:t>2</a:t>
            </a:r>
          </a:p>
          <a:p>
            <a:r>
              <a:rPr lang="en-US" dirty="0">
                <a:latin typeface="Matura MT Script Capitals" panose="03020802060602070202" pitchFamily="66" charset="77"/>
              </a:rPr>
              <a:t>3</a:t>
            </a:r>
          </a:p>
          <a:p>
            <a:r>
              <a:rPr lang="en-US" dirty="0">
                <a:latin typeface="Matura MT Script Capitals" panose="03020802060602070202" pitchFamily="66" charset="77"/>
              </a:rPr>
              <a:t>4</a:t>
            </a:r>
          </a:p>
          <a:p>
            <a:r>
              <a:rPr lang="en-US" dirty="0">
                <a:latin typeface="Matura MT Script Capitals" panose="03020802060602070202" pitchFamily="66" charset="77"/>
              </a:rPr>
              <a:t>5</a:t>
            </a:r>
          </a:p>
        </p:txBody>
      </p:sp>
      <p:sp>
        <p:nvSpPr>
          <p:cNvPr id="27" name="TextBox 26">
            <a:extLst>
              <a:ext uri="{FF2B5EF4-FFF2-40B4-BE49-F238E27FC236}">
                <a16:creationId xmlns:a16="http://schemas.microsoft.com/office/drawing/2014/main" id="{C3CE845A-7EE4-E5FE-B409-2630C3387133}"/>
              </a:ext>
            </a:extLst>
          </p:cNvPr>
          <p:cNvSpPr txBox="1"/>
          <p:nvPr/>
        </p:nvSpPr>
        <p:spPr>
          <a:xfrm>
            <a:off x="4209393" y="2689168"/>
            <a:ext cx="288862" cy="1754326"/>
          </a:xfrm>
          <a:prstGeom prst="rect">
            <a:avLst/>
          </a:prstGeom>
          <a:noFill/>
        </p:spPr>
        <p:txBody>
          <a:bodyPr wrap="none" rtlCol="0">
            <a:spAutoFit/>
          </a:bodyPr>
          <a:lstStyle/>
          <a:p>
            <a:r>
              <a:rPr lang="en-US" dirty="0">
                <a:latin typeface="Desdemona" pitchFamily="82" charset="77"/>
              </a:rPr>
              <a:t>0</a:t>
            </a:r>
          </a:p>
          <a:p>
            <a:r>
              <a:rPr lang="en-US" dirty="0">
                <a:latin typeface="Desdemona" pitchFamily="82" charset="77"/>
              </a:rPr>
              <a:t>1</a:t>
            </a:r>
          </a:p>
          <a:p>
            <a:r>
              <a:rPr lang="en-US" dirty="0">
                <a:latin typeface="Desdemona" pitchFamily="82" charset="77"/>
              </a:rPr>
              <a:t>2</a:t>
            </a:r>
          </a:p>
          <a:p>
            <a:r>
              <a:rPr lang="en-US" dirty="0">
                <a:latin typeface="Desdemona" pitchFamily="82" charset="77"/>
              </a:rPr>
              <a:t>3</a:t>
            </a:r>
          </a:p>
          <a:p>
            <a:r>
              <a:rPr lang="en-US" dirty="0">
                <a:latin typeface="Desdemona" pitchFamily="82" charset="77"/>
              </a:rPr>
              <a:t>4</a:t>
            </a:r>
          </a:p>
          <a:p>
            <a:r>
              <a:rPr lang="en-US" dirty="0">
                <a:latin typeface="Desdemona" pitchFamily="82" charset="77"/>
              </a:rPr>
              <a:t>5</a:t>
            </a:r>
          </a:p>
        </p:txBody>
      </p:sp>
      <p:sp>
        <p:nvSpPr>
          <p:cNvPr id="28" name="Right Arrow 27">
            <a:extLst>
              <a:ext uri="{FF2B5EF4-FFF2-40B4-BE49-F238E27FC236}">
                <a16:creationId xmlns:a16="http://schemas.microsoft.com/office/drawing/2014/main" id="{D10DE758-6ED5-DA27-5F41-BD99E5A427E1}"/>
              </a:ext>
            </a:extLst>
          </p:cNvPr>
          <p:cNvSpPr/>
          <p:nvPr/>
        </p:nvSpPr>
        <p:spPr>
          <a:xfrm>
            <a:off x="4782207" y="3026979"/>
            <a:ext cx="346841" cy="241738"/>
          </a:xfrm>
          <a:prstGeom prst="rightArrow">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A5948465-A2EA-F16F-B93C-7D13F3961283}"/>
              </a:ext>
            </a:extLst>
          </p:cNvPr>
          <p:cNvCxnSpPr>
            <a:cxnSpLocks/>
          </p:cNvCxnSpPr>
          <p:nvPr/>
        </p:nvCxnSpPr>
        <p:spPr>
          <a:xfrm flipV="1">
            <a:off x="7364900" y="1927168"/>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32" name="Straight Arrow Connector 31">
            <a:extLst>
              <a:ext uri="{FF2B5EF4-FFF2-40B4-BE49-F238E27FC236}">
                <a16:creationId xmlns:a16="http://schemas.microsoft.com/office/drawing/2014/main" id="{290EBC8C-E233-2F51-8552-6C857A4CD106}"/>
              </a:ext>
            </a:extLst>
          </p:cNvPr>
          <p:cNvCxnSpPr>
            <a:cxnSpLocks/>
          </p:cNvCxnSpPr>
          <p:nvPr/>
        </p:nvCxnSpPr>
        <p:spPr>
          <a:xfrm>
            <a:off x="5234152" y="4362255"/>
            <a:ext cx="4320393"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33" name="TextBox 32">
            <a:extLst>
              <a:ext uri="{FF2B5EF4-FFF2-40B4-BE49-F238E27FC236}">
                <a16:creationId xmlns:a16="http://schemas.microsoft.com/office/drawing/2014/main" id="{6E4EC260-4201-F3E9-7B4D-BBA7C9D9B0FE}"/>
              </a:ext>
            </a:extLst>
          </p:cNvPr>
          <p:cNvSpPr txBox="1"/>
          <p:nvPr/>
        </p:nvSpPr>
        <p:spPr>
          <a:xfrm>
            <a:off x="7210851" y="1449969"/>
            <a:ext cx="308098" cy="369332"/>
          </a:xfrm>
          <a:prstGeom prst="rect">
            <a:avLst/>
          </a:prstGeom>
          <a:noFill/>
        </p:spPr>
        <p:txBody>
          <a:bodyPr wrap="square" rtlCol="0">
            <a:spAutoFit/>
          </a:bodyPr>
          <a:lstStyle/>
          <a:p>
            <a:r>
              <a:rPr lang="en-US" dirty="0"/>
              <a:t>y</a:t>
            </a:r>
          </a:p>
        </p:txBody>
      </p:sp>
      <p:sp>
        <p:nvSpPr>
          <p:cNvPr id="34" name="TextBox 33">
            <a:extLst>
              <a:ext uri="{FF2B5EF4-FFF2-40B4-BE49-F238E27FC236}">
                <a16:creationId xmlns:a16="http://schemas.microsoft.com/office/drawing/2014/main" id="{6A1EB2E8-E739-D516-3DFE-09DA765FB271}"/>
              </a:ext>
            </a:extLst>
          </p:cNvPr>
          <p:cNvSpPr txBox="1"/>
          <p:nvPr/>
        </p:nvSpPr>
        <p:spPr>
          <a:xfrm>
            <a:off x="9291398" y="4433102"/>
            <a:ext cx="295274" cy="369332"/>
          </a:xfrm>
          <a:prstGeom prst="rect">
            <a:avLst/>
          </a:prstGeom>
          <a:noFill/>
        </p:spPr>
        <p:txBody>
          <a:bodyPr wrap="square" rtlCol="0">
            <a:spAutoFit/>
          </a:bodyPr>
          <a:lstStyle/>
          <a:p>
            <a:r>
              <a:rPr lang="en-US" dirty="0"/>
              <a:t>x</a:t>
            </a:r>
          </a:p>
        </p:txBody>
      </p:sp>
      <p:pic>
        <p:nvPicPr>
          <p:cNvPr id="45" name="Picture 44">
            <a:extLst>
              <a:ext uri="{FF2B5EF4-FFF2-40B4-BE49-F238E27FC236}">
                <a16:creationId xmlns:a16="http://schemas.microsoft.com/office/drawing/2014/main" id="{065B31A0-655D-FABF-83B3-907D9A109F50}"/>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394143" y="2119994"/>
            <a:ext cx="3981083" cy="2209658"/>
          </a:xfrm>
          <a:prstGeom prst="rect">
            <a:avLst/>
          </a:prstGeom>
        </p:spPr>
      </p:pic>
      <p:cxnSp>
        <p:nvCxnSpPr>
          <p:cNvPr id="46" name="Straight Arrow Connector 45">
            <a:extLst>
              <a:ext uri="{FF2B5EF4-FFF2-40B4-BE49-F238E27FC236}">
                <a16:creationId xmlns:a16="http://schemas.microsoft.com/office/drawing/2014/main" id="{CB12CC73-BED2-CB97-3055-C2101F91C63F}"/>
              </a:ext>
            </a:extLst>
          </p:cNvPr>
          <p:cNvCxnSpPr>
            <a:cxnSpLocks/>
          </p:cNvCxnSpPr>
          <p:nvPr/>
        </p:nvCxnSpPr>
        <p:spPr>
          <a:xfrm>
            <a:off x="5266279" y="3116779"/>
            <a:ext cx="4320393" cy="0"/>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AF65070F-5844-C2B3-8FC5-C6E939C3B714}"/>
              </a:ext>
            </a:extLst>
          </p:cNvPr>
          <p:cNvCxnSpPr>
            <a:cxnSpLocks/>
          </p:cNvCxnSpPr>
          <p:nvPr/>
        </p:nvCxnSpPr>
        <p:spPr>
          <a:xfrm>
            <a:off x="5266279" y="2120456"/>
            <a:ext cx="4320393"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8" name="TextBox 47">
            <a:extLst>
              <a:ext uri="{FF2B5EF4-FFF2-40B4-BE49-F238E27FC236}">
                <a16:creationId xmlns:a16="http://schemas.microsoft.com/office/drawing/2014/main" id="{0B8AA9BE-01A4-0452-E60B-D977616FA5B8}"/>
              </a:ext>
            </a:extLst>
          </p:cNvPr>
          <p:cNvSpPr txBox="1"/>
          <p:nvPr/>
        </p:nvSpPr>
        <p:spPr>
          <a:xfrm>
            <a:off x="7234687" y="4491084"/>
            <a:ext cx="149997" cy="307777"/>
          </a:xfrm>
          <a:prstGeom prst="rect">
            <a:avLst/>
          </a:prstGeom>
          <a:noFill/>
        </p:spPr>
        <p:txBody>
          <a:bodyPr wrap="square" rtlCol="0">
            <a:spAutoFit/>
          </a:bodyPr>
          <a:lstStyle/>
          <a:p>
            <a:r>
              <a:rPr lang="en-US" sz="1400" dirty="0"/>
              <a:t>0</a:t>
            </a:r>
          </a:p>
        </p:txBody>
      </p:sp>
      <p:sp>
        <p:nvSpPr>
          <p:cNvPr id="50" name="Left Brace 49">
            <a:extLst>
              <a:ext uri="{FF2B5EF4-FFF2-40B4-BE49-F238E27FC236}">
                <a16:creationId xmlns:a16="http://schemas.microsoft.com/office/drawing/2014/main" id="{2FADD40E-BE88-F10D-6A92-190F9A1C8BF8}"/>
              </a:ext>
            </a:extLst>
          </p:cNvPr>
          <p:cNvSpPr/>
          <p:nvPr/>
        </p:nvSpPr>
        <p:spPr>
          <a:xfrm>
            <a:off x="9967545" y="1826036"/>
            <a:ext cx="446163" cy="2981855"/>
          </a:xfrm>
          <a:prstGeom prst="leftBrace">
            <a:avLst/>
          </a:prstGeom>
          <a:noFill/>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FB4AF0F1-9E3F-0EE8-56D8-8AE7DAFF1EDB}"/>
              </a:ext>
            </a:extLst>
          </p:cNvPr>
          <p:cNvSpPr txBox="1"/>
          <p:nvPr/>
        </p:nvSpPr>
        <p:spPr>
          <a:xfrm>
            <a:off x="10602810" y="1819301"/>
            <a:ext cx="412292" cy="3046988"/>
          </a:xfrm>
          <a:prstGeom prst="rect">
            <a:avLst/>
          </a:prstGeom>
          <a:noFill/>
        </p:spPr>
        <p:txBody>
          <a:bodyPr wrap="none" rtlCol="0">
            <a:spAutoFit/>
          </a:bodyPr>
          <a:lstStyle/>
          <a:p>
            <a:r>
              <a:rPr lang="en-US" sz="3200" dirty="0"/>
              <a:t>0</a:t>
            </a:r>
          </a:p>
          <a:p>
            <a:r>
              <a:rPr lang="en-US" sz="3200" dirty="0"/>
              <a:t>1</a:t>
            </a:r>
          </a:p>
          <a:p>
            <a:r>
              <a:rPr lang="en-US" sz="3200" dirty="0"/>
              <a:t>2</a:t>
            </a:r>
          </a:p>
          <a:p>
            <a:r>
              <a:rPr lang="en-US" sz="3200" dirty="0"/>
              <a:t>3</a:t>
            </a:r>
          </a:p>
          <a:p>
            <a:r>
              <a:rPr lang="en-US" sz="3200" dirty="0"/>
              <a:t>4</a:t>
            </a:r>
          </a:p>
          <a:p>
            <a:r>
              <a:rPr lang="en-US" sz="3200" dirty="0"/>
              <a:t>5</a:t>
            </a:r>
          </a:p>
        </p:txBody>
      </p:sp>
      <p:sp>
        <p:nvSpPr>
          <p:cNvPr id="52" name="TextBox 51">
            <a:extLst>
              <a:ext uri="{FF2B5EF4-FFF2-40B4-BE49-F238E27FC236}">
                <a16:creationId xmlns:a16="http://schemas.microsoft.com/office/drawing/2014/main" id="{9E56EF6A-E0AF-CA3D-7C38-51972954A985}"/>
              </a:ext>
            </a:extLst>
          </p:cNvPr>
          <p:cNvSpPr txBox="1"/>
          <p:nvPr/>
        </p:nvSpPr>
        <p:spPr>
          <a:xfrm rot="16200000">
            <a:off x="10983250" y="3132296"/>
            <a:ext cx="893193" cy="369332"/>
          </a:xfrm>
          <a:prstGeom prst="rect">
            <a:avLst/>
          </a:prstGeom>
          <a:noFill/>
        </p:spPr>
        <p:txBody>
          <a:bodyPr wrap="none" rtlCol="0">
            <a:spAutoFit/>
          </a:bodyPr>
          <a:lstStyle/>
          <a:p>
            <a:r>
              <a:rPr lang="en-US" dirty="0">
                <a:solidFill>
                  <a:srgbClr val="00B0F0"/>
                </a:solidFill>
              </a:rPr>
              <a:t>Labels</a:t>
            </a:r>
          </a:p>
        </p:txBody>
      </p:sp>
      <p:sp>
        <p:nvSpPr>
          <p:cNvPr id="53" name="TextBox 52">
            <a:extLst>
              <a:ext uri="{FF2B5EF4-FFF2-40B4-BE49-F238E27FC236}">
                <a16:creationId xmlns:a16="http://schemas.microsoft.com/office/drawing/2014/main" id="{6B44667D-4403-A964-3E37-DD1CDC479263}"/>
              </a:ext>
            </a:extLst>
          </p:cNvPr>
          <p:cNvSpPr txBox="1"/>
          <p:nvPr/>
        </p:nvSpPr>
        <p:spPr>
          <a:xfrm>
            <a:off x="7090977" y="1800457"/>
            <a:ext cx="149997" cy="307777"/>
          </a:xfrm>
          <a:prstGeom prst="rect">
            <a:avLst/>
          </a:prstGeom>
          <a:noFill/>
        </p:spPr>
        <p:txBody>
          <a:bodyPr wrap="square" rtlCol="0">
            <a:spAutoFit/>
          </a:bodyPr>
          <a:lstStyle/>
          <a:p>
            <a:r>
              <a:rPr lang="en-US" sz="1400" dirty="0"/>
              <a:t>1</a:t>
            </a:r>
          </a:p>
        </p:txBody>
      </p:sp>
      <p:sp>
        <p:nvSpPr>
          <p:cNvPr id="54" name="TextBox 53">
            <a:extLst>
              <a:ext uri="{FF2B5EF4-FFF2-40B4-BE49-F238E27FC236}">
                <a16:creationId xmlns:a16="http://schemas.microsoft.com/office/drawing/2014/main" id="{E4452C5B-2E46-455F-33DF-0D007A9C4C35}"/>
              </a:ext>
            </a:extLst>
          </p:cNvPr>
          <p:cNvSpPr txBox="1"/>
          <p:nvPr/>
        </p:nvSpPr>
        <p:spPr>
          <a:xfrm>
            <a:off x="7030806" y="2804331"/>
            <a:ext cx="378470" cy="307777"/>
          </a:xfrm>
          <a:prstGeom prst="rect">
            <a:avLst/>
          </a:prstGeom>
          <a:noFill/>
        </p:spPr>
        <p:txBody>
          <a:bodyPr wrap="square" rtlCol="0">
            <a:spAutoFit/>
          </a:bodyPr>
          <a:lstStyle/>
          <a:p>
            <a:r>
              <a:rPr lang="en-US" sz="1400" dirty="0"/>
              <a:t>.5</a:t>
            </a:r>
          </a:p>
        </p:txBody>
      </p:sp>
      <p:pic>
        <p:nvPicPr>
          <p:cNvPr id="55" name="Picture 54">
            <a:extLst>
              <a:ext uri="{FF2B5EF4-FFF2-40B4-BE49-F238E27FC236}">
                <a16:creationId xmlns:a16="http://schemas.microsoft.com/office/drawing/2014/main" id="{0B006EA4-656C-E409-98CE-261481B9A2BD}"/>
              </a:ext>
            </a:extLst>
          </p:cNvPr>
          <p:cNvPicPr>
            <a:picLocks noChangeAspect="1"/>
          </p:cNvPicPr>
          <p:nvPr/>
        </p:nvPicPr>
        <p:blipFill>
          <a:blip r:embed="rId12"/>
          <a:stretch>
            <a:fillRect/>
          </a:stretch>
        </p:blipFill>
        <p:spPr>
          <a:xfrm>
            <a:off x="3204777" y="4911440"/>
            <a:ext cx="7772400" cy="1391951"/>
          </a:xfrm>
          <a:prstGeom prst="rect">
            <a:avLst/>
          </a:prstGeom>
        </p:spPr>
      </p:pic>
      <p:sp>
        <p:nvSpPr>
          <p:cNvPr id="56" name="Code 32">
            <a:extLst>
              <a:ext uri="{FF2B5EF4-FFF2-40B4-BE49-F238E27FC236}">
                <a16:creationId xmlns:a16="http://schemas.microsoft.com/office/drawing/2014/main" id="{D26E6EE0-5C26-85A4-B2F0-3930180517EC}"/>
              </a:ext>
            </a:extLst>
          </p:cNvPr>
          <p:cNvSpPr txBox="1"/>
          <p:nvPr/>
        </p:nvSpPr>
        <p:spPr>
          <a:xfrm>
            <a:off x="11245762" y="6408290"/>
            <a:ext cx="832279"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772472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ppt_x"/>
                                          </p:val>
                                        </p:tav>
                                        <p:tav tm="100000">
                                          <p:val>
                                            <p:strVal val="#ppt_x"/>
                                          </p:val>
                                        </p:tav>
                                      </p:tavLst>
                                    </p:anim>
                                    <p:anim calcmode="lin" valueType="num">
                                      <p:cBhvr additive="base">
                                        <p:cTn id="42" dur="500" fill="hold"/>
                                        <p:tgtEl>
                                          <p:spTgt spid="5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additive="base">
                                        <p:cTn id="49" dur="500" fill="hold"/>
                                        <p:tgtEl>
                                          <p:spTgt spid="45"/>
                                        </p:tgtEl>
                                        <p:attrNameLst>
                                          <p:attrName>ppt_x</p:attrName>
                                        </p:attrNameLst>
                                      </p:cBhvr>
                                      <p:tavLst>
                                        <p:tav tm="0">
                                          <p:val>
                                            <p:strVal val="#ppt_x"/>
                                          </p:val>
                                        </p:tav>
                                        <p:tav tm="100000">
                                          <p:val>
                                            <p:strVal val="#ppt_x"/>
                                          </p:val>
                                        </p:tav>
                                      </p:tavLst>
                                    </p:anim>
                                    <p:anim calcmode="lin" valueType="num">
                                      <p:cBhvr additive="base">
                                        <p:cTn id="50" dur="500" fill="hold"/>
                                        <p:tgtEl>
                                          <p:spTgt spid="4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fill="hold"/>
                                        <p:tgtEl>
                                          <p:spTgt spid="46"/>
                                        </p:tgtEl>
                                        <p:attrNameLst>
                                          <p:attrName>ppt_x</p:attrName>
                                        </p:attrNameLst>
                                      </p:cBhvr>
                                      <p:tavLst>
                                        <p:tav tm="0">
                                          <p:val>
                                            <p:strVal val="#ppt_x"/>
                                          </p:val>
                                        </p:tav>
                                        <p:tav tm="100000">
                                          <p:val>
                                            <p:strVal val="#ppt_x"/>
                                          </p:val>
                                        </p:tav>
                                      </p:tavLst>
                                    </p:anim>
                                    <p:anim calcmode="lin" valueType="num">
                                      <p:cBhvr additive="base">
                                        <p:cTn id="58" dur="500" fill="hold"/>
                                        <p:tgtEl>
                                          <p:spTgt spid="46"/>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 calcmode="lin" valueType="num">
                                      <p:cBhvr additive="base">
                                        <p:cTn id="69" dur="500" fill="hold"/>
                                        <p:tgtEl>
                                          <p:spTgt spid="48"/>
                                        </p:tgtEl>
                                        <p:attrNameLst>
                                          <p:attrName>ppt_x</p:attrName>
                                        </p:attrNameLst>
                                      </p:cBhvr>
                                      <p:tavLst>
                                        <p:tav tm="0">
                                          <p:val>
                                            <p:strVal val="#ppt_x"/>
                                          </p:val>
                                        </p:tav>
                                        <p:tav tm="100000">
                                          <p:val>
                                            <p:strVal val="#ppt_x"/>
                                          </p:val>
                                        </p:tav>
                                      </p:tavLst>
                                    </p:anim>
                                    <p:anim calcmode="lin" valueType="num">
                                      <p:cBhvr additive="base">
                                        <p:cTn id="7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ppt_x"/>
                                          </p:val>
                                        </p:tav>
                                        <p:tav tm="100000">
                                          <p:val>
                                            <p:strVal val="#ppt_x"/>
                                          </p:val>
                                        </p:tav>
                                      </p:tavLst>
                                    </p:anim>
                                    <p:anim calcmode="lin" valueType="num">
                                      <p:cBhvr additive="base">
                                        <p:cTn id="76" dur="500" fill="hold"/>
                                        <p:tgtEl>
                                          <p:spTgt spid="5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85" restart="whenNotActive" fill="hold" evtFilter="cancelBubble" nodeType="interactiveSeq">
                <p:stCondLst>
                  <p:cond evt="onClick" delay="0">
                    <p:tgtEl>
                      <p:spTgt spid="56"/>
                    </p:tgtEl>
                  </p:cond>
                </p:stCondLst>
                <p:endSync evt="end" delay="0">
                  <p:rtn val="all"/>
                </p:endSync>
                <p:childTnLst>
                  <p:par>
                    <p:cTn id="86" fill="hold">
                      <p:stCondLst>
                        <p:cond delay="0"/>
                      </p:stCondLst>
                      <p:childTnLst>
                        <p:par>
                          <p:cTn id="87" fill="hold">
                            <p:stCondLst>
                              <p:cond delay="0"/>
                            </p:stCondLst>
                            <p:childTnLst>
                              <p:par>
                                <p:cTn id="88" presetID="5" presetClass="entr" presetSubtype="10" fill="hold" nodeType="click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checkerboard(across)">
                                      <p:cBhvr>
                                        <p:cTn id="90" dur="500"/>
                                        <p:tgtEl>
                                          <p:spTgt spid="55"/>
                                        </p:tgtEl>
                                      </p:cBhvr>
                                    </p:animEffect>
                                  </p:childTnLst>
                                </p:cTn>
                              </p:par>
                            </p:childTnLst>
                          </p:cTn>
                        </p:par>
                      </p:childTnLst>
                    </p:cTn>
                  </p:par>
                  <p:par>
                    <p:cTn id="91" fill="hold">
                      <p:stCondLst>
                        <p:cond delay="indefinite"/>
                      </p:stCondLst>
                      <p:childTnLst>
                        <p:par>
                          <p:cTn id="92" fill="hold">
                            <p:stCondLst>
                              <p:cond delay="0"/>
                            </p:stCondLst>
                            <p:childTnLst>
                              <p:par>
                                <p:cTn id="93" presetID="5" presetClass="exit" presetSubtype="10" fill="hold" nodeType="clickEffect">
                                  <p:stCondLst>
                                    <p:cond delay="0"/>
                                  </p:stCondLst>
                                  <p:childTnLst>
                                    <p:animEffect transition="out" filter="checkerboard(across)">
                                      <p:cBhvr>
                                        <p:cTn id="94" dur="500"/>
                                        <p:tgtEl>
                                          <p:spTgt spid="55"/>
                                        </p:tgtEl>
                                      </p:cBhvr>
                                    </p:animEffect>
                                    <p:set>
                                      <p:cBhvr>
                                        <p:cTn id="95" dur="1" fill="hold">
                                          <p:stCondLst>
                                            <p:cond delay="499"/>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56"/>
                  </p:tgtEl>
                </p:cond>
              </p:nextCondLst>
            </p:seq>
          </p:childTnLst>
        </p:cTn>
      </p:par>
    </p:tnLst>
    <p:bldLst>
      <p:bldP spid="15" grpId="0"/>
      <p:bldP spid="16" grpId="0"/>
      <p:bldP spid="18" grpId="0"/>
      <p:bldP spid="25" grpId="0"/>
      <p:bldP spid="26" grpId="0"/>
      <p:bldP spid="27" grpId="0"/>
      <p:bldP spid="28" grpId="0" animBg="1"/>
      <p:bldP spid="33" grpId="0"/>
      <p:bldP spid="34" grpId="0"/>
      <p:bldP spid="48" grpId="0"/>
      <p:bldP spid="50" grpId="0" animBg="1"/>
      <p:bldP spid="51" grpId="0"/>
      <p:bldP spid="52" grpId="0"/>
      <p:bldP spid="53" grpId="0"/>
      <p:bldP spid="5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9554545" y="642986"/>
            <a:ext cx="2255746" cy="369332"/>
          </a:xfrm>
          <a:prstGeom prst="rect">
            <a:avLst/>
          </a:prstGeom>
          <a:noFill/>
        </p:spPr>
        <p:txBody>
          <a:bodyPr wrap="none" rtlCol="0">
            <a:spAutoFit/>
          </a:bodyPr>
          <a:lstStyle/>
          <a:p>
            <a:r>
              <a:rPr lang="en-US" dirty="0"/>
              <a:t>Logistic Regression</a:t>
            </a:r>
          </a:p>
        </p:txBody>
      </p:sp>
      <p:pic>
        <p:nvPicPr>
          <p:cNvPr id="55" name="Picture 54">
            <a:extLst>
              <a:ext uri="{FF2B5EF4-FFF2-40B4-BE49-F238E27FC236}">
                <a16:creationId xmlns:a16="http://schemas.microsoft.com/office/drawing/2014/main" id="{0B006EA4-656C-E409-98CE-261481B9A2BD}"/>
              </a:ext>
            </a:extLst>
          </p:cNvPr>
          <p:cNvPicPr>
            <a:picLocks noChangeAspect="1"/>
          </p:cNvPicPr>
          <p:nvPr/>
        </p:nvPicPr>
        <p:blipFill>
          <a:blip r:embed="rId11"/>
          <a:stretch>
            <a:fillRect/>
          </a:stretch>
        </p:blipFill>
        <p:spPr>
          <a:xfrm>
            <a:off x="3211565" y="1121528"/>
            <a:ext cx="7772400" cy="1391951"/>
          </a:xfrm>
          <a:prstGeom prst="rect">
            <a:avLst/>
          </a:prstGeom>
        </p:spPr>
      </p:pic>
      <p:sp>
        <p:nvSpPr>
          <p:cNvPr id="56" name="Code 32">
            <a:extLst>
              <a:ext uri="{FF2B5EF4-FFF2-40B4-BE49-F238E27FC236}">
                <a16:creationId xmlns:a16="http://schemas.microsoft.com/office/drawing/2014/main" id="{D26E6EE0-5C26-85A4-B2F0-3930180517EC}"/>
              </a:ext>
            </a:extLst>
          </p:cNvPr>
          <p:cNvSpPr txBox="1"/>
          <p:nvPr/>
        </p:nvSpPr>
        <p:spPr>
          <a:xfrm>
            <a:off x="11245762" y="6408290"/>
            <a:ext cx="832279" cy="369332"/>
          </a:xfrm>
          <a:prstGeom prst="rect">
            <a:avLst/>
          </a:prstGeom>
          <a:noFill/>
        </p:spPr>
        <p:txBody>
          <a:bodyPr wrap="none" rtlCol="0">
            <a:spAutoFit/>
          </a:bodyPr>
          <a:lstStyle/>
          <a:p>
            <a:r>
              <a:rPr lang="en-US" dirty="0"/>
              <a:t>Code</a:t>
            </a:r>
          </a:p>
        </p:txBody>
      </p:sp>
      <p:sp>
        <p:nvSpPr>
          <p:cNvPr id="6" name="TextBox 5">
            <a:extLst>
              <a:ext uri="{FF2B5EF4-FFF2-40B4-BE49-F238E27FC236}">
                <a16:creationId xmlns:a16="http://schemas.microsoft.com/office/drawing/2014/main" id="{9C0BC566-C16F-F04A-5CD1-B7741FAA5BA3}"/>
              </a:ext>
            </a:extLst>
          </p:cNvPr>
          <p:cNvSpPr txBox="1"/>
          <p:nvPr/>
        </p:nvSpPr>
        <p:spPr>
          <a:xfrm>
            <a:off x="3204777" y="1439917"/>
            <a:ext cx="1909497" cy="369332"/>
          </a:xfrm>
          <a:prstGeom prst="rect">
            <a:avLst/>
          </a:prstGeom>
          <a:noFill/>
        </p:spPr>
        <p:txBody>
          <a:bodyPr wrap="none" rtlCol="0">
            <a:spAutoFit/>
          </a:bodyPr>
          <a:lstStyle/>
          <a:p>
            <a:r>
              <a:rPr lang="en-US" dirty="0"/>
              <a:t>Parameter Grid</a:t>
            </a:r>
          </a:p>
        </p:txBody>
      </p:sp>
      <p:sp>
        <p:nvSpPr>
          <p:cNvPr id="9" name="TextBox 8">
            <a:extLst>
              <a:ext uri="{FF2B5EF4-FFF2-40B4-BE49-F238E27FC236}">
                <a16:creationId xmlns:a16="http://schemas.microsoft.com/office/drawing/2014/main" id="{ECC64A04-BC54-5EFE-971A-C79A1A5BD1D9}"/>
              </a:ext>
            </a:extLst>
          </p:cNvPr>
          <p:cNvSpPr txBox="1"/>
          <p:nvPr/>
        </p:nvSpPr>
        <p:spPr>
          <a:xfrm>
            <a:off x="3209730" y="2463271"/>
            <a:ext cx="425116" cy="461665"/>
          </a:xfrm>
          <a:prstGeom prst="rect">
            <a:avLst/>
          </a:prstGeom>
          <a:noFill/>
        </p:spPr>
        <p:txBody>
          <a:bodyPr wrap="none" rtlCol="0">
            <a:spAutoFit/>
          </a:bodyPr>
          <a:lstStyle/>
          <a:p>
            <a:r>
              <a:rPr lang="en-US" sz="2400" b="1" dirty="0">
                <a:solidFill>
                  <a:srgbClr val="00B0F0"/>
                </a:solidFill>
              </a:rPr>
              <a:t>C</a:t>
            </a:r>
          </a:p>
        </p:txBody>
      </p:sp>
      <p:sp>
        <p:nvSpPr>
          <p:cNvPr id="10" name="TextBox 9">
            <a:extLst>
              <a:ext uri="{FF2B5EF4-FFF2-40B4-BE49-F238E27FC236}">
                <a16:creationId xmlns:a16="http://schemas.microsoft.com/office/drawing/2014/main" id="{0BD57655-A904-A712-5FA0-181F12D2F755}"/>
              </a:ext>
            </a:extLst>
          </p:cNvPr>
          <p:cNvSpPr txBox="1"/>
          <p:nvPr/>
        </p:nvSpPr>
        <p:spPr>
          <a:xfrm>
            <a:off x="3448383" y="2648612"/>
            <a:ext cx="2985113" cy="307777"/>
          </a:xfrm>
          <a:prstGeom prst="rect">
            <a:avLst/>
          </a:prstGeom>
          <a:noFill/>
        </p:spPr>
        <p:txBody>
          <a:bodyPr wrap="none" rtlCol="0">
            <a:spAutoFit/>
          </a:bodyPr>
          <a:lstStyle/>
          <a:p>
            <a:r>
              <a:rPr lang="en-US" sz="1400" dirty="0"/>
              <a:t>Inverse of regularization strength</a:t>
            </a:r>
          </a:p>
        </p:txBody>
      </p:sp>
      <p:sp>
        <p:nvSpPr>
          <p:cNvPr id="11" name="TextBox 10">
            <a:extLst>
              <a:ext uri="{FF2B5EF4-FFF2-40B4-BE49-F238E27FC236}">
                <a16:creationId xmlns:a16="http://schemas.microsoft.com/office/drawing/2014/main" id="{1E75A28D-1C6E-A326-0BB8-21F76108B7D4}"/>
              </a:ext>
            </a:extLst>
          </p:cNvPr>
          <p:cNvSpPr txBox="1"/>
          <p:nvPr/>
        </p:nvSpPr>
        <p:spPr>
          <a:xfrm>
            <a:off x="7511174" y="2601373"/>
            <a:ext cx="2492990" cy="369332"/>
          </a:xfrm>
          <a:prstGeom prst="rect">
            <a:avLst/>
          </a:prstGeom>
          <a:noFill/>
        </p:spPr>
        <p:txBody>
          <a:bodyPr wrap="none" rtlCol="0">
            <a:spAutoFit/>
          </a:bodyPr>
          <a:lstStyle/>
          <a:p>
            <a:r>
              <a:rPr lang="en-US" dirty="0">
                <a:solidFill>
                  <a:schemeClr val="accent5"/>
                </a:solidFill>
              </a:rPr>
              <a:t>0.01, 0.1, 1, 10, 20, 30</a:t>
            </a:r>
          </a:p>
        </p:txBody>
      </p:sp>
      <p:sp>
        <p:nvSpPr>
          <p:cNvPr id="13" name="TextBox 12">
            <a:extLst>
              <a:ext uri="{FF2B5EF4-FFF2-40B4-BE49-F238E27FC236}">
                <a16:creationId xmlns:a16="http://schemas.microsoft.com/office/drawing/2014/main" id="{F7C9CA5C-1023-87C1-D3CE-625103F709D4}"/>
              </a:ext>
            </a:extLst>
          </p:cNvPr>
          <p:cNvSpPr txBox="1"/>
          <p:nvPr/>
        </p:nvSpPr>
        <p:spPr>
          <a:xfrm>
            <a:off x="3204777" y="3854280"/>
            <a:ext cx="1018227" cy="369332"/>
          </a:xfrm>
          <a:prstGeom prst="rect">
            <a:avLst/>
          </a:prstGeom>
          <a:noFill/>
        </p:spPr>
        <p:txBody>
          <a:bodyPr wrap="none" rtlCol="0">
            <a:spAutoFit/>
          </a:bodyPr>
          <a:lstStyle/>
          <a:p>
            <a:r>
              <a:rPr lang="en-US" b="1" dirty="0">
                <a:solidFill>
                  <a:srgbClr val="0DAFDE"/>
                </a:solidFill>
              </a:rPr>
              <a:t>Penalty</a:t>
            </a:r>
          </a:p>
        </p:txBody>
      </p:sp>
      <p:sp>
        <p:nvSpPr>
          <p:cNvPr id="14" name="TextBox 13">
            <a:extLst>
              <a:ext uri="{FF2B5EF4-FFF2-40B4-BE49-F238E27FC236}">
                <a16:creationId xmlns:a16="http://schemas.microsoft.com/office/drawing/2014/main" id="{03761142-71C8-9C15-7DDB-B9C217164E57}"/>
              </a:ext>
            </a:extLst>
          </p:cNvPr>
          <p:cNvSpPr txBox="1"/>
          <p:nvPr/>
        </p:nvSpPr>
        <p:spPr>
          <a:xfrm>
            <a:off x="3211565" y="3132177"/>
            <a:ext cx="7931980" cy="261610"/>
          </a:xfrm>
          <a:prstGeom prst="rect">
            <a:avLst/>
          </a:prstGeom>
          <a:noFill/>
        </p:spPr>
        <p:txBody>
          <a:bodyPr wrap="none" rtlCol="0">
            <a:spAutoFit/>
          </a:bodyPr>
          <a:lstStyle/>
          <a:p>
            <a:r>
              <a:rPr lang="en-US" sz="1100" dirty="0"/>
              <a:t>A high value of C tells the model to give high weight to training data, and lower weight to the complexity penalty</a:t>
            </a:r>
          </a:p>
        </p:txBody>
      </p:sp>
      <p:sp>
        <p:nvSpPr>
          <p:cNvPr id="17" name="TextBox 16">
            <a:extLst>
              <a:ext uri="{FF2B5EF4-FFF2-40B4-BE49-F238E27FC236}">
                <a16:creationId xmlns:a16="http://schemas.microsoft.com/office/drawing/2014/main" id="{DFC0D9BF-00DA-8C71-2162-836053BA9DF7}"/>
              </a:ext>
            </a:extLst>
          </p:cNvPr>
          <p:cNvSpPr txBox="1"/>
          <p:nvPr/>
        </p:nvSpPr>
        <p:spPr>
          <a:xfrm>
            <a:off x="7511174" y="3854280"/>
            <a:ext cx="813019" cy="369332"/>
          </a:xfrm>
          <a:prstGeom prst="rect">
            <a:avLst/>
          </a:prstGeom>
          <a:noFill/>
        </p:spPr>
        <p:txBody>
          <a:bodyPr wrap="square" rtlCol="0">
            <a:spAutoFit/>
          </a:bodyPr>
          <a:lstStyle/>
          <a:p>
            <a:r>
              <a:rPr lang="en-US" dirty="0">
                <a:solidFill>
                  <a:schemeClr val="accent5"/>
                </a:solidFill>
              </a:rPr>
              <a:t>l1,  l2</a:t>
            </a:r>
          </a:p>
        </p:txBody>
      </p:sp>
      <p:sp>
        <p:nvSpPr>
          <p:cNvPr id="22" name="TextBox 21">
            <a:extLst>
              <a:ext uri="{FF2B5EF4-FFF2-40B4-BE49-F238E27FC236}">
                <a16:creationId xmlns:a16="http://schemas.microsoft.com/office/drawing/2014/main" id="{97151252-FB4C-79D1-7436-718B427C16B0}"/>
              </a:ext>
            </a:extLst>
          </p:cNvPr>
          <p:cNvSpPr txBox="1"/>
          <p:nvPr/>
        </p:nvSpPr>
        <p:spPr>
          <a:xfrm>
            <a:off x="3263652" y="4349683"/>
            <a:ext cx="4496744" cy="430887"/>
          </a:xfrm>
          <a:prstGeom prst="rect">
            <a:avLst/>
          </a:prstGeom>
          <a:noFill/>
        </p:spPr>
        <p:txBody>
          <a:bodyPr wrap="none" rtlCol="0">
            <a:spAutoFit/>
          </a:bodyPr>
          <a:lstStyle/>
          <a:p>
            <a:r>
              <a:rPr lang="en-US" sz="1100" dirty="0"/>
              <a:t>L1 regularization penalize the sum of absolute values of weights</a:t>
            </a:r>
          </a:p>
          <a:p>
            <a:r>
              <a:rPr lang="en-US" sz="1100" dirty="0"/>
              <a:t>L2 regularization penalize the sum of squares of the weights.</a:t>
            </a:r>
          </a:p>
        </p:txBody>
      </p:sp>
      <p:sp>
        <p:nvSpPr>
          <p:cNvPr id="24" name="TextBox 23">
            <a:extLst>
              <a:ext uri="{FF2B5EF4-FFF2-40B4-BE49-F238E27FC236}">
                <a16:creationId xmlns:a16="http://schemas.microsoft.com/office/drawing/2014/main" id="{8885A1E3-5A10-A2F0-937D-36AF7960CD89}"/>
              </a:ext>
            </a:extLst>
          </p:cNvPr>
          <p:cNvSpPr txBox="1"/>
          <p:nvPr/>
        </p:nvSpPr>
        <p:spPr>
          <a:xfrm>
            <a:off x="3263652" y="5392796"/>
            <a:ext cx="1619203" cy="369332"/>
          </a:xfrm>
          <a:prstGeom prst="rect">
            <a:avLst/>
          </a:prstGeom>
          <a:noFill/>
        </p:spPr>
        <p:txBody>
          <a:bodyPr wrap="square" rtlCol="0">
            <a:spAutoFit/>
          </a:bodyPr>
          <a:lstStyle/>
          <a:p>
            <a:r>
              <a:rPr lang="en-US" b="1" dirty="0">
                <a:solidFill>
                  <a:srgbClr val="0DAFDE"/>
                </a:solidFill>
              </a:rPr>
              <a:t>CV</a:t>
            </a:r>
          </a:p>
        </p:txBody>
      </p:sp>
      <p:sp>
        <p:nvSpPr>
          <p:cNvPr id="35" name="TextBox 34">
            <a:extLst>
              <a:ext uri="{FF2B5EF4-FFF2-40B4-BE49-F238E27FC236}">
                <a16:creationId xmlns:a16="http://schemas.microsoft.com/office/drawing/2014/main" id="{5AA34548-987D-1DFD-642E-5052621161A3}"/>
              </a:ext>
            </a:extLst>
          </p:cNvPr>
          <p:cNvSpPr txBox="1"/>
          <p:nvPr/>
        </p:nvSpPr>
        <p:spPr>
          <a:xfrm>
            <a:off x="3634846" y="5532520"/>
            <a:ext cx="1579278" cy="307777"/>
          </a:xfrm>
          <a:prstGeom prst="rect">
            <a:avLst/>
          </a:prstGeom>
          <a:noFill/>
        </p:spPr>
        <p:txBody>
          <a:bodyPr wrap="none" rtlCol="0">
            <a:spAutoFit/>
          </a:bodyPr>
          <a:lstStyle/>
          <a:p>
            <a:r>
              <a:rPr lang="en-US" sz="1400" dirty="0"/>
              <a:t>Cross Validation</a:t>
            </a:r>
          </a:p>
        </p:txBody>
      </p:sp>
      <p:sp>
        <p:nvSpPr>
          <p:cNvPr id="36" name="TextBox 35">
            <a:extLst>
              <a:ext uri="{FF2B5EF4-FFF2-40B4-BE49-F238E27FC236}">
                <a16:creationId xmlns:a16="http://schemas.microsoft.com/office/drawing/2014/main" id="{B11F7D27-82C4-E1CC-0522-9375027AA97D}"/>
              </a:ext>
            </a:extLst>
          </p:cNvPr>
          <p:cNvSpPr txBox="1"/>
          <p:nvPr/>
        </p:nvSpPr>
        <p:spPr>
          <a:xfrm>
            <a:off x="7520405" y="5317431"/>
            <a:ext cx="312906" cy="369332"/>
          </a:xfrm>
          <a:prstGeom prst="rect">
            <a:avLst/>
          </a:prstGeom>
          <a:noFill/>
        </p:spPr>
        <p:txBody>
          <a:bodyPr wrap="none" rtlCol="0">
            <a:spAutoFit/>
          </a:bodyPr>
          <a:lstStyle/>
          <a:p>
            <a:r>
              <a:rPr lang="en-US" dirty="0">
                <a:solidFill>
                  <a:schemeClr val="accent5"/>
                </a:solidFill>
              </a:rPr>
              <a:t>3</a:t>
            </a:r>
          </a:p>
        </p:txBody>
      </p:sp>
      <p:graphicFrame>
        <p:nvGraphicFramePr>
          <p:cNvPr id="38" name="Table 38">
            <a:extLst>
              <a:ext uri="{FF2B5EF4-FFF2-40B4-BE49-F238E27FC236}">
                <a16:creationId xmlns:a16="http://schemas.microsoft.com/office/drawing/2014/main" id="{F9CD7FB7-31A7-5366-9571-994EF0D102F2}"/>
              </a:ext>
            </a:extLst>
          </p:cNvPr>
          <p:cNvGraphicFramePr>
            <a:graphicFrameLocks noGrp="1"/>
          </p:cNvGraphicFramePr>
          <p:nvPr>
            <p:extLst>
              <p:ext uri="{D42A27DB-BD31-4B8C-83A1-F6EECF244321}">
                <p14:modId xmlns:p14="http://schemas.microsoft.com/office/powerpoint/2010/main" val="365412907"/>
              </p:ext>
            </p:extLst>
          </p:nvPr>
        </p:nvGraphicFramePr>
        <p:xfrm>
          <a:off x="8607089" y="4871781"/>
          <a:ext cx="2985114" cy="1344846"/>
        </p:xfrm>
        <a:graphic>
          <a:graphicData uri="http://schemas.openxmlformats.org/drawingml/2006/table">
            <a:tbl>
              <a:tblPr firstRow="1" bandRow="1">
                <a:tableStyleId>{2D5ABB26-0587-4C30-8999-92F81FD0307C}</a:tableStyleId>
              </a:tblPr>
              <a:tblGrid>
                <a:gridCol w="995038">
                  <a:extLst>
                    <a:ext uri="{9D8B030D-6E8A-4147-A177-3AD203B41FA5}">
                      <a16:colId xmlns:a16="http://schemas.microsoft.com/office/drawing/2014/main" val="3708594517"/>
                    </a:ext>
                  </a:extLst>
                </a:gridCol>
                <a:gridCol w="995038">
                  <a:extLst>
                    <a:ext uri="{9D8B030D-6E8A-4147-A177-3AD203B41FA5}">
                      <a16:colId xmlns:a16="http://schemas.microsoft.com/office/drawing/2014/main" val="416082898"/>
                    </a:ext>
                  </a:extLst>
                </a:gridCol>
                <a:gridCol w="995038">
                  <a:extLst>
                    <a:ext uri="{9D8B030D-6E8A-4147-A177-3AD203B41FA5}">
                      <a16:colId xmlns:a16="http://schemas.microsoft.com/office/drawing/2014/main" val="3467232193"/>
                    </a:ext>
                  </a:extLst>
                </a:gridCol>
              </a:tblGrid>
              <a:tr h="448282">
                <a:tc>
                  <a:txBody>
                    <a:bodyPr/>
                    <a:lstStyle/>
                    <a:p>
                      <a:r>
                        <a:rPr lang="en-US" dirty="0"/>
                        <a:t>train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65000"/>
                      </a:schemeClr>
                    </a:solidFill>
                  </a:tcPr>
                </a:tc>
                <a:tc>
                  <a:txBody>
                    <a:bodyPr/>
                    <a:lstStyle/>
                    <a:p>
                      <a:r>
                        <a:rPr lang="en-US" dirty="0"/>
                        <a:t>train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schemeClr>
                    </a:solidFill>
                  </a:tcPr>
                </a:tc>
                <a:tc>
                  <a:txBody>
                    <a:bodyPr/>
                    <a:lstStyle/>
                    <a:p>
                      <a:r>
                        <a:rPr lang="en-US" sz="1200" dirty="0">
                          <a:solidFill>
                            <a:schemeClr val="bg1"/>
                          </a:solidFill>
                        </a:rPr>
                        <a:t>validation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33675172"/>
                  </a:ext>
                </a:extLst>
              </a:tr>
              <a:tr h="448282">
                <a:tc>
                  <a:txBody>
                    <a:bodyPr/>
                    <a:lstStyle/>
                    <a:p>
                      <a:r>
                        <a:rPr lang="en-US" dirty="0"/>
                        <a:t>train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65000"/>
                      </a:schemeClr>
                    </a:solidFill>
                  </a:tcPr>
                </a:tc>
                <a:tc>
                  <a:txBody>
                    <a:bodyPr/>
                    <a:lstStyle/>
                    <a:p>
                      <a:r>
                        <a:rPr lang="en-US" sz="1200" dirty="0">
                          <a:solidFill>
                            <a:schemeClr val="bg1"/>
                          </a:solidFill>
                        </a:rPr>
                        <a:t>validation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dirty="0"/>
                        <a:t>train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65000"/>
                      </a:schemeClr>
                    </a:solidFill>
                  </a:tcPr>
                </a:tc>
                <a:extLst>
                  <a:ext uri="{0D108BD9-81ED-4DB2-BD59-A6C34878D82A}">
                    <a16:rowId xmlns:a16="http://schemas.microsoft.com/office/drawing/2014/main" val="1776557664"/>
                  </a:ext>
                </a:extLst>
              </a:tr>
              <a:tr h="448282">
                <a:tc>
                  <a:txBody>
                    <a:bodyPr/>
                    <a:lstStyle/>
                    <a:p>
                      <a:r>
                        <a:rPr lang="en-US" sz="1200" dirty="0">
                          <a:solidFill>
                            <a:schemeClr val="bg1"/>
                          </a:solidFill>
                        </a:rPr>
                        <a:t>validation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dirty="0"/>
                        <a:t>train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65000"/>
                      </a:schemeClr>
                    </a:solidFill>
                  </a:tcPr>
                </a:tc>
                <a:tc>
                  <a:txBody>
                    <a:bodyPr/>
                    <a:lstStyle/>
                    <a:p>
                      <a:r>
                        <a:rPr lang="en-US" dirty="0"/>
                        <a:t>train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65000"/>
                      </a:schemeClr>
                    </a:solidFill>
                  </a:tcPr>
                </a:tc>
                <a:extLst>
                  <a:ext uri="{0D108BD9-81ED-4DB2-BD59-A6C34878D82A}">
                    <a16:rowId xmlns:a16="http://schemas.microsoft.com/office/drawing/2014/main" val="3527071866"/>
                  </a:ext>
                </a:extLst>
              </a:tr>
            </a:tbl>
          </a:graphicData>
        </a:graphic>
      </p:graphicFrame>
      <p:sp>
        <p:nvSpPr>
          <p:cNvPr id="39" name="TextBox 38">
            <a:extLst>
              <a:ext uri="{FF2B5EF4-FFF2-40B4-BE49-F238E27FC236}">
                <a16:creationId xmlns:a16="http://schemas.microsoft.com/office/drawing/2014/main" id="{E1FDE0E3-E847-F587-9D2F-669007D526E6}"/>
              </a:ext>
            </a:extLst>
          </p:cNvPr>
          <p:cNvSpPr txBox="1"/>
          <p:nvPr/>
        </p:nvSpPr>
        <p:spPr>
          <a:xfrm>
            <a:off x="9007366" y="4452177"/>
            <a:ext cx="312906" cy="369332"/>
          </a:xfrm>
          <a:prstGeom prst="rect">
            <a:avLst/>
          </a:prstGeom>
          <a:noFill/>
        </p:spPr>
        <p:txBody>
          <a:bodyPr wrap="none" rtlCol="0">
            <a:spAutoFit/>
          </a:bodyPr>
          <a:lstStyle/>
          <a:p>
            <a:r>
              <a:rPr lang="en-US" dirty="0"/>
              <a:t>1</a:t>
            </a:r>
          </a:p>
        </p:txBody>
      </p:sp>
      <p:sp>
        <p:nvSpPr>
          <p:cNvPr id="40" name="TextBox 39">
            <a:extLst>
              <a:ext uri="{FF2B5EF4-FFF2-40B4-BE49-F238E27FC236}">
                <a16:creationId xmlns:a16="http://schemas.microsoft.com/office/drawing/2014/main" id="{50454CDE-7456-C320-567C-99019BD90B85}"/>
              </a:ext>
            </a:extLst>
          </p:cNvPr>
          <p:cNvSpPr txBox="1"/>
          <p:nvPr/>
        </p:nvSpPr>
        <p:spPr>
          <a:xfrm>
            <a:off x="9943193" y="4454457"/>
            <a:ext cx="314510" cy="369332"/>
          </a:xfrm>
          <a:prstGeom prst="rect">
            <a:avLst/>
          </a:prstGeom>
          <a:noFill/>
        </p:spPr>
        <p:txBody>
          <a:bodyPr wrap="none" rtlCol="0">
            <a:spAutoFit/>
          </a:bodyPr>
          <a:lstStyle/>
          <a:p>
            <a:r>
              <a:rPr lang="en-US" b="1" dirty="0"/>
              <a:t>2</a:t>
            </a:r>
          </a:p>
        </p:txBody>
      </p:sp>
      <p:sp>
        <p:nvSpPr>
          <p:cNvPr id="41" name="TextBox 40">
            <a:extLst>
              <a:ext uri="{FF2B5EF4-FFF2-40B4-BE49-F238E27FC236}">
                <a16:creationId xmlns:a16="http://schemas.microsoft.com/office/drawing/2014/main" id="{10CDD3C3-6EB7-45C7-0EE8-141EDDD9A2A8}"/>
              </a:ext>
            </a:extLst>
          </p:cNvPr>
          <p:cNvSpPr txBox="1"/>
          <p:nvPr/>
        </p:nvSpPr>
        <p:spPr>
          <a:xfrm>
            <a:off x="10932856" y="4452177"/>
            <a:ext cx="314510" cy="369332"/>
          </a:xfrm>
          <a:prstGeom prst="rect">
            <a:avLst/>
          </a:prstGeom>
          <a:noFill/>
        </p:spPr>
        <p:txBody>
          <a:bodyPr wrap="none" rtlCol="0">
            <a:spAutoFit/>
          </a:bodyPr>
          <a:lstStyle/>
          <a:p>
            <a:r>
              <a:rPr lang="en-US" b="1" dirty="0"/>
              <a:t>3</a:t>
            </a:r>
          </a:p>
        </p:txBody>
      </p:sp>
    </p:spTree>
    <p:extLst>
      <p:ext uri="{BB962C8B-B14F-4D97-AF65-F5344CB8AC3E}">
        <p14:creationId xmlns:p14="http://schemas.microsoft.com/office/powerpoint/2010/main" val="311437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6"/>
                    </p:tgtEl>
                  </p:cond>
                </p:stCondLst>
                <p:endSync evt="end" delay="0">
                  <p:rtn val="all"/>
                </p:endSync>
                <p:childTnLst>
                  <p:par>
                    <p:cTn id="3" fill="hold">
                      <p:stCondLst>
                        <p:cond delay="0"/>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checkerboard(across)">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55"/>
                                        </p:tgtEl>
                                      </p:cBhvr>
                                    </p:animEffect>
                                    <p:set>
                                      <p:cBhvr>
                                        <p:cTn id="12" dur="1" fill="hold">
                                          <p:stCondLst>
                                            <p:cond delay="499"/>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5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9554545" y="642986"/>
            <a:ext cx="2255746" cy="369332"/>
          </a:xfrm>
          <a:prstGeom prst="rect">
            <a:avLst/>
          </a:prstGeom>
          <a:noFill/>
        </p:spPr>
        <p:txBody>
          <a:bodyPr wrap="none" rtlCol="0">
            <a:spAutoFit/>
          </a:bodyPr>
          <a:lstStyle/>
          <a:p>
            <a:r>
              <a:rPr lang="en-US" dirty="0"/>
              <a:t>Logistic Regression</a:t>
            </a:r>
          </a:p>
        </p:txBody>
      </p:sp>
      <p:pic>
        <p:nvPicPr>
          <p:cNvPr id="55" name="Picture 54">
            <a:extLst>
              <a:ext uri="{FF2B5EF4-FFF2-40B4-BE49-F238E27FC236}">
                <a16:creationId xmlns:a16="http://schemas.microsoft.com/office/drawing/2014/main" id="{0B006EA4-656C-E409-98CE-261481B9A2BD}"/>
              </a:ext>
            </a:extLst>
          </p:cNvPr>
          <p:cNvPicPr>
            <a:picLocks noChangeAspect="1"/>
          </p:cNvPicPr>
          <p:nvPr/>
        </p:nvPicPr>
        <p:blipFill>
          <a:blip r:embed="rId11"/>
          <a:stretch>
            <a:fillRect/>
          </a:stretch>
        </p:blipFill>
        <p:spPr>
          <a:xfrm>
            <a:off x="3321599" y="1346143"/>
            <a:ext cx="7772400" cy="1391951"/>
          </a:xfrm>
          <a:prstGeom prst="rect">
            <a:avLst/>
          </a:prstGeom>
        </p:spPr>
      </p:pic>
      <p:sp>
        <p:nvSpPr>
          <p:cNvPr id="15" name="TextBox 14">
            <a:extLst>
              <a:ext uri="{FF2B5EF4-FFF2-40B4-BE49-F238E27FC236}">
                <a16:creationId xmlns:a16="http://schemas.microsoft.com/office/drawing/2014/main" id="{B7FB0292-68B4-2EC8-C72C-BF42641898BD}"/>
              </a:ext>
            </a:extLst>
          </p:cNvPr>
          <p:cNvSpPr txBox="1"/>
          <p:nvPr/>
        </p:nvSpPr>
        <p:spPr>
          <a:xfrm>
            <a:off x="3334013" y="1681655"/>
            <a:ext cx="2121093" cy="369332"/>
          </a:xfrm>
          <a:prstGeom prst="rect">
            <a:avLst/>
          </a:prstGeom>
          <a:noFill/>
        </p:spPr>
        <p:txBody>
          <a:bodyPr wrap="none" rtlCol="0">
            <a:spAutoFit/>
          </a:bodyPr>
          <a:lstStyle/>
          <a:p>
            <a:r>
              <a:rPr lang="en-US" dirty="0"/>
              <a:t>Accuracy Score </a:t>
            </a:r>
            <a:endParaRPr lang="en-US" dirty="0">
              <a:solidFill>
                <a:srgbClr val="0DAFDE"/>
              </a:solidFill>
            </a:endParaRPr>
          </a:p>
        </p:txBody>
      </p:sp>
      <p:sp>
        <p:nvSpPr>
          <p:cNvPr id="16" name="TextBox 15">
            <a:extLst>
              <a:ext uri="{FF2B5EF4-FFF2-40B4-BE49-F238E27FC236}">
                <a16:creationId xmlns:a16="http://schemas.microsoft.com/office/drawing/2014/main" id="{1E589541-B879-7307-0F95-9158DA03BD2B}"/>
              </a:ext>
            </a:extLst>
          </p:cNvPr>
          <p:cNvSpPr txBox="1"/>
          <p:nvPr/>
        </p:nvSpPr>
        <p:spPr>
          <a:xfrm>
            <a:off x="3334013" y="2331112"/>
            <a:ext cx="2042547" cy="369332"/>
          </a:xfrm>
          <a:prstGeom prst="rect">
            <a:avLst/>
          </a:prstGeom>
          <a:noFill/>
        </p:spPr>
        <p:txBody>
          <a:bodyPr wrap="none" rtlCol="0">
            <a:spAutoFit/>
          </a:bodyPr>
          <a:lstStyle/>
          <a:p>
            <a:r>
              <a:rPr lang="en-US" dirty="0"/>
              <a:t>Confusion Matrix</a:t>
            </a:r>
          </a:p>
        </p:txBody>
      </p:sp>
      <p:sp>
        <p:nvSpPr>
          <p:cNvPr id="18" name="TextBox 17">
            <a:extLst>
              <a:ext uri="{FF2B5EF4-FFF2-40B4-BE49-F238E27FC236}">
                <a16:creationId xmlns:a16="http://schemas.microsoft.com/office/drawing/2014/main" id="{7DA2ED31-1F98-6D4F-E3DA-F46D823A1E12}"/>
              </a:ext>
            </a:extLst>
          </p:cNvPr>
          <p:cNvSpPr txBox="1"/>
          <p:nvPr/>
        </p:nvSpPr>
        <p:spPr>
          <a:xfrm>
            <a:off x="9741135" y="1681655"/>
            <a:ext cx="941283" cy="369332"/>
          </a:xfrm>
          <a:prstGeom prst="rect">
            <a:avLst/>
          </a:prstGeom>
          <a:noFill/>
        </p:spPr>
        <p:txBody>
          <a:bodyPr wrap="none" rtlCol="0">
            <a:spAutoFit/>
          </a:bodyPr>
          <a:lstStyle/>
          <a:p>
            <a:r>
              <a:rPr lang="en-US" dirty="0">
                <a:solidFill>
                  <a:srgbClr val="0DAFDE"/>
                </a:solidFill>
              </a:rPr>
              <a:t>97.98%</a:t>
            </a:r>
          </a:p>
        </p:txBody>
      </p:sp>
      <p:graphicFrame>
        <p:nvGraphicFramePr>
          <p:cNvPr id="26" name="Table 26">
            <a:extLst>
              <a:ext uri="{FF2B5EF4-FFF2-40B4-BE49-F238E27FC236}">
                <a16:creationId xmlns:a16="http://schemas.microsoft.com/office/drawing/2014/main" id="{8114D3B8-37EF-076A-F88F-0B1D1F266214}"/>
              </a:ext>
            </a:extLst>
          </p:cNvPr>
          <p:cNvGraphicFramePr>
            <a:graphicFrameLocks noGrp="1"/>
          </p:cNvGraphicFramePr>
          <p:nvPr>
            <p:extLst>
              <p:ext uri="{D42A27DB-BD31-4B8C-83A1-F6EECF244321}">
                <p14:modId xmlns:p14="http://schemas.microsoft.com/office/powerpoint/2010/main" val="1375047715"/>
              </p:ext>
            </p:extLst>
          </p:nvPr>
        </p:nvGraphicFramePr>
        <p:xfrm>
          <a:off x="6096000" y="2270234"/>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1</a:t>
                      </a:r>
                    </a:p>
                  </a:txBody>
                  <a:tcPr/>
                </a:tc>
                <a:tc>
                  <a:txBody>
                    <a:bodyPr/>
                    <a:lstStyle/>
                    <a:p>
                      <a:r>
                        <a:rPr lang="en-US" dirty="0">
                          <a:solidFill>
                            <a:srgbClr val="0DAFDE"/>
                          </a:solidFill>
                        </a:rPr>
                        <a:t>252</a:t>
                      </a:r>
                    </a:p>
                  </a:txBody>
                  <a:tcPr/>
                </a:tc>
                <a:tc>
                  <a:txBody>
                    <a:bodyPr/>
                    <a:lstStyle/>
                    <a:p>
                      <a:r>
                        <a:rPr lang="en-US" dirty="0">
                          <a:solidFill>
                            <a:schemeClr val="accent6"/>
                          </a:solidFill>
                        </a:rPr>
                        <a:t>14</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9</a:t>
                      </a:r>
                    </a:p>
                  </a:txBody>
                  <a:tcPr/>
                </a:tc>
                <a:tc>
                  <a:txBody>
                    <a:bodyPr/>
                    <a:lstStyle/>
                    <a:p>
                      <a:r>
                        <a:rPr lang="en-US" dirty="0">
                          <a:solidFill>
                            <a:srgbClr val="0DAFDE"/>
                          </a:solidFill>
                        </a:rPr>
                        <a:t>275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217</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solidFill>
                            <a:srgbClr val="0DAFDE"/>
                          </a:solidFill>
                        </a:rPr>
                        <a:t>197</a:t>
                      </a:r>
                    </a:p>
                  </a:txBody>
                  <a:tcPr/>
                </a:tc>
                <a:tc>
                  <a:txBody>
                    <a:bodyPr/>
                    <a:lstStyle/>
                    <a:p>
                      <a:r>
                        <a:rPr lang="en-US" dirty="0"/>
                        <a:t>1</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solidFill>
                            <a:srgbClr val="0DAFDE"/>
                          </a:solidFill>
                        </a:rPr>
                        <a:t>198</a:t>
                      </a:r>
                    </a:p>
                  </a:txBody>
                  <a:tcPr/>
                </a:tc>
                <a:extLst>
                  <a:ext uri="{0D108BD9-81ED-4DB2-BD59-A6C34878D82A}">
                    <a16:rowId xmlns:a16="http://schemas.microsoft.com/office/drawing/2014/main" val="2685061567"/>
                  </a:ext>
                </a:extLst>
              </a:tr>
            </a:tbl>
          </a:graphicData>
        </a:graphic>
      </p:graphicFrame>
      <p:sp>
        <p:nvSpPr>
          <p:cNvPr id="27" name="TextBox 26">
            <a:extLst>
              <a:ext uri="{FF2B5EF4-FFF2-40B4-BE49-F238E27FC236}">
                <a16:creationId xmlns:a16="http://schemas.microsoft.com/office/drawing/2014/main" id="{32D1784B-029D-9570-3D78-C0A22EB3EDCA}"/>
              </a:ext>
            </a:extLst>
          </p:cNvPr>
          <p:cNvSpPr txBox="1"/>
          <p:nvPr/>
        </p:nvSpPr>
        <p:spPr>
          <a:xfrm>
            <a:off x="3326957" y="2320638"/>
            <a:ext cx="2452916" cy="369332"/>
          </a:xfrm>
          <a:prstGeom prst="rect">
            <a:avLst/>
          </a:prstGeom>
          <a:noFill/>
        </p:spPr>
        <p:txBody>
          <a:bodyPr wrap="none" rtlCol="0">
            <a:spAutoFit/>
          </a:bodyPr>
          <a:lstStyle/>
          <a:p>
            <a:r>
              <a:rPr lang="en-US" dirty="0"/>
              <a:t>Classification Report</a:t>
            </a:r>
          </a:p>
        </p:txBody>
      </p:sp>
      <p:graphicFrame>
        <p:nvGraphicFramePr>
          <p:cNvPr id="33" name="Table 33">
            <a:extLst>
              <a:ext uri="{FF2B5EF4-FFF2-40B4-BE49-F238E27FC236}">
                <a16:creationId xmlns:a16="http://schemas.microsoft.com/office/drawing/2014/main" id="{D0576472-F218-EDBC-77FE-38E37B144564}"/>
              </a:ext>
            </a:extLst>
          </p:cNvPr>
          <p:cNvGraphicFramePr>
            <a:graphicFrameLocks noGrp="1"/>
          </p:cNvGraphicFramePr>
          <p:nvPr>
            <p:extLst>
              <p:ext uri="{D42A27DB-BD31-4B8C-83A1-F6EECF244321}">
                <p14:modId xmlns:p14="http://schemas.microsoft.com/office/powerpoint/2010/main" val="1233171893"/>
              </p:ext>
            </p:extLst>
          </p:nvPr>
        </p:nvGraphicFramePr>
        <p:xfrm>
          <a:off x="6096000" y="2297791"/>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0.97</a:t>
                      </a:r>
                    </a:p>
                  </a:txBody>
                  <a:tcPr/>
                </a:tc>
                <a:tc>
                  <a:txBody>
                    <a:bodyPr/>
                    <a:lstStyle/>
                    <a:p>
                      <a:r>
                        <a:rPr lang="en-US" sz="1000" dirty="0"/>
                        <a:t>0.94</a:t>
                      </a:r>
                    </a:p>
                  </a:txBody>
                  <a:tcPr/>
                </a:tc>
                <a:tc>
                  <a:txBody>
                    <a:bodyPr/>
                    <a:lstStyle/>
                    <a:p>
                      <a:r>
                        <a:rPr lang="en-US" sz="1000" dirty="0"/>
                        <a:t>0.95</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0.95</a:t>
                      </a:r>
                    </a:p>
                  </a:txBody>
                  <a:tcPr/>
                </a:tc>
                <a:tc>
                  <a:txBody>
                    <a:bodyPr/>
                    <a:lstStyle/>
                    <a:p>
                      <a:r>
                        <a:rPr lang="en-US" sz="1000" dirty="0"/>
                        <a:t>0.97</a:t>
                      </a:r>
                    </a:p>
                  </a:txBody>
                  <a:tcPr/>
                </a:tc>
                <a:tc>
                  <a:txBody>
                    <a:bodyPr/>
                    <a:lstStyle/>
                    <a:p>
                      <a:r>
                        <a:rPr lang="en-US" sz="1000" dirty="0"/>
                        <a:t>0.96</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0.99</a:t>
                      </a:r>
                    </a:p>
                  </a:txBody>
                  <a:tcPr/>
                </a:tc>
                <a:tc>
                  <a:txBody>
                    <a:bodyPr/>
                    <a:lstStyle/>
                    <a:p>
                      <a:r>
                        <a:rPr lang="en-US" sz="1000" dirty="0"/>
                        <a:t>1.00</a:t>
                      </a:r>
                    </a:p>
                  </a:txBody>
                  <a:tcPr/>
                </a:tc>
                <a:tc>
                  <a:txBody>
                    <a:bodyPr/>
                    <a:lstStyle/>
                    <a:p>
                      <a:r>
                        <a:rPr lang="en-US" sz="1000" dirty="0"/>
                        <a:t>0.99</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0.98</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34" name="Figure 34">
            <a:extLst>
              <a:ext uri="{FF2B5EF4-FFF2-40B4-BE49-F238E27FC236}">
                <a16:creationId xmlns:a16="http://schemas.microsoft.com/office/drawing/2014/main" id="{01EFF821-A053-3A52-DF2C-D63D795D50A2}"/>
              </a:ext>
            </a:extLst>
          </p:cNvPr>
          <p:cNvSpPr txBox="1"/>
          <p:nvPr/>
        </p:nvSpPr>
        <p:spPr>
          <a:xfrm rot="16200000">
            <a:off x="11517188" y="5731291"/>
            <a:ext cx="859531" cy="369332"/>
          </a:xfrm>
          <a:prstGeom prst="rect">
            <a:avLst/>
          </a:prstGeom>
          <a:noFill/>
        </p:spPr>
        <p:txBody>
          <a:bodyPr wrap="none" rtlCol="0">
            <a:spAutoFit/>
          </a:bodyPr>
          <a:lstStyle/>
          <a:p>
            <a:r>
              <a:rPr lang="en-US" dirty="0"/>
              <a:t>Figure</a:t>
            </a:r>
          </a:p>
        </p:txBody>
      </p:sp>
      <p:sp>
        <p:nvSpPr>
          <p:cNvPr id="37" name="TextBox 36">
            <a:extLst>
              <a:ext uri="{FF2B5EF4-FFF2-40B4-BE49-F238E27FC236}">
                <a16:creationId xmlns:a16="http://schemas.microsoft.com/office/drawing/2014/main" id="{FAE910E2-FEE1-6F0F-80A6-F8038152CFDC}"/>
              </a:ext>
            </a:extLst>
          </p:cNvPr>
          <p:cNvSpPr txBox="1"/>
          <p:nvPr/>
        </p:nvSpPr>
        <p:spPr>
          <a:xfrm>
            <a:off x="3281334" y="3095580"/>
            <a:ext cx="1710725" cy="369332"/>
          </a:xfrm>
          <a:prstGeom prst="rect">
            <a:avLst/>
          </a:prstGeom>
          <a:noFill/>
        </p:spPr>
        <p:txBody>
          <a:bodyPr wrap="none" rtlCol="0">
            <a:spAutoFit/>
          </a:bodyPr>
          <a:lstStyle/>
          <a:p>
            <a:r>
              <a:rPr lang="en-US" dirty="0"/>
              <a:t>Best Estimator</a:t>
            </a:r>
          </a:p>
        </p:txBody>
      </p:sp>
      <p:sp>
        <p:nvSpPr>
          <p:cNvPr id="42" name="TextBox 41">
            <a:extLst>
              <a:ext uri="{FF2B5EF4-FFF2-40B4-BE49-F238E27FC236}">
                <a16:creationId xmlns:a16="http://schemas.microsoft.com/office/drawing/2014/main" id="{00A793EF-84FF-D625-F226-A8B2BC037D0D}"/>
              </a:ext>
            </a:extLst>
          </p:cNvPr>
          <p:cNvSpPr txBox="1"/>
          <p:nvPr/>
        </p:nvSpPr>
        <p:spPr>
          <a:xfrm>
            <a:off x="6903498" y="3099102"/>
            <a:ext cx="3009157" cy="369332"/>
          </a:xfrm>
          <a:prstGeom prst="rect">
            <a:avLst/>
          </a:prstGeom>
          <a:noFill/>
        </p:spPr>
        <p:txBody>
          <a:bodyPr wrap="none" rtlCol="0">
            <a:spAutoFit/>
          </a:bodyPr>
          <a:lstStyle/>
          <a:p>
            <a:r>
              <a:rPr lang="en-US" dirty="0"/>
              <a:t>Logistic Regression(</a:t>
            </a:r>
            <a:r>
              <a:rPr lang="en-US" dirty="0">
                <a:solidFill>
                  <a:srgbClr val="0DAFDE"/>
                </a:solidFill>
              </a:rPr>
              <a:t>C=10</a:t>
            </a:r>
            <a:r>
              <a:rPr lang="en-US" dirty="0"/>
              <a:t>)</a:t>
            </a:r>
          </a:p>
        </p:txBody>
      </p:sp>
      <p:sp>
        <p:nvSpPr>
          <p:cNvPr id="43" name="TextBox 42">
            <a:extLst>
              <a:ext uri="{FF2B5EF4-FFF2-40B4-BE49-F238E27FC236}">
                <a16:creationId xmlns:a16="http://schemas.microsoft.com/office/drawing/2014/main" id="{D427FEE7-7B48-28F5-F6AD-91A0C8B4A61C}"/>
              </a:ext>
            </a:extLst>
          </p:cNvPr>
          <p:cNvSpPr txBox="1"/>
          <p:nvPr/>
        </p:nvSpPr>
        <p:spPr>
          <a:xfrm>
            <a:off x="3321599" y="3865982"/>
            <a:ext cx="1885453" cy="369332"/>
          </a:xfrm>
          <a:prstGeom prst="rect">
            <a:avLst/>
          </a:prstGeom>
          <a:noFill/>
        </p:spPr>
        <p:txBody>
          <a:bodyPr wrap="none" rtlCol="0">
            <a:spAutoFit/>
          </a:bodyPr>
          <a:lstStyle/>
          <a:p>
            <a:r>
              <a:rPr lang="en-US" dirty="0"/>
              <a:t>Best Parameter</a:t>
            </a:r>
          </a:p>
        </p:txBody>
      </p:sp>
      <p:sp>
        <p:nvSpPr>
          <p:cNvPr id="44" name="TextBox 43">
            <a:extLst>
              <a:ext uri="{FF2B5EF4-FFF2-40B4-BE49-F238E27FC236}">
                <a16:creationId xmlns:a16="http://schemas.microsoft.com/office/drawing/2014/main" id="{5E3D2BE0-DC41-9A38-D1CE-328D7CFAD2AE}"/>
              </a:ext>
            </a:extLst>
          </p:cNvPr>
          <p:cNvSpPr txBox="1"/>
          <p:nvPr/>
        </p:nvSpPr>
        <p:spPr>
          <a:xfrm>
            <a:off x="6903498" y="3865982"/>
            <a:ext cx="2125903" cy="369332"/>
          </a:xfrm>
          <a:prstGeom prst="rect">
            <a:avLst/>
          </a:prstGeom>
          <a:noFill/>
        </p:spPr>
        <p:txBody>
          <a:bodyPr wrap="none" rtlCol="0">
            <a:spAutoFit/>
          </a:bodyPr>
          <a:lstStyle/>
          <a:p>
            <a:r>
              <a:rPr lang="en-US" dirty="0"/>
              <a:t>C:</a:t>
            </a:r>
            <a:r>
              <a:rPr lang="en-US" dirty="0">
                <a:solidFill>
                  <a:srgbClr val="0DAFDE"/>
                </a:solidFill>
              </a:rPr>
              <a:t>10</a:t>
            </a:r>
            <a:r>
              <a:rPr lang="en-US" dirty="0"/>
              <a:t>, penalty”’</a:t>
            </a:r>
            <a:r>
              <a:rPr lang="en-US" dirty="0">
                <a:solidFill>
                  <a:srgbClr val="0DAFDE"/>
                </a:solidFill>
              </a:rPr>
              <a:t>l2</a:t>
            </a:r>
            <a:r>
              <a:rPr lang="en-US" dirty="0"/>
              <a:t>’</a:t>
            </a:r>
          </a:p>
        </p:txBody>
      </p:sp>
      <p:sp>
        <p:nvSpPr>
          <p:cNvPr id="45" name="TextBox 44">
            <a:extLst>
              <a:ext uri="{FF2B5EF4-FFF2-40B4-BE49-F238E27FC236}">
                <a16:creationId xmlns:a16="http://schemas.microsoft.com/office/drawing/2014/main" id="{B58ADFF0-0A96-BE92-33D0-A896FE82265F}"/>
              </a:ext>
            </a:extLst>
          </p:cNvPr>
          <p:cNvSpPr txBox="1"/>
          <p:nvPr/>
        </p:nvSpPr>
        <p:spPr>
          <a:xfrm>
            <a:off x="3297877" y="4607237"/>
            <a:ext cx="2452916" cy="369332"/>
          </a:xfrm>
          <a:prstGeom prst="rect">
            <a:avLst/>
          </a:prstGeom>
          <a:noFill/>
        </p:spPr>
        <p:txBody>
          <a:bodyPr wrap="none" rtlCol="0">
            <a:spAutoFit/>
          </a:bodyPr>
          <a:lstStyle/>
          <a:p>
            <a:r>
              <a:rPr lang="en-US" dirty="0"/>
              <a:t>Cross Validation sets</a:t>
            </a:r>
          </a:p>
        </p:txBody>
      </p:sp>
      <p:sp>
        <p:nvSpPr>
          <p:cNvPr id="46" name="TextBox 45">
            <a:extLst>
              <a:ext uri="{FF2B5EF4-FFF2-40B4-BE49-F238E27FC236}">
                <a16:creationId xmlns:a16="http://schemas.microsoft.com/office/drawing/2014/main" id="{80AE8C16-3B73-F82C-948E-FD99ECA18520}"/>
              </a:ext>
            </a:extLst>
          </p:cNvPr>
          <p:cNvSpPr txBox="1"/>
          <p:nvPr/>
        </p:nvSpPr>
        <p:spPr>
          <a:xfrm>
            <a:off x="6955695" y="4632862"/>
            <a:ext cx="312906" cy="369332"/>
          </a:xfrm>
          <a:prstGeom prst="rect">
            <a:avLst/>
          </a:prstGeom>
          <a:noFill/>
        </p:spPr>
        <p:txBody>
          <a:bodyPr wrap="none" rtlCol="0">
            <a:spAutoFit/>
          </a:bodyPr>
          <a:lstStyle/>
          <a:p>
            <a:r>
              <a:rPr lang="en-US" dirty="0">
                <a:solidFill>
                  <a:srgbClr val="0DAFDE"/>
                </a:solidFill>
              </a:rPr>
              <a:t>3</a:t>
            </a:r>
          </a:p>
        </p:txBody>
      </p:sp>
      <p:sp>
        <p:nvSpPr>
          <p:cNvPr id="47" name="TextBox 46">
            <a:extLst>
              <a:ext uri="{FF2B5EF4-FFF2-40B4-BE49-F238E27FC236}">
                <a16:creationId xmlns:a16="http://schemas.microsoft.com/office/drawing/2014/main" id="{943763AA-C34A-3CBF-E523-B28A0EBB900F}"/>
              </a:ext>
            </a:extLst>
          </p:cNvPr>
          <p:cNvSpPr txBox="1"/>
          <p:nvPr/>
        </p:nvSpPr>
        <p:spPr>
          <a:xfrm>
            <a:off x="3281334" y="5334055"/>
            <a:ext cx="3100529" cy="646331"/>
          </a:xfrm>
          <a:prstGeom prst="rect">
            <a:avLst/>
          </a:prstGeom>
          <a:noFill/>
        </p:spPr>
        <p:txBody>
          <a:bodyPr wrap="none" rtlCol="0">
            <a:spAutoFit/>
          </a:bodyPr>
          <a:lstStyle/>
          <a:p>
            <a:r>
              <a:rPr lang="en-US" dirty="0"/>
              <a:t>Avg cross validation score</a:t>
            </a:r>
          </a:p>
          <a:p>
            <a:r>
              <a:rPr lang="en-US" dirty="0"/>
              <a:t>Of best estimator</a:t>
            </a:r>
          </a:p>
        </p:txBody>
      </p:sp>
      <p:sp>
        <p:nvSpPr>
          <p:cNvPr id="48" name="TextBox 47">
            <a:extLst>
              <a:ext uri="{FF2B5EF4-FFF2-40B4-BE49-F238E27FC236}">
                <a16:creationId xmlns:a16="http://schemas.microsoft.com/office/drawing/2014/main" id="{0EC8DE6F-E2FA-222B-4095-0084C2EC0D92}"/>
              </a:ext>
            </a:extLst>
          </p:cNvPr>
          <p:cNvSpPr txBox="1"/>
          <p:nvPr/>
        </p:nvSpPr>
        <p:spPr>
          <a:xfrm>
            <a:off x="6955695" y="5472554"/>
            <a:ext cx="941283" cy="369332"/>
          </a:xfrm>
          <a:prstGeom prst="rect">
            <a:avLst/>
          </a:prstGeom>
          <a:noFill/>
        </p:spPr>
        <p:txBody>
          <a:bodyPr wrap="none" rtlCol="0">
            <a:spAutoFit/>
          </a:bodyPr>
          <a:lstStyle/>
          <a:p>
            <a:r>
              <a:rPr lang="en-US" dirty="0">
                <a:solidFill>
                  <a:srgbClr val="0DAFDE"/>
                </a:solidFill>
              </a:rPr>
              <a:t>98.06%</a:t>
            </a:r>
          </a:p>
        </p:txBody>
      </p:sp>
      <p:pic>
        <p:nvPicPr>
          <p:cNvPr id="49" name="Picture 48" descr="Chart, waterfall chart&#10;&#10;Description automatically generated">
            <a:extLst>
              <a:ext uri="{FF2B5EF4-FFF2-40B4-BE49-F238E27FC236}">
                <a16:creationId xmlns:a16="http://schemas.microsoft.com/office/drawing/2014/main" id="{D19AE2ED-C69F-9B40-E96F-74232751AC72}"/>
              </a:ext>
            </a:extLst>
          </p:cNvPr>
          <p:cNvPicPr>
            <a:picLocks noChangeAspect="1"/>
          </p:cNvPicPr>
          <p:nvPr/>
        </p:nvPicPr>
        <p:blipFill>
          <a:blip r:embed="rId12"/>
          <a:stretch>
            <a:fillRect/>
          </a:stretch>
        </p:blipFill>
        <p:spPr>
          <a:xfrm>
            <a:off x="3277841" y="1317071"/>
            <a:ext cx="7956331" cy="5033645"/>
          </a:xfrm>
          <a:prstGeom prst="rect">
            <a:avLst/>
          </a:prstGeom>
          <a:ln>
            <a:solidFill>
              <a:schemeClr val="tx1">
                <a:lumMod val="50000"/>
                <a:lumOff val="50000"/>
              </a:schemeClr>
            </a:solidFill>
          </a:ln>
        </p:spPr>
      </p:pic>
      <p:sp>
        <p:nvSpPr>
          <p:cNvPr id="50" name="Code 34">
            <a:extLst>
              <a:ext uri="{FF2B5EF4-FFF2-40B4-BE49-F238E27FC236}">
                <a16:creationId xmlns:a16="http://schemas.microsoft.com/office/drawing/2014/main" id="{3FD2746C-BB27-3CEA-9D96-22B5E4D4FC75}"/>
              </a:ext>
            </a:extLst>
          </p:cNvPr>
          <p:cNvSpPr txBox="1"/>
          <p:nvPr/>
        </p:nvSpPr>
        <p:spPr>
          <a:xfrm>
            <a:off x="11245762" y="6470858"/>
            <a:ext cx="832279"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321980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6"/>
                                        </p:tgtEl>
                                        <p:attrNameLst>
                                          <p:attrName>ppt_x</p:attrName>
                                        </p:attrNameLst>
                                      </p:cBhvr>
                                      <p:tavLst>
                                        <p:tav tm="0">
                                          <p:val>
                                            <p:strVal val="ppt_x"/>
                                          </p:val>
                                        </p:tav>
                                        <p:tav tm="100000">
                                          <p:val>
                                            <p:strVal val="ppt_x"/>
                                          </p:val>
                                        </p:tav>
                                      </p:tavLst>
                                    </p:anim>
                                    <p:anim calcmode="lin" valueType="num">
                                      <p:cBhvr additive="base">
                                        <p:cTn id="17" dur="500"/>
                                        <p:tgtEl>
                                          <p:spTgt spid="16"/>
                                        </p:tgtEl>
                                        <p:attrNameLst>
                                          <p:attrName>ppt_y</p:attrName>
                                        </p:attrNameLst>
                                      </p:cBhvr>
                                      <p:tavLst>
                                        <p:tav tm="0">
                                          <p:val>
                                            <p:strVal val="ppt_y"/>
                                          </p:val>
                                        </p:tav>
                                        <p:tav tm="100000">
                                          <p:val>
                                            <p:strVal val="1+ppt_h/2"/>
                                          </p:val>
                                        </p:tav>
                                      </p:tavLst>
                                    </p:anim>
                                    <p:set>
                                      <p:cBhvr>
                                        <p:cTn id="18" dur="1" fill="hold">
                                          <p:stCondLst>
                                            <p:cond delay="499"/>
                                          </p:stCondLst>
                                        </p:cTn>
                                        <p:tgtEl>
                                          <p:spTgt spid="16"/>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26"/>
                                        </p:tgtEl>
                                        <p:attrNameLst>
                                          <p:attrName>ppt_x</p:attrName>
                                        </p:attrNameLst>
                                      </p:cBhvr>
                                      <p:tavLst>
                                        <p:tav tm="0">
                                          <p:val>
                                            <p:strVal val="ppt_x"/>
                                          </p:val>
                                        </p:tav>
                                        <p:tav tm="100000">
                                          <p:val>
                                            <p:strVal val="ppt_x"/>
                                          </p:val>
                                        </p:tav>
                                      </p:tavLst>
                                    </p:anim>
                                    <p:anim calcmode="lin" valueType="num">
                                      <p:cBhvr additive="base">
                                        <p:cTn id="21" dur="500"/>
                                        <p:tgtEl>
                                          <p:spTgt spid="26"/>
                                        </p:tgtEl>
                                        <p:attrNameLst>
                                          <p:attrName>ppt_y</p:attrName>
                                        </p:attrNameLst>
                                      </p:cBhvr>
                                      <p:tavLst>
                                        <p:tav tm="0">
                                          <p:val>
                                            <p:strVal val="ppt_y"/>
                                          </p:val>
                                        </p:tav>
                                        <p:tav tm="100000">
                                          <p:val>
                                            <p:strVal val="1+ppt_h/2"/>
                                          </p:val>
                                        </p:tav>
                                      </p:tavLst>
                                    </p:anim>
                                    <p:set>
                                      <p:cBhvr>
                                        <p:cTn id="22" dur="1" fill="hold">
                                          <p:stCondLst>
                                            <p:cond delay="4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27"/>
                                        </p:tgtEl>
                                        <p:attrNameLst>
                                          <p:attrName>ppt_x</p:attrName>
                                        </p:attrNameLst>
                                      </p:cBhvr>
                                      <p:tavLst>
                                        <p:tav tm="0">
                                          <p:val>
                                            <p:strVal val="ppt_x"/>
                                          </p:val>
                                        </p:tav>
                                        <p:tav tm="100000">
                                          <p:val>
                                            <p:strVal val="ppt_x"/>
                                          </p:val>
                                        </p:tav>
                                      </p:tavLst>
                                    </p:anim>
                                    <p:anim calcmode="lin" valueType="num">
                                      <p:cBhvr additive="base">
                                        <p:cTn id="37" dur="500"/>
                                        <p:tgtEl>
                                          <p:spTgt spid="27"/>
                                        </p:tgtEl>
                                        <p:attrNameLst>
                                          <p:attrName>ppt_y</p:attrName>
                                        </p:attrNameLst>
                                      </p:cBhvr>
                                      <p:tavLst>
                                        <p:tav tm="0">
                                          <p:val>
                                            <p:strVal val="ppt_y"/>
                                          </p:val>
                                        </p:tav>
                                        <p:tav tm="100000">
                                          <p:val>
                                            <p:strVal val="1+ppt_h/2"/>
                                          </p:val>
                                        </p:tav>
                                      </p:tavLst>
                                    </p:anim>
                                    <p:set>
                                      <p:cBhvr>
                                        <p:cTn id="38" dur="1" fill="hold">
                                          <p:stCondLst>
                                            <p:cond delay="499"/>
                                          </p:stCondLst>
                                        </p:cTn>
                                        <p:tgtEl>
                                          <p:spTgt spid="27"/>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33"/>
                                        </p:tgtEl>
                                        <p:attrNameLst>
                                          <p:attrName>ppt_x</p:attrName>
                                        </p:attrNameLst>
                                      </p:cBhvr>
                                      <p:tavLst>
                                        <p:tav tm="0">
                                          <p:val>
                                            <p:strVal val="ppt_x"/>
                                          </p:val>
                                        </p:tav>
                                        <p:tav tm="100000">
                                          <p:val>
                                            <p:strVal val="ppt_x"/>
                                          </p:val>
                                        </p:tav>
                                      </p:tavLst>
                                    </p:anim>
                                    <p:anim calcmode="lin" valueType="num">
                                      <p:cBhvr additive="base">
                                        <p:cTn id="41" dur="500"/>
                                        <p:tgtEl>
                                          <p:spTgt spid="33"/>
                                        </p:tgtEl>
                                        <p:attrNameLst>
                                          <p:attrName>ppt_y</p:attrName>
                                        </p:attrNameLst>
                                      </p:cBhvr>
                                      <p:tavLst>
                                        <p:tav tm="0">
                                          <p:val>
                                            <p:strVal val="ppt_y"/>
                                          </p:val>
                                        </p:tav>
                                        <p:tav tm="100000">
                                          <p:val>
                                            <p:strVal val="1+ppt_h/2"/>
                                          </p:val>
                                        </p:tav>
                                      </p:tavLst>
                                    </p:anim>
                                    <p:set>
                                      <p:cBhvr>
                                        <p:cTn id="42" dur="1" fill="hold">
                                          <p:stCondLst>
                                            <p:cond delay="499"/>
                                          </p:stCondLst>
                                        </p:cTn>
                                        <p:tgtEl>
                                          <p:spTgt spid="3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fill="hold"/>
                                        <p:tgtEl>
                                          <p:spTgt spid="46"/>
                                        </p:tgtEl>
                                        <p:attrNameLst>
                                          <p:attrName>ppt_x</p:attrName>
                                        </p:attrNameLst>
                                      </p:cBhvr>
                                      <p:tavLst>
                                        <p:tav tm="0">
                                          <p:val>
                                            <p:strVal val="#ppt_x"/>
                                          </p:val>
                                        </p:tav>
                                        <p:tav tm="100000">
                                          <p:val>
                                            <p:strVal val="#ppt_x"/>
                                          </p:val>
                                        </p:tav>
                                      </p:tavLst>
                                    </p:anim>
                                    <p:anim calcmode="lin" valueType="num">
                                      <p:cBhvr additive="base">
                                        <p:cTn id="68" dur="500" fill="hold"/>
                                        <p:tgtEl>
                                          <p:spTgt spid="4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7" restart="whenNotActive" fill="hold" evtFilter="cancelBubble" nodeType="interactiveSeq">
                <p:stCondLst>
                  <p:cond evt="onClick" delay="0">
                    <p:tgtEl>
                      <p:spTgt spid="34"/>
                    </p:tgtEl>
                  </p:cond>
                </p:stCondLst>
                <p:endSync evt="end" delay="0">
                  <p:rtn val="all"/>
                </p:endSync>
                <p:childTnLst>
                  <p:par>
                    <p:cTn id="78" fill="hold">
                      <p:stCondLst>
                        <p:cond delay="0"/>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9"/>
                                        </p:tgtEl>
                                        <p:attrNameLst>
                                          <p:attrName>style.visibility</p:attrName>
                                        </p:attrNameLst>
                                      </p:cBhvr>
                                      <p:to>
                                        <p:strVal val="visible"/>
                                      </p:to>
                                    </p:set>
                                    <p:anim calcmode="lin" valueType="num">
                                      <p:cBhvr additive="base">
                                        <p:cTn id="82" dur="500" fill="hold"/>
                                        <p:tgtEl>
                                          <p:spTgt spid="49"/>
                                        </p:tgtEl>
                                        <p:attrNameLst>
                                          <p:attrName>ppt_x</p:attrName>
                                        </p:attrNameLst>
                                      </p:cBhvr>
                                      <p:tavLst>
                                        <p:tav tm="0">
                                          <p:val>
                                            <p:strVal val="#ppt_x"/>
                                          </p:val>
                                        </p:tav>
                                        <p:tav tm="100000">
                                          <p:val>
                                            <p:strVal val="#ppt_x"/>
                                          </p:val>
                                        </p:tav>
                                      </p:tavLst>
                                    </p:anim>
                                    <p:anim calcmode="lin" valueType="num">
                                      <p:cBhvr additive="base">
                                        <p:cTn id="8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49"/>
                                        </p:tgtEl>
                                        <p:attrNameLst>
                                          <p:attrName>ppt_x</p:attrName>
                                        </p:attrNameLst>
                                      </p:cBhvr>
                                      <p:tavLst>
                                        <p:tav tm="0">
                                          <p:val>
                                            <p:strVal val="ppt_x"/>
                                          </p:val>
                                        </p:tav>
                                        <p:tav tm="100000">
                                          <p:val>
                                            <p:strVal val="ppt_x"/>
                                          </p:val>
                                        </p:tav>
                                      </p:tavLst>
                                    </p:anim>
                                    <p:anim calcmode="lin" valueType="num">
                                      <p:cBhvr additive="base">
                                        <p:cTn id="88" dur="500"/>
                                        <p:tgtEl>
                                          <p:spTgt spid="49"/>
                                        </p:tgtEl>
                                        <p:attrNameLst>
                                          <p:attrName>ppt_y</p:attrName>
                                        </p:attrNameLst>
                                      </p:cBhvr>
                                      <p:tavLst>
                                        <p:tav tm="0">
                                          <p:val>
                                            <p:strVal val="ppt_y"/>
                                          </p:val>
                                        </p:tav>
                                        <p:tav tm="100000">
                                          <p:val>
                                            <p:strVal val="1+ppt_h/2"/>
                                          </p:val>
                                        </p:tav>
                                      </p:tavLst>
                                    </p:anim>
                                    <p:set>
                                      <p:cBhvr>
                                        <p:cTn id="89" dur="1" fill="hold">
                                          <p:stCondLst>
                                            <p:cond delay="499"/>
                                          </p:stCondLst>
                                        </p:cTn>
                                        <p:tgtEl>
                                          <p:spTgt spid="49"/>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90" restart="whenNotActive" fill="hold" evtFilter="cancelBubble" nodeType="interactiveSeq">
                <p:stCondLst>
                  <p:cond evt="onClick" delay="0">
                    <p:tgtEl>
                      <p:spTgt spid="50"/>
                    </p:tgtEl>
                  </p:cond>
                </p:stCondLst>
                <p:endSync evt="end" delay="0">
                  <p:rtn val="all"/>
                </p:endSync>
                <p:childTnLst>
                  <p:par>
                    <p:cTn id="91" fill="hold">
                      <p:stCondLst>
                        <p:cond delay="0"/>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nodeType="clickEffect">
                                  <p:stCondLst>
                                    <p:cond delay="0"/>
                                  </p:stCondLst>
                                  <p:childTnLst>
                                    <p:anim calcmode="lin" valueType="num">
                                      <p:cBhvr additive="base">
                                        <p:cTn id="100" dur="500"/>
                                        <p:tgtEl>
                                          <p:spTgt spid="55"/>
                                        </p:tgtEl>
                                        <p:attrNameLst>
                                          <p:attrName>ppt_x</p:attrName>
                                        </p:attrNameLst>
                                      </p:cBhvr>
                                      <p:tavLst>
                                        <p:tav tm="0">
                                          <p:val>
                                            <p:strVal val="ppt_x"/>
                                          </p:val>
                                        </p:tav>
                                        <p:tav tm="100000">
                                          <p:val>
                                            <p:strVal val="ppt_x"/>
                                          </p:val>
                                        </p:tav>
                                      </p:tavLst>
                                    </p:anim>
                                    <p:anim calcmode="lin" valueType="num">
                                      <p:cBhvr additive="base">
                                        <p:cTn id="101" dur="500"/>
                                        <p:tgtEl>
                                          <p:spTgt spid="55"/>
                                        </p:tgtEl>
                                        <p:attrNameLst>
                                          <p:attrName>ppt_y</p:attrName>
                                        </p:attrNameLst>
                                      </p:cBhvr>
                                      <p:tavLst>
                                        <p:tav tm="0">
                                          <p:val>
                                            <p:strVal val="ppt_y"/>
                                          </p:val>
                                        </p:tav>
                                        <p:tav tm="100000">
                                          <p:val>
                                            <p:strVal val="1+ppt_h/2"/>
                                          </p:val>
                                        </p:tav>
                                      </p:tavLst>
                                    </p:anim>
                                    <p:set>
                                      <p:cBhvr>
                                        <p:cTn id="102" dur="1" fill="hold">
                                          <p:stCondLst>
                                            <p:cond delay="499"/>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bldLst>
      <p:bldP spid="16" grpId="0"/>
      <p:bldP spid="16" grpId="1"/>
      <p:bldP spid="27" grpId="0"/>
      <p:bldP spid="27" grpId="1"/>
      <p:bldP spid="37" grpId="0"/>
      <p:bldP spid="42" grpId="0"/>
      <p:bldP spid="43" grpId="0"/>
      <p:bldP spid="44" grpId="0"/>
      <p:bldP spid="45" grpId="0"/>
      <p:bldP spid="46" grpId="0"/>
      <p:bldP spid="47" grpId="0"/>
      <p:bldP spid="4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6" name="TextBox 5">
            <a:extLst>
              <a:ext uri="{FF2B5EF4-FFF2-40B4-BE49-F238E27FC236}">
                <a16:creationId xmlns:a16="http://schemas.microsoft.com/office/drawing/2014/main" id="{9A271303-1622-B7D8-F9EE-3BB78193A700}"/>
              </a:ext>
            </a:extLst>
          </p:cNvPr>
          <p:cNvSpPr txBox="1"/>
          <p:nvPr/>
        </p:nvSpPr>
        <p:spPr>
          <a:xfrm>
            <a:off x="10376971" y="744048"/>
            <a:ext cx="1385316" cy="369332"/>
          </a:xfrm>
          <a:prstGeom prst="rect">
            <a:avLst/>
          </a:prstGeom>
          <a:noFill/>
        </p:spPr>
        <p:txBody>
          <a:bodyPr wrap="none" rtlCol="0">
            <a:spAutoFit/>
          </a:bodyPr>
          <a:lstStyle/>
          <a:p>
            <a:r>
              <a:rPr lang="en-US" dirty="0"/>
              <a:t>Linear SVC</a:t>
            </a:r>
          </a:p>
        </p:txBody>
      </p:sp>
      <p:sp>
        <p:nvSpPr>
          <p:cNvPr id="9" name="TextBox 8">
            <a:extLst>
              <a:ext uri="{FF2B5EF4-FFF2-40B4-BE49-F238E27FC236}">
                <a16:creationId xmlns:a16="http://schemas.microsoft.com/office/drawing/2014/main" id="{51DA7222-51BE-6B64-0202-133F6DDCCF99}"/>
              </a:ext>
            </a:extLst>
          </p:cNvPr>
          <p:cNvSpPr txBox="1"/>
          <p:nvPr/>
        </p:nvSpPr>
        <p:spPr>
          <a:xfrm>
            <a:off x="3268717" y="1344917"/>
            <a:ext cx="7903126" cy="307777"/>
          </a:xfrm>
          <a:prstGeom prst="rect">
            <a:avLst/>
          </a:prstGeom>
          <a:noFill/>
        </p:spPr>
        <p:txBody>
          <a:bodyPr wrap="none" rtlCol="0">
            <a:spAutoFit/>
          </a:bodyPr>
          <a:lstStyle/>
          <a:p>
            <a:r>
              <a:rPr lang="en-US" sz="1400" dirty="0"/>
              <a:t>Support Vector Classifier goal is to split or categorize our data into a ”best fit” hyperplane</a:t>
            </a:r>
          </a:p>
        </p:txBody>
      </p:sp>
      <p:cxnSp>
        <p:nvCxnSpPr>
          <p:cNvPr id="10" name="Straight Arrow Connector 9">
            <a:extLst>
              <a:ext uri="{FF2B5EF4-FFF2-40B4-BE49-F238E27FC236}">
                <a16:creationId xmlns:a16="http://schemas.microsoft.com/office/drawing/2014/main" id="{1726199E-885A-1609-6BE9-CDEBAAC1E58F}"/>
              </a:ext>
            </a:extLst>
          </p:cNvPr>
          <p:cNvCxnSpPr/>
          <p:nvPr/>
        </p:nvCxnSpPr>
        <p:spPr>
          <a:xfrm flipV="1">
            <a:off x="3246783" y="2191468"/>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275C7BEC-15B2-2885-4177-A08ADF56F13E}"/>
              </a:ext>
            </a:extLst>
          </p:cNvPr>
          <p:cNvCxnSpPr/>
          <p:nvPr/>
        </p:nvCxnSpPr>
        <p:spPr>
          <a:xfrm>
            <a:off x="3246783" y="4626555"/>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1B4AF127-8561-A609-8C26-91216B2C6E7F}"/>
              </a:ext>
            </a:extLst>
          </p:cNvPr>
          <p:cNvSpPr txBox="1"/>
          <p:nvPr/>
        </p:nvSpPr>
        <p:spPr>
          <a:xfrm>
            <a:off x="2829221" y="3224345"/>
            <a:ext cx="308098" cy="369332"/>
          </a:xfrm>
          <a:prstGeom prst="rect">
            <a:avLst/>
          </a:prstGeom>
          <a:noFill/>
        </p:spPr>
        <p:txBody>
          <a:bodyPr wrap="none" rtlCol="0">
            <a:spAutoFit/>
          </a:bodyPr>
          <a:lstStyle/>
          <a:p>
            <a:r>
              <a:rPr lang="en-US" dirty="0"/>
              <a:t>y</a:t>
            </a:r>
          </a:p>
        </p:txBody>
      </p:sp>
      <p:sp>
        <p:nvSpPr>
          <p:cNvPr id="14" name="TextBox 13">
            <a:extLst>
              <a:ext uri="{FF2B5EF4-FFF2-40B4-BE49-F238E27FC236}">
                <a16:creationId xmlns:a16="http://schemas.microsoft.com/office/drawing/2014/main" id="{6B00380F-2EE4-61CE-D0BB-F68C8792628E}"/>
              </a:ext>
            </a:extLst>
          </p:cNvPr>
          <p:cNvSpPr txBox="1"/>
          <p:nvPr/>
        </p:nvSpPr>
        <p:spPr>
          <a:xfrm>
            <a:off x="4338224" y="4689785"/>
            <a:ext cx="295274" cy="369332"/>
          </a:xfrm>
          <a:prstGeom prst="rect">
            <a:avLst/>
          </a:prstGeom>
          <a:noFill/>
        </p:spPr>
        <p:txBody>
          <a:bodyPr wrap="none" rtlCol="0">
            <a:spAutoFit/>
          </a:bodyPr>
          <a:lstStyle/>
          <a:p>
            <a:r>
              <a:rPr lang="en-US" dirty="0"/>
              <a:t>x</a:t>
            </a:r>
          </a:p>
        </p:txBody>
      </p:sp>
      <p:sp>
        <p:nvSpPr>
          <p:cNvPr id="17" name="Oval 16">
            <a:extLst>
              <a:ext uri="{FF2B5EF4-FFF2-40B4-BE49-F238E27FC236}">
                <a16:creationId xmlns:a16="http://schemas.microsoft.com/office/drawing/2014/main" id="{C2F54EC1-8D3E-2348-8220-2A183E037591}"/>
              </a:ext>
            </a:extLst>
          </p:cNvPr>
          <p:cNvSpPr/>
          <p:nvPr/>
        </p:nvSpPr>
        <p:spPr>
          <a:xfrm>
            <a:off x="3856384" y="359367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663B372-0950-9B01-96E7-1AD0163103EB}"/>
              </a:ext>
            </a:extLst>
          </p:cNvPr>
          <p:cNvSpPr/>
          <p:nvPr/>
        </p:nvSpPr>
        <p:spPr>
          <a:xfrm>
            <a:off x="3993525" y="315394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5917C8-916F-A5C4-B027-407C12CC5F64}"/>
              </a:ext>
            </a:extLst>
          </p:cNvPr>
          <p:cNvSpPr/>
          <p:nvPr/>
        </p:nvSpPr>
        <p:spPr>
          <a:xfrm>
            <a:off x="4465984" y="348603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44C05BC-F366-3373-4561-99B118B7C551}"/>
              </a:ext>
            </a:extLst>
          </p:cNvPr>
          <p:cNvSpPr/>
          <p:nvPr/>
        </p:nvSpPr>
        <p:spPr>
          <a:xfrm>
            <a:off x="4513194" y="2824023"/>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CBC88D3-8F90-5A7E-2EA9-62117292031B}"/>
              </a:ext>
            </a:extLst>
          </p:cNvPr>
          <p:cNvSpPr/>
          <p:nvPr/>
        </p:nvSpPr>
        <p:spPr>
          <a:xfrm>
            <a:off x="5053968" y="2911526"/>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BF3CE56-1D80-7A1F-8DAC-DB8CBF866F49}"/>
              </a:ext>
            </a:extLst>
          </p:cNvPr>
          <p:cNvSpPr/>
          <p:nvPr/>
        </p:nvSpPr>
        <p:spPr>
          <a:xfrm>
            <a:off x="5373266" y="2330559"/>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8B5CD3-679F-C61C-A151-78098603311F}"/>
              </a:ext>
            </a:extLst>
          </p:cNvPr>
          <p:cNvSpPr/>
          <p:nvPr/>
        </p:nvSpPr>
        <p:spPr>
          <a:xfrm>
            <a:off x="4796523" y="4325156"/>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3E6918-71E0-3662-E564-0136CE741995}"/>
              </a:ext>
            </a:extLst>
          </p:cNvPr>
          <p:cNvSpPr/>
          <p:nvPr/>
        </p:nvSpPr>
        <p:spPr>
          <a:xfrm>
            <a:off x="4933664" y="3885420"/>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364D006-EFE5-B758-BAF1-1420C68F139E}"/>
              </a:ext>
            </a:extLst>
          </p:cNvPr>
          <p:cNvSpPr/>
          <p:nvPr/>
        </p:nvSpPr>
        <p:spPr>
          <a:xfrm>
            <a:off x="5406123" y="4217516"/>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73778E-8B65-034F-9899-4929A88F0929}"/>
              </a:ext>
            </a:extLst>
          </p:cNvPr>
          <p:cNvSpPr/>
          <p:nvPr/>
        </p:nvSpPr>
        <p:spPr>
          <a:xfrm>
            <a:off x="5239111" y="3784899"/>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0B4698D-D568-EF2B-FAC2-ED512737896B}"/>
              </a:ext>
            </a:extLst>
          </p:cNvPr>
          <p:cNvSpPr/>
          <p:nvPr/>
        </p:nvSpPr>
        <p:spPr>
          <a:xfrm>
            <a:off x="5663568" y="3771371"/>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373A9A6-CF24-7ADD-98B4-4588108E9A68}"/>
              </a:ext>
            </a:extLst>
          </p:cNvPr>
          <p:cNvSpPr/>
          <p:nvPr/>
        </p:nvSpPr>
        <p:spPr>
          <a:xfrm>
            <a:off x="4347536" y="4266798"/>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4C7D0D2C-F8F1-36CB-01FC-55F366821FDC}"/>
              </a:ext>
            </a:extLst>
          </p:cNvPr>
          <p:cNvSpPr/>
          <p:nvPr/>
        </p:nvSpPr>
        <p:spPr>
          <a:xfrm>
            <a:off x="6568966" y="3132177"/>
            <a:ext cx="588579" cy="296823"/>
          </a:xfrm>
          <a:prstGeom prst="rightArrow">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8C9369D4-589F-E69F-62A8-86D91E5DF940}"/>
              </a:ext>
            </a:extLst>
          </p:cNvPr>
          <p:cNvCxnSpPr/>
          <p:nvPr/>
        </p:nvCxnSpPr>
        <p:spPr>
          <a:xfrm flipV="1">
            <a:off x="8248960" y="2191468"/>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52" name="Straight Arrow Connector 51">
            <a:extLst>
              <a:ext uri="{FF2B5EF4-FFF2-40B4-BE49-F238E27FC236}">
                <a16:creationId xmlns:a16="http://schemas.microsoft.com/office/drawing/2014/main" id="{AA5E75D1-35CE-E2DE-F7A3-74540A2577B4}"/>
              </a:ext>
            </a:extLst>
          </p:cNvPr>
          <p:cNvCxnSpPr/>
          <p:nvPr/>
        </p:nvCxnSpPr>
        <p:spPr>
          <a:xfrm>
            <a:off x="8248960" y="4626555"/>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53" name="TextBox 52">
            <a:extLst>
              <a:ext uri="{FF2B5EF4-FFF2-40B4-BE49-F238E27FC236}">
                <a16:creationId xmlns:a16="http://schemas.microsoft.com/office/drawing/2014/main" id="{4ED8625B-68DC-B365-8F4B-60E0B126C500}"/>
              </a:ext>
            </a:extLst>
          </p:cNvPr>
          <p:cNvSpPr txBox="1"/>
          <p:nvPr/>
        </p:nvSpPr>
        <p:spPr>
          <a:xfrm>
            <a:off x="7831398" y="3224345"/>
            <a:ext cx="308098" cy="369332"/>
          </a:xfrm>
          <a:prstGeom prst="rect">
            <a:avLst/>
          </a:prstGeom>
          <a:noFill/>
        </p:spPr>
        <p:txBody>
          <a:bodyPr wrap="none" rtlCol="0">
            <a:spAutoFit/>
          </a:bodyPr>
          <a:lstStyle/>
          <a:p>
            <a:r>
              <a:rPr lang="en-US" dirty="0"/>
              <a:t>y</a:t>
            </a:r>
          </a:p>
        </p:txBody>
      </p:sp>
      <p:sp>
        <p:nvSpPr>
          <p:cNvPr id="54" name="TextBox 53">
            <a:extLst>
              <a:ext uri="{FF2B5EF4-FFF2-40B4-BE49-F238E27FC236}">
                <a16:creationId xmlns:a16="http://schemas.microsoft.com/office/drawing/2014/main" id="{54D9687D-0689-FCFC-E5B4-2F18C752726D}"/>
              </a:ext>
            </a:extLst>
          </p:cNvPr>
          <p:cNvSpPr txBox="1"/>
          <p:nvPr/>
        </p:nvSpPr>
        <p:spPr>
          <a:xfrm>
            <a:off x="9340401" y="4689785"/>
            <a:ext cx="295274" cy="369332"/>
          </a:xfrm>
          <a:prstGeom prst="rect">
            <a:avLst/>
          </a:prstGeom>
          <a:noFill/>
        </p:spPr>
        <p:txBody>
          <a:bodyPr wrap="none" rtlCol="0">
            <a:spAutoFit/>
          </a:bodyPr>
          <a:lstStyle/>
          <a:p>
            <a:r>
              <a:rPr lang="en-US" dirty="0"/>
              <a:t>x</a:t>
            </a:r>
          </a:p>
        </p:txBody>
      </p:sp>
      <p:sp>
        <p:nvSpPr>
          <p:cNvPr id="56" name="Oval 55">
            <a:extLst>
              <a:ext uri="{FF2B5EF4-FFF2-40B4-BE49-F238E27FC236}">
                <a16:creationId xmlns:a16="http://schemas.microsoft.com/office/drawing/2014/main" id="{4F321FF6-76F6-E7D8-53E8-175B3F5DA9CB}"/>
              </a:ext>
            </a:extLst>
          </p:cNvPr>
          <p:cNvSpPr/>
          <p:nvPr/>
        </p:nvSpPr>
        <p:spPr>
          <a:xfrm>
            <a:off x="8858561" y="359367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A00E686-EF32-51A6-068E-E4FD3F574960}"/>
              </a:ext>
            </a:extLst>
          </p:cNvPr>
          <p:cNvSpPr/>
          <p:nvPr/>
        </p:nvSpPr>
        <p:spPr>
          <a:xfrm>
            <a:off x="8995702" y="315394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CC01629-BB11-709D-A89F-7066F18FAC9C}"/>
              </a:ext>
            </a:extLst>
          </p:cNvPr>
          <p:cNvSpPr/>
          <p:nvPr/>
        </p:nvSpPr>
        <p:spPr>
          <a:xfrm>
            <a:off x="9468161" y="348603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856AA61-706C-06B1-AA08-39FD069BF74F}"/>
              </a:ext>
            </a:extLst>
          </p:cNvPr>
          <p:cNvSpPr/>
          <p:nvPr/>
        </p:nvSpPr>
        <p:spPr>
          <a:xfrm>
            <a:off x="9515371" y="2824023"/>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2A20E9F-6E6A-5F28-7DBB-A75A3EB3A074}"/>
              </a:ext>
            </a:extLst>
          </p:cNvPr>
          <p:cNvSpPr/>
          <p:nvPr/>
        </p:nvSpPr>
        <p:spPr>
          <a:xfrm>
            <a:off x="10056145" y="2911526"/>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404C40F-26FA-D4E0-5C25-71D1919D1E06}"/>
              </a:ext>
            </a:extLst>
          </p:cNvPr>
          <p:cNvSpPr/>
          <p:nvPr/>
        </p:nvSpPr>
        <p:spPr>
          <a:xfrm>
            <a:off x="10375443" y="2330559"/>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1A227D8-A8E6-D12B-A277-17EF8ADF7F80}"/>
              </a:ext>
            </a:extLst>
          </p:cNvPr>
          <p:cNvSpPr/>
          <p:nvPr/>
        </p:nvSpPr>
        <p:spPr>
          <a:xfrm>
            <a:off x="9798700" y="4325156"/>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C33688B-19BB-9555-BC48-9EBBFF0F80A8}"/>
              </a:ext>
            </a:extLst>
          </p:cNvPr>
          <p:cNvSpPr/>
          <p:nvPr/>
        </p:nvSpPr>
        <p:spPr>
          <a:xfrm>
            <a:off x="9935841" y="3885420"/>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ADD58F2-51C2-84BE-9222-45A79633AA08}"/>
              </a:ext>
            </a:extLst>
          </p:cNvPr>
          <p:cNvSpPr/>
          <p:nvPr/>
        </p:nvSpPr>
        <p:spPr>
          <a:xfrm>
            <a:off x="10408300" y="4217516"/>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281BB19-4075-64D5-507A-3F726735EDCC}"/>
              </a:ext>
            </a:extLst>
          </p:cNvPr>
          <p:cNvSpPr/>
          <p:nvPr/>
        </p:nvSpPr>
        <p:spPr>
          <a:xfrm>
            <a:off x="10241288" y="3784899"/>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2A5E920-4308-2DCF-FA1B-B553C6FD3A54}"/>
              </a:ext>
            </a:extLst>
          </p:cNvPr>
          <p:cNvSpPr/>
          <p:nvPr/>
        </p:nvSpPr>
        <p:spPr>
          <a:xfrm>
            <a:off x="10665745" y="3771371"/>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27FB535-EBE6-EADA-1F59-D947C3DD1E9B}"/>
              </a:ext>
            </a:extLst>
          </p:cNvPr>
          <p:cNvSpPr/>
          <p:nvPr/>
        </p:nvSpPr>
        <p:spPr>
          <a:xfrm>
            <a:off x="9349713" y="4266798"/>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9848FEA3-0891-E9A5-3DF9-B104A03B6A85}"/>
              </a:ext>
            </a:extLst>
          </p:cNvPr>
          <p:cNvCxnSpPr>
            <a:cxnSpLocks/>
          </p:cNvCxnSpPr>
          <p:nvPr/>
        </p:nvCxnSpPr>
        <p:spPr>
          <a:xfrm flipV="1">
            <a:off x="8968913" y="2987081"/>
            <a:ext cx="2182644" cy="13149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E57E2C5D-A5E4-A0FA-A7C2-8589C76FF21A}"/>
              </a:ext>
            </a:extLst>
          </p:cNvPr>
          <p:cNvSpPr/>
          <p:nvPr/>
        </p:nvSpPr>
        <p:spPr>
          <a:xfrm rot="19714955">
            <a:off x="8669148" y="3520731"/>
            <a:ext cx="2755322" cy="26559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F58787A7-459D-5168-0FE7-68D51CAA2309}"/>
              </a:ext>
            </a:extLst>
          </p:cNvPr>
          <p:cNvCxnSpPr>
            <a:cxnSpLocks/>
          </p:cNvCxnSpPr>
          <p:nvPr/>
        </p:nvCxnSpPr>
        <p:spPr>
          <a:xfrm flipV="1">
            <a:off x="3812527" y="3034826"/>
            <a:ext cx="2182644" cy="131491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D7C4142-30F6-74E8-1414-5F9C917E3EA4}"/>
              </a:ext>
            </a:extLst>
          </p:cNvPr>
          <p:cNvCxnSpPr>
            <a:cxnSpLocks/>
          </p:cNvCxnSpPr>
          <p:nvPr/>
        </p:nvCxnSpPr>
        <p:spPr>
          <a:xfrm flipV="1">
            <a:off x="4717877" y="2257258"/>
            <a:ext cx="315351" cy="21011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E8AA08-6CA3-97AA-82B0-55CD42D16DE9}"/>
              </a:ext>
            </a:extLst>
          </p:cNvPr>
          <p:cNvCxnSpPr>
            <a:cxnSpLocks/>
          </p:cNvCxnSpPr>
          <p:nvPr/>
        </p:nvCxnSpPr>
        <p:spPr>
          <a:xfrm flipH="1" flipV="1">
            <a:off x="3478073" y="3052121"/>
            <a:ext cx="1769382" cy="138708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94" name="Code 35">
            <a:extLst>
              <a:ext uri="{FF2B5EF4-FFF2-40B4-BE49-F238E27FC236}">
                <a16:creationId xmlns:a16="http://schemas.microsoft.com/office/drawing/2014/main" id="{D13E257A-D12F-F5B5-7076-4A789FAB42F4}"/>
              </a:ext>
            </a:extLst>
          </p:cNvPr>
          <p:cNvSpPr txBox="1"/>
          <p:nvPr/>
        </p:nvSpPr>
        <p:spPr>
          <a:xfrm>
            <a:off x="11291717" y="6470858"/>
            <a:ext cx="832279" cy="369332"/>
          </a:xfrm>
          <a:prstGeom prst="rect">
            <a:avLst/>
          </a:prstGeom>
          <a:noFill/>
        </p:spPr>
        <p:txBody>
          <a:bodyPr wrap="none" rtlCol="0">
            <a:spAutoFit/>
          </a:bodyPr>
          <a:lstStyle/>
          <a:p>
            <a:r>
              <a:rPr lang="en-US" dirty="0"/>
              <a:t>Code</a:t>
            </a:r>
          </a:p>
        </p:txBody>
      </p:sp>
      <p:pic>
        <p:nvPicPr>
          <p:cNvPr id="95" name="Picture 94">
            <a:extLst>
              <a:ext uri="{FF2B5EF4-FFF2-40B4-BE49-F238E27FC236}">
                <a16:creationId xmlns:a16="http://schemas.microsoft.com/office/drawing/2014/main" id="{9BD10FBE-02A9-ED2C-287B-017319CD2872}"/>
              </a:ext>
            </a:extLst>
          </p:cNvPr>
          <p:cNvPicPr>
            <a:picLocks noChangeAspect="1"/>
          </p:cNvPicPr>
          <p:nvPr/>
        </p:nvPicPr>
        <p:blipFill>
          <a:blip r:embed="rId11"/>
          <a:stretch>
            <a:fillRect/>
          </a:stretch>
        </p:blipFill>
        <p:spPr>
          <a:xfrm>
            <a:off x="2918500" y="5404123"/>
            <a:ext cx="7846529" cy="1222986"/>
          </a:xfrm>
          <a:prstGeom prst="rect">
            <a:avLst/>
          </a:prstGeom>
        </p:spPr>
      </p:pic>
    </p:spTree>
    <p:extLst>
      <p:ext uri="{BB962C8B-B14F-4D97-AF65-F5344CB8AC3E}">
        <p14:creationId xmlns:p14="http://schemas.microsoft.com/office/powerpoint/2010/main" val="2962757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4"/>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ppt_x"/>
                                          </p:val>
                                        </p:tav>
                                        <p:tav tm="100000">
                                          <p:val>
                                            <p:strVal val="#ppt_x"/>
                                          </p:val>
                                        </p:tav>
                                      </p:tavLst>
                                    </p:anim>
                                    <p:anim calcmode="lin" valueType="num">
                                      <p:cBhvr additive="base">
                                        <p:cTn id="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95"/>
                                        </p:tgtEl>
                                        <p:attrNameLst>
                                          <p:attrName>ppt_x</p:attrName>
                                        </p:attrNameLst>
                                      </p:cBhvr>
                                      <p:tavLst>
                                        <p:tav tm="0">
                                          <p:val>
                                            <p:strVal val="ppt_x"/>
                                          </p:val>
                                        </p:tav>
                                        <p:tav tm="100000">
                                          <p:val>
                                            <p:strVal val="ppt_x"/>
                                          </p:val>
                                        </p:tav>
                                      </p:tavLst>
                                    </p:anim>
                                    <p:anim calcmode="lin" valueType="num">
                                      <p:cBhvr additive="base">
                                        <p:cTn id="13" dur="500"/>
                                        <p:tgtEl>
                                          <p:spTgt spid="95"/>
                                        </p:tgtEl>
                                        <p:attrNameLst>
                                          <p:attrName>ppt_y</p:attrName>
                                        </p:attrNameLst>
                                      </p:cBhvr>
                                      <p:tavLst>
                                        <p:tav tm="0">
                                          <p:val>
                                            <p:strVal val="ppt_y"/>
                                          </p:val>
                                        </p:tav>
                                        <p:tav tm="100000">
                                          <p:val>
                                            <p:strVal val="1+ppt_h/2"/>
                                          </p:val>
                                        </p:tav>
                                      </p:tavLst>
                                    </p:anim>
                                    <p:set>
                                      <p:cBhvr>
                                        <p:cTn id="14" dur="1" fill="hold">
                                          <p:stCondLst>
                                            <p:cond delay="499"/>
                                          </p:stCondLst>
                                        </p:cTn>
                                        <p:tgtEl>
                                          <p:spTgt spid="95"/>
                                        </p:tgtEl>
                                        <p:attrNameLst>
                                          <p:attrName>style.visibility</p:attrName>
                                        </p:attrNameLst>
                                      </p:cBhvr>
                                      <p:to>
                                        <p:strVal val="hidden"/>
                                      </p:to>
                                    </p:set>
                                  </p:childTnLst>
                                </p:cTn>
                              </p:par>
                            </p:childTnLst>
                          </p:cTn>
                        </p:par>
                      </p:childTnLst>
                    </p:cTn>
                  </p:par>
                </p:childTnLst>
              </p:cTn>
              <p:nextCondLst>
                <p:cond evt="onClick" delay="0">
                  <p:tgtEl>
                    <p:spTgt spid="9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43" name="TextBox 42">
            <a:extLst>
              <a:ext uri="{FF2B5EF4-FFF2-40B4-BE49-F238E27FC236}">
                <a16:creationId xmlns:a16="http://schemas.microsoft.com/office/drawing/2014/main" id="{D427FEE7-7B48-28F5-F6AD-91A0C8B4A61C}"/>
              </a:ext>
            </a:extLst>
          </p:cNvPr>
          <p:cNvSpPr txBox="1"/>
          <p:nvPr/>
        </p:nvSpPr>
        <p:spPr>
          <a:xfrm>
            <a:off x="-14809" y="4760813"/>
            <a:ext cx="843501" cy="400110"/>
          </a:xfrm>
          <a:prstGeom prst="rect">
            <a:avLst/>
          </a:prstGeom>
          <a:noFill/>
        </p:spPr>
        <p:txBody>
          <a:bodyPr wrap="none" rtlCol="0">
            <a:spAutoFit/>
          </a:bodyPr>
          <a:lstStyle/>
          <a:p>
            <a:r>
              <a:rPr lang="en-US" sz="1000" dirty="0">
                <a:solidFill>
                  <a:schemeClr val="bg1"/>
                </a:solidFill>
              </a:rPr>
              <a:t>Best </a:t>
            </a:r>
          </a:p>
          <a:p>
            <a:r>
              <a:rPr lang="en-US" sz="1000" dirty="0">
                <a:solidFill>
                  <a:schemeClr val="bg1"/>
                </a:solidFill>
              </a:rPr>
              <a:t>Parameter</a:t>
            </a:r>
          </a:p>
        </p:txBody>
      </p:sp>
      <p:sp>
        <p:nvSpPr>
          <p:cNvPr id="6" name="TextBox 5">
            <a:extLst>
              <a:ext uri="{FF2B5EF4-FFF2-40B4-BE49-F238E27FC236}">
                <a16:creationId xmlns:a16="http://schemas.microsoft.com/office/drawing/2014/main" id="{9A271303-1622-B7D8-F9EE-3BB78193A700}"/>
              </a:ext>
            </a:extLst>
          </p:cNvPr>
          <p:cNvSpPr txBox="1"/>
          <p:nvPr/>
        </p:nvSpPr>
        <p:spPr>
          <a:xfrm>
            <a:off x="10376971" y="744048"/>
            <a:ext cx="1385316" cy="369332"/>
          </a:xfrm>
          <a:prstGeom prst="rect">
            <a:avLst/>
          </a:prstGeom>
          <a:noFill/>
        </p:spPr>
        <p:txBody>
          <a:bodyPr wrap="none" rtlCol="0">
            <a:spAutoFit/>
          </a:bodyPr>
          <a:lstStyle/>
          <a:p>
            <a:r>
              <a:rPr lang="en-US" dirty="0"/>
              <a:t>Linear SVC</a:t>
            </a:r>
          </a:p>
        </p:txBody>
      </p:sp>
      <p:sp>
        <p:nvSpPr>
          <p:cNvPr id="94" name="Code 35">
            <a:extLst>
              <a:ext uri="{FF2B5EF4-FFF2-40B4-BE49-F238E27FC236}">
                <a16:creationId xmlns:a16="http://schemas.microsoft.com/office/drawing/2014/main" id="{D13E257A-D12F-F5B5-7076-4A789FAB42F4}"/>
              </a:ext>
            </a:extLst>
          </p:cNvPr>
          <p:cNvSpPr txBox="1"/>
          <p:nvPr/>
        </p:nvSpPr>
        <p:spPr>
          <a:xfrm>
            <a:off x="11291717" y="6470858"/>
            <a:ext cx="832279" cy="369332"/>
          </a:xfrm>
          <a:prstGeom prst="rect">
            <a:avLst/>
          </a:prstGeom>
          <a:noFill/>
        </p:spPr>
        <p:txBody>
          <a:bodyPr wrap="none" rtlCol="0">
            <a:spAutoFit/>
          </a:bodyPr>
          <a:lstStyle/>
          <a:p>
            <a:r>
              <a:rPr lang="en-US" dirty="0"/>
              <a:t>Code</a:t>
            </a:r>
          </a:p>
        </p:txBody>
      </p:sp>
      <p:sp>
        <p:nvSpPr>
          <p:cNvPr id="18" name="TextBox 17">
            <a:extLst>
              <a:ext uri="{FF2B5EF4-FFF2-40B4-BE49-F238E27FC236}">
                <a16:creationId xmlns:a16="http://schemas.microsoft.com/office/drawing/2014/main" id="{82FB9F99-688C-30E8-F306-F18782E925AA}"/>
              </a:ext>
            </a:extLst>
          </p:cNvPr>
          <p:cNvSpPr txBox="1"/>
          <p:nvPr/>
        </p:nvSpPr>
        <p:spPr>
          <a:xfrm>
            <a:off x="3209730" y="2463271"/>
            <a:ext cx="425116" cy="461665"/>
          </a:xfrm>
          <a:prstGeom prst="rect">
            <a:avLst/>
          </a:prstGeom>
          <a:noFill/>
        </p:spPr>
        <p:txBody>
          <a:bodyPr wrap="none" rtlCol="0">
            <a:spAutoFit/>
          </a:bodyPr>
          <a:lstStyle/>
          <a:p>
            <a:r>
              <a:rPr lang="en-US" sz="2400" b="1" dirty="0">
                <a:solidFill>
                  <a:srgbClr val="00B0F0"/>
                </a:solidFill>
              </a:rPr>
              <a:t>C</a:t>
            </a:r>
          </a:p>
        </p:txBody>
      </p:sp>
      <p:sp>
        <p:nvSpPr>
          <p:cNvPr id="26" name="TextBox 25">
            <a:extLst>
              <a:ext uri="{FF2B5EF4-FFF2-40B4-BE49-F238E27FC236}">
                <a16:creationId xmlns:a16="http://schemas.microsoft.com/office/drawing/2014/main" id="{ABBE1803-DC28-BA6A-5D16-38461E16F0F3}"/>
              </a:ext>
            </a:extLst>
          </p:cNvPr>
          <p:cNvSpPr txBox="1"/>
          <p:nvPr/>
        </p:nvSpPr>
        <p:spPr>
          <a:xfrm>
            <a:off x="3448383" y="2648612"/>
            <a:ext cx="2985113" cy="307777"/>
          </a:xfrm>
          <a:prstGeom prst="rect">
            <a:avLst/>
          </a:prstGeom>
          <a:noFill/>
        </p:spPr>
        <p:txBody>
          <a:bodyPr wrap="none" rtlCol="0">
            <a:spAutoFit/>
          </a:bodyPr>
          <a:lstStyle/>
          <a:p>
            <a:r>
              <a:rPr lang="en-US" sz="1400" dirty="0"/>
              <a:t>Inverse of regularization strength</a:t>
            </a:r>
          </a:p>
        </p:txBody>
      </p:sp>
      <p:sp>
        <p:nvSpPr>
          <p:cNvPr id="33" name="TextBox 32">
            <a:extLst>
              <a:ext uri="{FF2B5EF4-FFF2-40B4-BE49-F238E27FC236}">
                <a16:creationId xmlns:a16="http://schemas.microsoft.com/office/drawing/2014/main" id="{A2B97028-A3F8-5E5D-B838-4CAFEEBF6199}"/>
              </a:ext>
            </a:extLst>
          </p:cNvPr>
          <p:cNvSpPr txBox="1"/>
          <p:nvPr/>
        </p:nvSpPr>
        <p:spPr>
          <a:xfrm>
            <a:off x="7511173" y="2601373"/>
            <a:ext cx="2679453" cy="369332"/>
          </a:xfrm>
          <a:prstGeom prst="rect">
            <a:avLst/>
          </a:prstGeom>
          <a:noFill/>
        </p:spPr>
        <p:txBody>
          <a:bodyPr wrap="square" rtlCol="0">
            <a:spAutoFit/>
          </a:bodyPr>
          <a:lstStyle/>
          <a:p>
            <a:r>
              <a:rPr lang="en-US" dirty="0">
                <a:solidFill>
                  <a:schemeClr val="accent5"/>
                </a:solidFill>
              </a:rPr>
              <a:t>0.125, 0.5, 1, 2, 8, 16</a:t>
            </a:r>
          </a:p>
        </p:txBody>
      </p:sp>
      <p:sp>
        <p:nvSpPr>
          <p:cNvPr id="46" name="TextBox 45">
            <a:extLst>
              <a:ext uri="{FF2B5EF4-FFF2-40B4-BE49-F238E27FC236}">
                <a16:creationId xmlns:a16="http://schemas.microsoft.com/office/drawing/2014/main" id="{262CA603-A3B7-A5A2-4062-5FCBC2EA1848}"/>
              </a:ext>
            </a:extLst>
          </p:cNvPr>
          <p:cNvSpPr txBox="1"/>
          <p:nvPr/>
        </p:nvSpPr>
        <p:spPr>
          <a:xfrm>
            <a:off x="3204777" y="1439917"/>
            <a:ext cx="1909497" cy="369332"/>
          </a:xfrm>
          <a:prstGeom prst="rect">
            <a:avLst/>
          </a:prstGeom>
          <a:noFill/>
        </p:spPr>
        <p:txBody>
          <a:bodyPr wrap="none" rtlCol="0">
            <a:spAutoFit/>
          </a:bodyPr>
          <a:lstStyle/>
          <a:p>
            <a:r>
              <a:rPr lang="en-US" dirty="0"/>
              <a:t>Parameter Grid</a:t>
            </a:r>
          </a:p>
        </p:txBody>
      </p:sp>
      <p:sp>
        <p:nvSpPr>
          <p:cNvPr id="48" name="TextBox 47">
            <a:extLst>
              <a:ext uri="{FF2B5EF4-FFF2-40B4-BE49-F238E27FC236}">
                <a16:creationId xmlns:a16="http://schemas.microsoft.com/office/drawing/2014/main" id="{809539F0-428B-DAE8-6617-CA6B1D36F9F8}"/>
              </a:ext>
            </a:extLst>
          </p:cNvPr>
          <p:cNvSpPr txBox="1"/>
          <p:nvPr/>
        </p:nvSpPr>
        <p:spPr>
          <a:xfrm>
            <a:off x="3218192" y="3795974"/>
            <a:ext cx="460382" cy="369332"/>
          </a:xfrm>
          <a:prstGeom prst="rect">
            <a:avLst/>
          </a:prstGeom>
          <a:noFill/>
        </p:spPr>
        <p:txBody>
          <a:bodyPr wrap="none" rtlCol="0">
            <a:spAutoFit/>
          </a:bodyPr>
          <a:lstStyle/>
          <a:p>
            <a:r>
              <a:rPr lang="en-US" b="1" dirty="0" err="1">
                <a:solidFill>
                  <a:srgbClr val="0DAFDE"/>
                </a:solidFill>
              </a:rPr>
              <a:t>tol</a:t>
            </a:r>
            <a:endParaRPr lang="en-US" b="1" dirty="0">
              <a:solidFill>
                <a:srgbClr val="0DAFDE"/>
              </a:solidFill>
            </a:endParaRPr>
          </a:p>
        </p:txBody>
      </p:sp>
      <p:sp>
        <p:nvSpPr>
          <p:cNvPr id="49" name="TextBox 48">
            <a:extLst>
              <a:ext uri="{FF2B5EF4-FFF2-40B4-BE49-F238E27FC236}">
                <a16:creationId xmlns:a16="http://schemas.microsoft.com/office/drawing/2014/main" id="{C9478B18-D692-1C24-69E6-8C6D99B4A143}"/>
              </a:ext>
            </a:extLst>
          </p:cNvPr>
          <p:cNvSpPr txBox="1"/>
          <p:nvPr/>
        </p:nvSpPr>
        <p:spPr>
          <a:xfrm>
            <a:off x="3529743" y="4011417"/>
            <a:ext cx="2355132" cy="307777"/>
          </a:xfrm>
          <a:prstGeom prst="rect">
            <a:avLst/>
          </a:prstGeom>
          <a:noFill/>
        </p:spPr>
        <p:txBody>
          <a:bodyPr wrap="none" rtlCol="0">
            <a:spAutoFit/>
          </a:bodyPr>
          <a:lstStyle/>
          <a:p>
            <a:r>
              <a:rPr lang="en-US" sz="1400" dirty="0"/>
              <a:t>Tolerance in optimization</a:t>
            </a:r>
          </a:p>
        </p:txBody>
      </p:sp>
      <p:sp>
        <p:nvSpPr>
          <p:cNvPr id="50" name="TextBox 49">
            <a:extLst>
              <a:ext uri="{FF2B5EF4-FFF2-40B4-BE49-F238E27FC236}">
                <a16:creationId xmlns:a16="http://schemas.microsoft.com/office/drawing/2014/main" id="{64BE03D9-40A5-072B-C118-F73324E1FEC0}"/>
              </a:ext>
            </a:extLst>
          </p:cNvPr>
          <p:cNvSpPr txBox="1"/>
          <p:nvPr/>
        </p:nvSpPr>
        <p:spPr>
          <a:xfrm>
            <a:off x="7596134" y="3857113"/>
            <a:ext cx="1018227" cy="369332"/>
          </a:xfrm>
          <a:prstGeom prst="rect">
            <a:avLst/>
          </a:prstGeom>
          <a:noFill/>
        </p:spPr>
        <p:txBody>
          <a:bodyPr wrap="none" rtlCol="0">
            <a:spAutoFit/>
          </a:bodyPr>
          <a:lstStyle/>
          <a:p>
            <a:r>
              <a:rPr lang="en-US" dirty="0"/>
              <a:t>0.00005</a:t>
            </a:r>
          </a:p>
        </p:txBody>
      </p:sp>
    </p:spTree>
    <p:extLst>
      <p:ext uri="{BB962C8B-B14F-4D97-AF65-F5344CB8AC3E}">
        <p14:creationId xmlns:p14="http://schemas.microsoft.com/office/powerpoint/2010/main" val="1437519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5" name="TextBox 14">
            <a:extLst>
              <a:ext uri="{FF2B5EF4-FFF2-40B4-BE49-F238E27FC236}">
                <a16:creationId xmlns:a16="http://schemas.microsoft.com/office/drawing/2014/main" id="{B7FB0292-68B4-2EC8-C72C-BF42641898BD}"/>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6" name="TextBox 15">
            <a:extLst>
              <a:ext uri="{FF2B5EF4-FFF2-40B4-BE49-F238E27FC236}">
                <a16:creationId xmlns:a16="http://schemas.microsoft.com/office/drawing/2014/main" id="{1E589541-B879-7307-0F95-9158DA03BD2B}"/>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27" name="TextBox 26">
            <a:extLst>
              <a:ext uri="{FF2B5EF4-FFF2-40B4-BE49-F238E27FC236}">
                <a16:creationId xmlns:a16="http://schemas.microsoft.com/office/drawing/2014/main" id="{32D1784B-029D-9570-3D78-C0A22EB3EDCA}"/>
              </a:ext>
            </a:extLst>
          </p:cNvPr>
          <p:cNvSpPr txBox="1"/>
          <p:nvPr/>
        </p:nvSpPr>
        <p:spPr>
          <a:xfrm>
            <a:off x="3138197" y="2515778"/>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37" name="TextBox 36">
            <a:extLst>
              <a:ext uri="{FF2B5EF4-FFF2-40B4-BE49-F238E27FC236}">
                <a16:creationId xmlns:a16="http://schemas.microsoft.com/office/drawing/2014/main" id="{FAE910E2-FEE1-6F0F-80A6-F8038152CFDC}"/>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43" name="TextBox 42">
            <a:extLst>
              <a:ext uri="{FF2B5EF4-FFF2-40B4-BE49-F238E27FC236}">
                <a16:creationId xmlns:a16="http://schemas.microsoft.com/office/drawing/2014/main" id="{D427FEE7-7B48-28F5-F6AD-91A0C8B4A61C}"/>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45" name="TextBox 44">
            <a:extLst>
              <a:ext uri="{FF2B5EF4-FFF2-40B4-BE49-F238E27FC236}">
                <a16:creationId xmlns:a16="http://schemas.microsoft.com/office/drawing/2014/main" id="{B58ADFF0-0A96-BE92-33D0-A896FE82265F}"/>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47" name="TextBox 46">
            <a:extLst>
              <a:ext uri="{FF2B5EF4-FFF2-40B4-BE49-F238E27FC236}">
                <a16:creationId xmlns:a16="http://schemas.microsoft.com/office/drawing/2014/main" id="{943763AA-C34A-3CBF-E523-B28A0EBB900F}"/>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6" name="TextBox 5">
            <a:extLst>
              <a:ext uri="{FF2B5EF4-FFF2-40B4-BE49-F238E27FC236}">
                <a16:creationId xmlns:a16="http://schemas.microsoft.com/office/drawing/2014/main" id="{9A271303-1622-B7D8-F9EE-3BB78193A700}"/>
              </a:ext>
            </a:extLst>
          </p:cNvPr>
          <p:cNvSpPr txBox="1"/>
          <p:nvPr/>
        </p:nvSpPr>
        <p:spPr>
          <a:xfrm>
            <a:off x="10376971" y="744048"/>
            <a:ext cx="1385316" cy="369332"/>
          </a:xfrm>
          <a:prstGeom prst="rect">
            <a:avLst/>
          </a:prstGeom>
          <a:noFill/>
        </p:spPr>
        <p:txBody>
          <a:bodyPr wrap="none" rtlCol="0">
            <a:spAutoFit/>
          </a:bodyPr>
          <a:lstStyle/>
          <a:p>
            <a:r>
              <a:rPr lang="en-US" dirty="0"/>
              <a:t>Linear SVC</a:t>
            </a:r>
          </a:p>
        </p:txBody>
      </p:sp>
      <p:sp>
        <p:nvSpPr>
          <p:cNvPr id="9" name="TextBox 8">
            <a:extLst>
              <a:ext uri="{FF2B5EF4-FFF2-40B4-BE49-F238E27FC236}">
                <a16:creationId xmlns:a16="http://schemas.microsoft.com/office/drawing/2014/main" id="{EB788ED4-437E-33D8-E809-2F164936955C}"/>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98.57%</a:t>
            </a:r>
          </a:p>
        </p:txBody>
      </p:sp>
      <p:graphicFrame>
        <p:nvGraphicFramePr>
          <p:cNvPr id="13" name="Table 26">
            <a:extLst>
              <a:ext uri="{FF2B5EF4-FFF2-40B4-BE49-F238E27FC236}">
                <a16:creationId xmlns:a16="http://schemas.microsoft.com/office/drawing/2014/main" id="{C4DB86B8-F656-647E-706A-CDF0207B2091}"/>
              </a:ext>
            </a:extLst>
          </p:cNvPr>
          <p:cNvGraphicFramePr>
            <a:graphicFrameLocks noGrp="1"/>
          </p:cNvGraphicFramePr>
          <p:nvPr>
            <p:extLst>
              <p:ext uri="{D42A27DB-BD31-4B8C-83A1-F6EECF244321}">
                <p14:modId xmlns:p14="http://schemas.microsoft.com/office/powerpoint/2010/main" val="527421345"/>
              </p:ext>
            </p:extLst>
          </p:nvPr>
        </p:nvGraphicFramePr>
        <p:xfrm>
          <a:off x="6096000" y="2270234"/>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0</a:t>
                      </a:r>
                    </a:p>
                  </a:txBody>
                  <a:tcPr/>
                </a:tc>
                <a:tc>
                  <a:txBody>
                    <a:bodyPr/>
                    <a:lstStyle/>
                    <a:p>
                      <a:r>
                        <a:rPr lang="en-US" dirty="0">
                          <a:solidFill>
                            <a:srgbClr val="0DAFDE"/>
                          </a:solidFill>
                        </a:rPr>
                        <a:t>253</a:t>
                      </a:r>
                    </a:p>
                  </a:txBody>
                  <a:tcPr/>
                </a:tc>
                <a:tc>
                  <a:txBody>
                    <a:bodyPr/>
                    <a:lstStyle/>
                    <a:p>
                      <a:r>
                        <a:rPr lang="en-US" dirty="0">
                          <a:solidFill>
                            <a:schemeClr val="accent6"/>
                          </a:solidFill>
                        </a:rPr>
                        <a:t>15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6</a:t>
                      </a:r>
                    </a:p>
                  </a:txBody>
                  <a:tcPr/>
                </a:tc>
                <a:tc>
                  <a:txBody>
                    <a:bodyPr/>
                    <a:lstStyle/>
                    <a:p>
                      <a:r>
                        <a:rPr lang="en-US" dirty="0">
                          <a:solidFill>
                            <a:srgbClr val="0DAFDE"/>
                          </a:solidFill>
                        </a:rPr>
                        <a:t>278</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218</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196</a:t>
                      </a:r>
                    </a:p>
                  </a:txBody>
                  <a:tcPr/>
                </a:tc>
                <a:tc>
                  <a:txBody>
                    <a:bodyPr/>
                    <a:lstStyle/>
                    <a:p>
                      <a:r>
                        <a:rPr lang="en-US" dirty="0"/>
                        <a:t>0</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200</a:t>
                      </a:r>
                    </a:p>
                  </a:txBody>
                  <a:tcPr/>
                </a:tc>
                <a:extLst>
                  <a:ext uri="{0D108BD9-81ED-4DB2-BD59-A6C34878D82A}">
                    <a16:rowId xmlns:a16="http://schemas.microsoft.com/office/drawing/2014/main" val="2685061567"/>
                  </a:ext>
                </a:extLst>
              </a:tr>
            </a:tbl>
          </a:graphicData>
        </a:graphic>
      </p:graphicFrame>
      <p:graphicFrame>
        <p:nvGraphicFramePr>
          <p:cNvPr id="14" name="Table 33">
            <a:extLst>
              <a:ext uri="{FF2B5EF4-FFF2-40B4-BE49-F238E27FC236}">
                <a16:creationId xmlns:a16="http://schemas.microsoft.com/office/drawing/2014/main" id="{B6522A79-8B94-8B94-4F5D-D9689C8B53FE}"/>
              </a:ext>
            </a:extLst>
          </p:cNvPr>
          <p:cNvGraphicFramePr>
            <a:graphicFrameLocks noGrp="1"/>
          </p:cNvGraphicFramePr>
          <p:nvPr>
            <p:extLst>
              <p:ext uri="{D42A27DB-BD31-4B8C-83A1-F6EECF244321}">
                <p14:modId xmlns:p14="http://schemas.microsoft.com/office/powerpoint/2010/main" val="3667753742"/>
              </p:ext>
            </p:extLst>
          </p:nvPr>
        </p:nvGraphicFramePr>
        <p:xfrm>
          <a:off x="6133034" y="2297791"/>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0.98</a:t>
                      </a:r>
                    </a:p>
                  </a:txBody>
                  <a:tcPr/>
                </a:tc>
                <a:tc>
                  <a:txBody>
                    <a:bodyPr/>
                    <a:lstStyle/>
                    <a:p>
                      <a:r>
                        <a:rPr lang="en-US" sz="1000" dirty="0"/>
                        <a:t>0.94</a:t>
                      </a:r>
                    </a:p>
                  </a:txBody>
                  <a:tcPr/>
                </a:tc>
                <a:tc>
                  <a:txBody>
                    <a:bodyPr/>
                    <a:lstStyle/>
                    <a:p>
                      <a:r>
                        <a:rPr lang="en-US" sz="1000" dirty="0"/>
                        <a:t>0.96</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0.95</a:t>
                      </a:r>
                    </a:p>
                  </a:txBody>
                  <a:tcPr/>
                </a:tc>
                <a:tc>
                  <a:txBody>
                    <a:bodyPr/>
                    <a:lstStyle/>
                    <a:p>
                      <a:r>
                        <a:rPr lang="en-US" sz="1000" dirty="0"/>
                        <a:t>0.98</a:t>
                      </a:r>
                    </a:p>
                  </a:txBody>
                  <a:tcPr/>
                </a:tc>
                <a:tc>
                  <a:txBody>
                    <a:bodyPr/>
                    <a:lstStyle/>
                    <a:p>
                      <a:r>
                        <a:rPr lang="en-US" sz="1000" dirty="0"/>
                        <a:t>0.96</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0.99</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17" name="TextBox 16">
            <a:extLst>
              <a:ext uri="{FF2B5EF4-FFF2-40B4-BE49-F238E27FC236}">
                <a16:creationId xmlns:a16="http://schemas.microsoft.com/office/drawing/2014/main" id="{C75B79CB-1A7D-1376-5B8E-4EE8DCB9673C}"/>
              </a:ext>
            </a:extLst>
          </p:cNvPr>
          <p:cNvSpPr txBox="1"/>
          <p:nvPr/>
        </p:nvSpPr>
        <p:spPr>
          <a:xfrm>
            <a:off x="8019394" y="3362745"/>
            <a:ext cx="3102131" cy="369332"/>
          </a:xfrm>
          <a:prstGeom prst="rect">
            <a:avLst/>
          </a:prstGeom>
          <a:noFill/>
        </p:spPr>
        <p:txBody>
          <a:bodyPr wrap="none" rtlCol="0">
            <a:spAutoFit/>
          </a:bodyPr>
          <a:lstStyle/>
          <a:p>
            <a:r>
              <a:rPr lang="en-US" dirty="0" err="1"/>
              <a:t>LinearSVC</a:t>
            </a:r>
            <a:r>
              <a:rPr lang="en-US" dirty="0"/>
              <a:t>(C=</a:t>
            </a:r>
            <a:r>
              <a:rPr lang="en-US" dirty="0">
                <a:solidFill>
                  <a:srgbClr val="0DAFDE"/>
                </a:solidFill>
              </a:rPr>
              <a:t>1</a:t>
            </a:r>
            <a:r>
              <a:rPr lang="en-US" dirty="0"/>
              <a:t>, </a:t>
            </a:r>
            <a:r>
              <a:rPr lang="en-US" dirty="0" err="1"/>
              <a:t>tol</a:t>
            </a:r>
            <a:r>
              <a:rPr lang="en-US" dirty="0"/>
              <a:t>=</a:t>
            </a:r>
            <a:r>
              <a:rPr lang="en-US" dirty="0">
                <a:solidFill>
                  <a:srgbClr val="0DAFDE"/>
                </a:solidFill>
              </a:rPr>
              <a:t>5e-05</a:t>
            </a:r>
            <a:r>
              <a:rPr lang="en-US" dirty="0"/>
              <a:t>)</a:t>
            </a:r>
          </a:p>
        </p:txBody>
      </p:sp>
      <p:sp>
        <p:nvSpPr>
          <p:cNvPr id="22" name="TextBox 21">
            <a:extLst>
              <a:ext uri="{FF2B5EF4-FFF2-40B4-BE49-F238E27FC236}">
                <a16:creationId xmlns:a16="http://schemas.microsoft.com/office/drawing/2014/main" id="{5B114FF7-F451-4AFD-A4D0-61E5FE8438F5}"/>
              </a:ext>
            </a:extLst>
          </p:cNvPr>
          <p:cNvSpPr txBox="1"/>
          <p:nvPr/>
        </p:nvSpPr>
        <p:spPr>
          <a:xfrm>
            <a:off x="8019394" y="4082405"/>
            <a:ext cx="718466" cy="369332"/>
          </a:xfrm>
          <a:prstGeom prst="rect">
            <a:avLst/>
          </a:prstGeom>
          <a:noFill/>
        </p:spPr>
        <p:txBody>
          <a:bodyPr wrap="none" rtlCol="0">
            <a:spAutoFit/>
          </a:bodyPr>
          <a:lstStyle/>
          <a:p>
            <a:r>
              <a:rPr lang="en-US" dirty="0"/>
              <a:t>'C': </a:t>
            </a:r>
            <a:r>
              <a:rPr lang="en-US" dirty="0">
                <a:solidFill>
                  <a:srgbClr val="0DAFDE"/>
                </a:solidFill>
              </a:rPr>
              <a:t>1</a:t>
            </a:r>
          </a:p>
        </p:txBody>
      </p:sp>
      <p:sp>
        <p:nvSpPr>
          <p:cNvPr id="24" name="TextBox 23">
            <a:extLst>
              <a:ext uri="{FF2B5EF4-FFF2-40B4-BE49-F238E27FC236}">
                <a16:creationId xmlns:a16="http://schemas.microsoft.com/office/drawing/2014/main" id="{011C36A4-BFE3-CCB4-AA09-5D4C49BD45EE}"/>
              </a:ext>
            </a:extLst>
          </p:cNvPr>
          <p:cNvSpPr txBox="1"/>
          <p:nvPr/>
        </p:nvSpPr>
        <p:spPr>
          <a:xfrm>
            <a:off x="8019394" y="4862557"/>
            <a:ext cx="312906" cy="369332"/>
          </a:xfrm>
          <a:prstGeom prst="rect">
            <a:avLst/>
          </a:prstGeom>
          <a:noFill/>
        </p:spPr>
        <p:txBody>
          <a:bodyPr wrap="none" rtlCol="0">
            <a:spAutoFit/>
          </a:bodyPr>
          <a:lstStyle/>
          <a:p>
            <a:r>
              <a:rPr lang="en-US" dirty="0">
                <a:solidFill>
                  <a:srgbClr val="0DAFDE"/>
                </a:solidFill>
              </a:rPr>
              <a:t>5</a:t>
            </a:r>
          </a:p>
        </p:txBody>
      </p:sp>
      <p:sp>
        <p:nvSpPr>
          <p:cNvPr id="25" name="TextBox 24">
            <a:extLst>
              <a:ext uri="{FF2B5EF4-FFF2-40B4-BE49-F238E27FC236}">
                <a16:creationId xmlns:a16="http://schemas.microsoft.com/office/drawing/2014/main" id="{3927CB02-1334-6426-3D45-1BBF26597F83}"/>
              </a:ext>
            </a:extLst>
          </p:cNvPr>
          <p:cNvSpPr txBox="1"/>
          <p:nvPr/>
        </p:nvSpPr>
        <p:spPr>
          <a:xfrm>
            <a:off x="8019393" y="5656262"/>
            <a:ext cx="941283" cy="369332"/>
          </a:xfrm>
          <a:prstGeom prst="rect">
            <a:avLst/>
          </a:prstGeom>
          <a:noFill/>
        </p:spPr>
        <p:txBody>
          <a:bodyPr wrap="none" rtlCol="0">
            <a:spAutoFit/>
          </a:bodyPr>
          <a:lstStyle/>
          <a:p>
            <a:r>
              <a:rPr lang="en-US" dirty="0">
                <a:solidFill>
                  <a:srgbClr val="0DAFDE"/>
                </a:solidFill>
              </a:rPr>
              <a:t>98.55%</a:t>
            </a:r>
          </a:p>
        </p:txBody>
      </p:sp>
      <p:sp>
        <p:nvSpPr>
          <p:cNvPr id="28" name="Code 37">
            <a:extLst>
              <a:ext uri="{FF2B5EF4-FFF2-40B4-BE49-F238E27FC236}">
                <a16:creationId xmlns:a16="http://schemas.microsoft.com/office/drawing/2014/main" id="{9BDBB52B-D5FA-D585-15D8-212ADF0BF41A}"/>
              </a:ext>
            </a:extLst>
          </p:cNvPr>
          <p:cNvSpPr txBox="1"/>
          <p:nvPr/>
        </p:nvSpPr>
        <p:spPr>
          <a:xfrm rot="16200000">
            <a:off x="11540359" y="6085490"/>
            <a:ext cx="859531" cy="369332"/>
          </a:xfrm>
          <a:prstGeom prst="rect">
            <a:avLst/>
          </a:prstGeom>
          <a:noFill/>
        </p:spPr>
        <p:txBody>
          <a:bodyPr wrap="none" rtlCol="0">
            <a:spAutoFit/>
          </a:bodyPr>
          <a:lstStyle/>
          <a:p>
            <a:r>
              <a:rPr lang="en-US" dirty="0"/>
              <a:t>Figure</a:t>
            </a:r>
          </a:p>
        </p:txBody>
      </p:sp>
      <p:pic>
        <p:nvPicPr>
          <p:cNvPr id="31" name="Picture 30" descr="Chart, waterfall chart&#10;&#10;Description automatically generated">
            <a:extLst>
              <a:ext uri="{FF2B5EF4-FFF2-40B4-BE49-F238E27FC236}">
                <a16:creationId xmlns:a16="http://schemas.microsoft.com/office/drawing/2014/main" id="{ACDDD963-0AA7-88B8-1E53-94F1BD0CE443}"/>
              </a:ext>
            </a:extLst>
          </p:cNvPr>
          <p:cNvPicPr>
            <a:picLocks noChangeAspect="1"/>
          </p:cNvPicPr>
          <p:nvPr/>
        </p:nvPicPr>
        <p:blipFill>
          <a:blip r:embed="rId11"/>
          <a:stretch>
            <a:fillRect/>
          </a:stretch>
        </p:blipFill>
        <p:spPr>
          <a:xfrm>
            <a:off x="3061640" y="5991071"/>
            <a:ext cx="8007989" cy="4731817"/>
          </a:xfrm>
          <a:prstGeom prst="rect">
            <a:avLst/>
          </a:prstGeom>
          <a:ln>
            <a:solidFill>
              <a:schemeClr val="tx1">
                <a:lumMod val="50000"/>
                <a:lumOff val="50000"/>
              </a:schemeClr>
            </a:solidFill>
          </a:ln>
        </p:spPr>
      </p:pic>
    </p:spTree>
    <p:extLst>
      <p:ext uri="{BB962C8B-B14F-4D97-AF65-F5344CB8AC3E}">
        <p14:creationId xmlns:p14="http://schemas.microsoft.com/office/powerpoint/2010/main" val="4164048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3"/>
                                        </p:tgtEl>
                                        <p:attrNameLst>
                                          <p:attrName>ppt_x</p:attrName>
                                        </p:attrNameLst>
                                      </p:cBhvr>
                                      <p:tavLst>
                                        <p:tav tm="0">
                                          <p:val>
                                            <p:strVal val="ppt_x"/>
                                          </p:val>
                                        </p:tav>
                                        <p:tav tm="100000">
                                          <p:val>
                                            <p:strVal val="ppt_x"/>
                                          </p:val>
                                        </p:tav>
                                      </p:tavLst>
                                    </p:anim>
                                    <p:anim calcmode="lin" valueType="num">
                                      <p:cBhvr additive="base">
                                        <p:cTn id="17" dur="500"/>
                                        <p:tgtEl>
                                          <p:spTgt spid="13"/>
                                        </p:tgtEl>
                                        <p:attrNameLst>
                                          <p:attrName>ppt_y</p:attrName>
                                        </p:attrNameLst>
                                      </p:cBhvr>
                                      <p:tavLst>
                                        <p:tav tm="0">
                                          <p:val>
                                            <p:strVal val="ppt_y"/>
                                          </p:val>
                                        </p:tav>
                                        <p:tav tm="100000">
                                          <p:val>
                                            <p:strVal val="1+ppt_h/2"/>
                                          </p:val>
                                        </p:tav>
                                      </p:tavLst>
                                    </p:anim>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1+ppt_h/2"/>
                                          </p:val>
                                        </p:tav>
                                      </p:tavLst>
                                    </p:anim>
                                    <p:set>
                                      <p:cBhvr>
                                        <p:cTn id="22" dur="1" fill="hold">
                                          <p:stCondLst>
                                            <p:cond delay="499"/>
                                          </p:stCondLst>
                                        </p:cTn>
                                        <p:tgtEl>
                                          <p:spTgt spid="16"/>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xit" presetSubtype="4" fill="hold" nodeType="withEffect">
                                  <p:stCondLst>
                                    <p:cond delay="0"/>
                                  </p:stCondLst>
                                  <p:childTnLst>
                                    <p:anim calcmode="lin" valueType="num">
                                      <p:cBhvr additive="base">
                                        <p:cTn id="28" dur="500"/>
                                        <p:tgtEl>
                                          <p:spTgt spid="14"/>
                                        </p:tgtEl>
                                        <p:attrNameLst>
                                          <p:attrName>ppt_x</p:attrName>
                                        </p:attrNameLst>
                                      </p:cBhvr>
                                      <p:tavLst>
                                        <p:tav tm="0">
                                          <p:val>
                                            <p:strVal val="ppt_x"/>
                                          </p:val>
                                        </p:tav>
                                        <p:tav tm="100000">
                                          <p:val>
                                            <p:strVal val="ppt_x"/>
                                          </p:val>
                                        </p:tav>
                                      </p:tavLst>
                                    </p:anim>
                                    <p:anim calcmode="lin" valueType="num">
                                      <p:cBhvr additive="base">
                                        <p:cTn id="29" dur="500"/>
                                        <p:tgtEl>
                                          <p:spTgt spid="14"/>
                                        </p:tgtEl>
                                        <p:attrNameLst>
                                          <p:attrName>ppt_y</p:attrName>
                                        </p:attrNameLst>
                                      </p:cBhvr>
                                      <p:tavLst>
                                        <p:tav tm="0">
                                          <p:val>
                                            <p:strVal val="ppt_y"/>
                                          </p:val>
                                        </p:tav>
                                        <p:tav tm="100000">
                                          <p:val>
                                            <p:strVal val="1+ppt_h/2"/>
                                          </p:val>
                                        </p:tav>
                                      </p:tavLst>
                                    </p:anim>
                                    <p:set>
                                      <p:cBhvr>
                                        <p:cTn id="30" dur="1" fill="hold">
                                          <p:stCondLst>
                                            <p:cond delay="499"/>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14"/>
                                        </p:tgtEl>
                                        <p:attrNameLst>
                                          <p:attrName>ppt_x</p:attrName>
                                        </p:attrNameLst>
                                      </p:cBhvr>
                                      <p:tavLst>
                                        <p:tav tm="0">
                                          <p:val>
                                            <p:strVal val="ppt_x"/>
                                          </p:val>
                                        </p:tav>
                                        <p:tav tm="100000">
                                          <p:val>
                                            <p:strVal val="ppt_x"/>
                                          </p:val>
                                        </p:tav>
                                      </p:tavLst>
                                    </p:anim>
                                    <p:anim calcmode="lin" valueType="num">
                                      <p:cBhvr additive="base">
                                        <p:cTn id="45" dur="500"/>
                                        <p:tgtEl>
                                          <p:spTgt spid="14"/>
                                        </p:tgtEl>
                                        <p:attrNameLst>
                                          <p:attrName>ppt_y</p:attrName>
                                        </p:attrNameLst>
                                      </p:cBhvr>
                                      <p:tavLst>
                                        <p:tav tm="0">
                                          <p:val>
                                            <p:strVal val="ppt_y"/>
                                          </p:val>
                                        </p:tav>
                                        <p:tav tm="100000">
                                          <p:val>
                                            <p:strVal val="1+ppt_h/2"/>
                                          </p:val>
                                        </p:tav>
                                      </p:tavLst>
                                    </p:anim>
                                    <p:set>
                                      <p:cBhvr>
                                        <p:cTn id="46" dur="1" fill="hold">
                                          <p:stCondLst>
                                            <p:cond delay="499"/>
                                          </p:stCondLst>
                                        </p:cTn>
                                        <p:tgtEl>
                                          <p:spTgt spid="14"/>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27"/>
                                        </p:tgtEl>
                                        <p:attrNameLst>
                                          <p:attrName>ppt_x</p:attrName>
                                        </p:attrNameLst>
                                      </p:cBhvr>
                                      <p:tavLst>
                                        <p:tav tm="0">
                                          <p:val>
                                            <p:strVal val="ppt_x"/>
                                          </p:val>
                                        </p:tav>
                                        <p:tav tm="100000">
                                          <p:val>
                                            <p:strVal val="ppt_x"/>
                                          </p:val>
                                        </p:tav>
                                      </p:tavLst>
                                    </p:anim>
                                    <p:anim calcmode="lin" valueType="num">
                                      <p:cBhvr additive="base">
                                        <p:cTn id="49" dur="500"/>
                                        <p:tgtEl>
                                          <p:spTgt spid="27"/>
                                        </p:tgtEl>
                                        <p:attrNameLst>
                                          <p:attrName>ppt_y</p:attrName>
                                        </p:attrNameLst>
                                      </p:cBhvr>
                                      <p:tavLst>
                                        <p:tav tm="0">
                                          <p:val>
                                            <p:strVal val="ppt_y"/>
                                          </p:val>
                                        </p:tav>
                                        <p:tav tm="100000">
                                          <p:val>
                                            <p:strVal val="1+ppt_h/2"/>
                                          </p:val>
                                        </p:tav>
                                      </p:tavLst>
                                    </p:anim>
                                    <p:set>
                                      <p:cBhvr>
                                        <p:cTn id="50" dur="1" fill="hold">
                                          <p:stCondLst>
                                            <p:cond delay="499"/>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ppt_x"/>
                                          </p:val>
                                        </p:tav>
                                        <p:tav tm="100000">
                                          <p:val>
                                            <p:strVal val="#ppt_x"/>
                                          </p:val>
                                        </p:tav>
                                      </p:tavLst>
                                    </p:anim>
                                    <p:anim calcmode="lin" valueType="num">
                                      <p:cBhvr additive="base">
                                        <p:cTn id="72" dur="500" fill="hold"/>
                                        <p:tgtEl>
                                          <p:spTgt spid="4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ppt_x"/>
                                          </p:val>
                                        </p:tav>
                                        <p:tav tm="100000">
                                          <p:val>
                                            <p:strVal val="#ppt_x"/>
                                          </p:val>
                                        </p:tav>
                                      </p:tavLst>
                                    </p:anim>
                                    <p:anim calcmode="lin" valueType="num">
                                      <p:cBhvr additive="base">
                                        <p:cTn id="76" dur="500" fill="hold"/>
                                        <p:tgtEl>
                                          <p:spTgt spid="2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ppt_x"/>
                                          </p:val>
                                        </p:tav>
                                        <p:tav tm="100000">
                                          <p:val>
                                            <p:strVal val="#ppt_x"/>
                                          </p:val>
                                        </p:tav>
                                      </p:tavLst>
                                    </p:anim>
                                    <p:anim calcmode="lin" valueType="num">
                                      <p:cBhvr additive="base">
                                        <p:cTn id="80" dur="500" fill="hold"/>
                                        <p:tgtEl>
                                          <p:spTgt spid="4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85" restart="whenNotActive" fill="hold" evtFilter="cancelBubble" nodeType="interactiveSeq">
                <p:stCondLst>
                  <p:cond evt="onClick" delay="0">
                    <p:tgtEl>
                      <p:spTgt spid="28"/>
                    </p:tgtEl>
                  </p:cond>
                </p:stCondLst>
                <p:endSync evt="end" delay="0">
                  <p:rtn val="all"/>
                </p:endSync>
                <p:childTnLst>
                  <p:par>
                    <p:cTn id="86" fill="hold">
                      <p:stCondLst>
                        <p:cond delay="0"/>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31"/>
                                        </p:tgtEl>
                                        <p:attrNameLst>
                                          <p:attrName>style.visibility</p:attrName>
                                        </p:attrNameLst>
                                      </p:cBhvr>
                                      <p:to>
                                        <p:strVal val="visible"/>
                                      </p:to>
                                    </p:set>
                                    <p:anim calcmode="lin" valueType="num">
                                      <p:cBhvr additive="base">
                                        <p:cTn id="90" dur="500" fill="hold"/>
                                        <p:tgtEl>
                                          <p:spTgt spid="31"/>
                                        </p:tgtEl>
                                        <p:attrNameLst>
                                          <p:attrName>ppt_x</p:attrName>
                                        </p:attrNameLst>
                                      </p:cBhvr>
                                      <p:tavLst>
                                        <p:tav tm="0">
                                          <p:val>
                                            <p:strVal val="#ppt_x"/>
                                          </p:val>
                                        </p:tav>
                                        <p:tav tm="100000">
                                          <p:val>
                                            <p:strVal val="#ppt_x"/>
                                          </p:val>
                                        </p:tav>
                                      </p:tavLst>
                                    </p:anim>
                                    <p:anim calcmode="lin" valueType="num">
                                      <p:cBhvr additive="base">
                                        <p:cTn id="9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xit" presetSubtype="4" fill="hold" nodeType="clickEffect">
                                  <p:stCondLst>
                                    <p:cond delay="0"/>
                                  </p:stCondLst>
                                  <p:childTnLst>
                                    <p:anim calcmode="lin" valueType="num">
                                      <p:cBhvr additive="base">
                                        <p:cTn id="95" dur="500"/>
                                        <p:tgtEl>
                                          <p:spTgt spid="31"/>
                                        </p:tgtEl>
                                        <p:attrNameLst>
                                          <p:attrName>ppt_x</p:attrName>
                                        </p:attrNameLst>
                                      </p:cBhvr>
                                      <p:tavLst>
                                        <p:tav tm="0">
                                          <p:val>
                                            <p:strVal val="ppt_x"/>
                                          </p:val>
                                        </p:tav>
                                        <p:tav tm="100000">
                                          <p:val>
                                            <p:strVal val="ppt_x"/>
                                          </p:val>
                                        </p:tav>
                                      </p:tavLst>
                                    </p:anim>
                                    <p:anim calcmode="lin" valueType="num">
                                      <p:cBhvr additive="base">
                                        <p:cTn id="96" dur="500"/>
                                        <p:tgtEl>
                                          <p:spTgt spid="31"/>
                                        </p:tgtEl>
                                        <p:attrNameLst>
                                          <p:attrName>ppt_y</p:attrName>
                                        </p:attrNameLst>
                                      </p:cBhvr>
                                      <p:tavLst>
                                        <p:tav tm="0">
                                          <p:val>
                                            <p:strVal val="ppt_y"/>
                                          </p:val>
                                        </p:tav>
                                        <p:tav tm="100000">
                                          <p:val>
                                            <p:strVal val="1+ppt_h/2"/>
                                          </p:val>
                                        </p:tav>
                                      </p:tavLst>
                                    </p:anim>
                                    <p:set>
                                      <p:cBhvr>
                                        <p:cTn id="97"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8"/>
                  </p:tgtEl>
                </p:cond>
              </p:nextCondLst>
            </p:seq>
          </p:childTnLst>
        </p:cTn>
      </p:par>
    </p:tnLst>
    <p:bldLst>
      <p:bldP spid="16" grpId="0"/>
      <p:bldP spid="16" grpId="1"/>
      <p:bldP spid="27" grpId="0"/>
      <p:bldP spid="27" grpId="1"/>
      <p:bldP spid="37" grpId="0"/>
      <p:bldP spid="43" grpId="0"/>
      <p:bldP spid="45" grpId="0"/>
      <p:bldP spid="47" grpId="0"/>
      <p:bldP spid="17" grpId="0"/>
      <p:bldP spid="22"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C590FE-2438-5A66-33AF-E221CE7B5943}"/>
              </a:ext>
            </a:extLst>
          </p:cNvPr>
          <p:cNvSpPr>
            <a:spLocks noGrp="1"/>
          </p:cNvSpPr>
          <p:nvPr>
            <p:ph type="title"/>
          </p:nvPr>
        </p:nvSpPr>
        <p:spPr>
          <a:xfrm>
            <a:off x="6361043" y="-1"/>
            <a:ext cx="5830958" cy="967409"/>
          </a:xfrm>
        </p:spPr>
        <p:txBody>
          <a:bodyPr>
            <a:normAutofit fontScale="90000"/>
          </a:bodyPr>
          <a:lstStyle/>
          <a:p>
            <a:r>
              <a:rPr lang="en-US" dirty="0"/>
              <a:t>WHAT WILL WE BE DISCUSSING? </a:t>
            </a:r>
          </a:p>
        </p:txBody>
      </p:sp>
      <p:pic>
        <p:nvPicPr>
          <p:cNvPr id="6" name="Picture 10" descr="Logos | University Relations | UMass Lowell">
            <a:extLst>
              <a:ext uri="{FF2B5EF4-FFF2-40B4-BE49-F238E27FC236}">
                <a16:creationId xmlns:a16="http://schemas.microsoft.com/office/drawing/2014/main" id="{BCFBEEBC-9BBE-9F5B-CDEB-72FB9B815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grpSp>
        <p:nvGrpSpPr>
          <p:cNvPr id="7" name="Group 6">
            <a:extLst>
              <a:ext uri="{FF2B5EF4-FFF2-40B4-BE49-F238E27FC236}">
                <a16:creationId xmlns:a16="http://schemas.microsoft.com/office/drawing/2014/main" id="{43596CC7-CA59-35DA-8B62-C3D19AB43E99}"/>
              </a:ext>
            </a:extLst>
          </p:cNvPr>
          <p:cNvGrpSpPr/>
          <p:nvPr/>
        </p:nvGrpSpPr>
        <p:grpSpPr>
          <a:xfrm>
            <a:off x="0" y="1639235"/>
            <a:ext cx="1774192" cy="1761910"/>
            <a:chOff x="505182" y="2151029"/>
            <a:chExt cx="1647667" cy="1823994"/>
          </a:xfrm>
        </p:grpSpPr>
        <p:pic>
          <p:nvPicPr>
            <p:cNvPr id="8" name="Graphic 7" descr="Question mark with solid fill">
              <a:extLst>
                <a:ext uri="{FF2B5EF4-FFF2-40B4-BE49-F238E27FC236}">
                  <a16:creationId xmlns:a16="http://schemas.microsoft.com/office/drawing/2014/main" id="{D6E0B1B5-6136-3CA5-4AAD-A5997EA43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182" y="2437535"/>
              <a:ext cx="1537488" cy="1537488"/>
            </a:xfrm>
            <a:prstGeom prst="rect">
              <a:avLst/>
            </a:prstGeom>
          </p:spPr>
        </p:pic>
        <p:sp>
          <p:nvSpPr>
            <p:cNvPr id="9" name="TextBox 8">
              <a:extLst>
                <a:ext uri="{FF2B5EF4-FFF2-40B4-BE49-F238E27FC236}">
                  <a16:creationId xmlns:a16="http://schemas.microsoft.com/office/drawing/2014/main" id="{E6CED4F1-5706-574D-C344-8C7DFC3372BA}"/>
                </a:ext>
              </a:extLst>
            </p:cNvPr>
            <p:cNvSpPr txBox="1"/>
            <p:nvPr/>
          </p:nvSpPr>
          <p:spPr>
            <a:xfrm>
              <a:off x="731947" y="2151029"/>
              <a:ext cx="1236236" cy="369332"/>
            </a:xfrm>
            <a:prstGeom prst="rect">
              <a:avLst/>
            </a:prstGeom>
            <a:noFill/>
          </p:spPr>
          <p:txBody>
            <a:bodyPr wrap="none" rtlCol="0">
              <a:spAutoFit/>
            </a:bodyPr>
            <a:lstStyle/>
            <a:p>
              <a:r>
                <a:rPr lang="en-US" dirty="0"/>
                <a:t>PROBLEM</a:t>
              </a:r>
            </a:p>
          </p:txBody>
        </p:sp>
        <p:sp>
          <p:nvSpPr>
            <p:cNvPr id="10" name="TextBox 9">
              <a:extLst>
                <a:ext uri="{FF2B5EF4-FFF2-40B4-BE49-F238E27FC236}">
                  <a16:creationId xmlns:a16="http://schemas.microsoft.com/office/drawing/2014/main" id="{67824E41-AE22-BB62-17F5-89B6C1E24DEC}"/>
                </a:ext>
              </a:extLst>
            </p:cNvPr>
            <p:cNvSpPr txBox="1"/>
            <p:nvPr/>
          </p:nvSpPr>
          <p:spPr>
            <a:xfrm rot="5400000">
              <a:off x="1270716" y="2950336"/>
              <a:ext cx="1394934" cy="369332"/>
            </a:xfrm>
            <a:prstGeom prst="rect">
              <a:avLst/>
            </a:prstGeom>
            <a:noFill/>
          </p:spPr>
          <p:txBody>
            <a:bodyPr wrap="none" rtlCol="0">
              <a:spAutoFit/>
            </a:bodyPr>
            <a:lstStyle/>
            <a:p>
              <a:r>
                <a:rPr lang="en-US" dirty="0"/>
                <a:t>STATEMENT</a:t>
              </a:r>
            </a:p>
          </p:txBody>
        </p:sp>
      </p:grpSp>
      <p:sp>
        <p:nvSpPr>
          <p:cNvPr id="11" name="TextBox 10">
            <a:extLst>
              <a:ext uri="{FF2B5EF4-FFF2-40B4-BE49-F238E27FC236}">
                <a16:creationId xmlns:a16="http://schemas.microsoft.com/office/drawing/2014/main" id="{34B40707-5846-1ED9-98A4-4B8462283E92}"/>
              </a:ext>
            </a:extLst>
          </p:cNvPr>
          <p:cNvSpPr txBox="1"/>
          <p:nvPr/>
        </p:nvSpPr>
        <p:spPr>
          <a:xfrm>
            <a:off x="193106" y="3764135"/>
            <a:ext cx="1269339" cy="369332"/>
          </a:xfrm>
          <a:prstGeom prst="rect">
            <a:avLst/>
          </a:prstGeom>
          <a:noFill/>
        </p:spPr>
        <p:txBody>
          <a:bodyPr wrap="square" rtlCol="0">
            <a:spAutoFit/>
          </a:bodyPr>
          <a:lstStyle/>
          <a:p>
            <a:pPr algn="ctr"/>
            <a:r>
              <a:rPr lang="en-US" dirty="0"/>
              <a:t>BUSINESS</a:t>
            </a:r>
          </a:p>
        </p:txBody>
      </p:sp>
      <p:pic>
        <p:nvPicPr>
          <p:cNvPr id="12" name="Picture 6" descr="Objective - Free business icons">
            <a:extLst>
              <a:ext uri="{FF2B5EF4-FFF2-40B4-BE49-F238E27FC236}">
                <a16:creationId xmlns:a16="http://schemas.microsoft.com/office/drawing/2014/main" id="{F3AB7534-EC5A-1782-3E01-20CDBE107AC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178" y="4208593"/>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BA2B2C5-3FDB-8B2E-760C-75F21DB4A023}"/>
              </a:ext>
            </a:extLst>
          </p:cNvPr>
          <p:cNvSpPr txBox="1"/>
          <p:nvPr/>
        </p:nvSpPr>
        <p:spPr>
          <a:xfrm rot="5400000">
            <a:off x="957710" y="4632285"/>
            <a:ext cx="1375698" cy="369332"/>
          </a:xfrm>
          <a:prstGeom prst="rect">
            <a:avLst/>
          </a:prstGeom>
          <a:noFill/>
        </p:spPr>
        <p:txBody>
          <a:bodyPr wrap="none" rtlCol="0">
            <a:spAutoFit/>
          </a:bodyPr>
          <a:lstStyle/>
          <a:p>
            <a:r>
              <a:rPr lang="en-US" dirty="0"/>
              <a:t>OBJECTIVE</a:t>
            </a:r>
          </a:p>
        </p:txBody>
      </p:sp>
      <p:pic>
        <p:nvPicPr>
          <p:cNvPr id="14338" name="Picture 2" descr="Data, information, presentation, report, summary icon - Download on  Iconfinder">
            <a:extLst>
              <a:ext uri="{FF2B5EF4-FFF2-40B4-BE49-F238E27FC236}">
                <a16:creationId xmlns:a16="http://schemas.microsoft.com/office/drawing/2014/main" id="{FB1F9172-CA77-99A7-46DF-6031A06D2C57}"/>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735486" y="2033926"/>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D40453F-2F46-0B29-B6B6-F25CB7C0787A}"/>
              </a:ext>
            </a:extLst>
          </p:cNvPr>
          <p:cNvSpPr txBox="1"/>
          <p:nvPr/>
        </p:nvSpPr>
        <p:spPr>
          <a:xfrm>
            <a:off x="2971518" y="1615880"/>
            <a:ext cx="797013" cy="369332"/>
          </a:xfrm>
          <a:prstGeom prst="rect">
            <a:avLst/>
          </a:prstGeom>
          <a:noFill/>
        </p:spPr>
        <p:txBody>
          <a:bodyPr wrap="none" rtlCol="0">
            <a:spAutoFit/>
          </a:bodyPr>
          <a:lstStyle/>
          <a:p>
            <a:r>
              <a:rPr lang="en-US" dirty="0"/>
              <a:t>DATA</a:t>
            </a:r>
          </a:p>
        </p:txBody>
      </p:sp>
      <p:sp>
        <p:nvSpPr>
          <p:cNvPr id="15" name="TextBox 14">
            <a:extLst>
              <a:ext uri="{FF2B5EF4-FFF2-40B4-BE49-F238E27FC236}">
                <a16:creationId xmlns:a16="http://schemas.microsoft.com/office/drawing/2014/main" id="{DD21E09F-B351-DF32-721F-AD93E9801EE1}"/>
              </a:ext>
            </a:extLst>
          </p:cNvPr>
          <p:cNvSpPr txBox="1"/>
          <p:nvPr/>
        </p:nvSpPr>
        <p:spPr>
          <a:xfrm rot="5400000">
            <a:off x="3591701" y="2531836"/>
            <a:ext cx="1369286" cy="369332"/>
          </a:xfrm>
          <a:prstGeom prst="rect">
            <a:avLst/>
          </a:prstGeom>
          <a:noFill/>
        </p:spPr>
        <p:txBody>
          <a:bodyPr wrap="none" rtlCol="0">
            <a:spAutoFit/>
          </a:bodyPr>
          <a:lstStyle/>
          <a:p>
            <a:r>
              <a:rPr lang="en-US" dirty="0"/>
              <a:t>OVERVIEW</a:t>
            </a:r>
          </a:p>
        </p:txBody>
      </p:sp>
      <p:pic>
        <p:nvPicPr>
          <p:cNvPr id="23" name="Picture 8" descr="Exploratory data analysis color icon Royalty Free Vector">
            <a:extLst>
              <a:ext uri="{FF2B5EF4-FFF2-40B4-BE49-F238E27FC236}">
                <a16:creationId xmlns:a16="http://schemas.microsoft.com/office/drawing/2014/main" id="{6CB8BE1C-FC6A-3D9F-50F5-9A4497EAB4E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2707665" y="4071666"/>
            <a:ext cx="1459055" cy="149929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E4D050B-0020-3B6D-3EF0-4E9B6CE0A00B}"/>
              </a:ext>
            </a:extLst>
          </p:cNvPr>
          <p:cNvSpPr txBox="1"/>
          <p:nvPr/>
        </p:nvSpPr>
        <p:spPr>
          <a:xfrm>
            <a:off x="2735486" y="3764135"/>
            <a:ext cx="1459054" cy="369332"/>
          </a:xfrm>
          <a:prstGeom prst="rect">
            <a:avLst/>
          </a:prstGeom>
          <a:noFill/>
        </p:spPr>
        <p:txBody>
          <a:bodyPr wrap="none" rtlCol="0">
            <a:spAutoFit/>
          </a:bodyPr>
          <a:lstStyle/>
          <a:p>
            <a:r>
              <a:rPr lang="en-US" dirty="0"/>
              <a:t>EXPLORING</a:t>
            </a:r>
          </a:p>
        </p:txBody>
      </p:sp>
      <p:sp>
        <p:nvSpPr>
          <p:cNvPr id="25" name="TextBox 24">
            <a:extLst>
              <a:ext uri="{FF2B5EF4-FFF2-40B4-BE49-F238E27FC236}">
                <a16:creationId xmlns:a16="http://schemas.microsoft.com/office/drawing/2014/main" id="{97AF3FC1-3D1C-25E9-00FC-516F60F87D0F}"/>
              </a:ext>
            </a:extLst>
          </p:cNvPr>
          <p:cNvSpPr txBox="1"/>
          <p:nvPr/>
        </p:nvSpPr>
        <p:spPr>
          <a:xfrm rot="5400000">
            <a:off x="3702866" y="4687159"/>
            <a:ext cx="1146957" cy="369331"/>
          </a:xfrm>
          <a:prstGeom prst="rect">
            <a:avLst/>
          </a:prstGeom>
          <a:noFill/>
        </p:spPr>
        <p:txBody>
          <a:bodyPr wrap="square" rtlCol="0">
            <a:spAutoFit/>
          </a:bodyPr>
          <a:lstStyle/>
          <a:p>
            <a:r>
              <a:rPr lang="en-US" dirty="0"/>
              <a:t>DATA</a:t>
            </a:r>
          </a:p>
        </p:txBody>
      </p:sp>
      <p:pic>
        <p:nvPicPr>
          <p:cNvPr id="16" name="Picture 6" descr="Machine learning - Free computer icons">
            <a:extLst>
              <a:ext uri="{FF2B5EF4-FFF2-40B4-BE49-F238E27FC236}">
                <a16:creationId xmlns:a16="http://schemas.microsoft.com/office/drawing/2014/main" id="{B764E70E-1A22-9466-4DC5-F60AC4EB668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08838" y="1955871"/>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9D11CEC-7523-15A9-7B4E-F7AA73C96EDF}"/>
              </a:ext>
            </a:extLst>
          </p:cNvPr>
          <p:cNvSpPr txBox="1"/>
          <p:nvPr/>
        </p:nvSpPr>
        <p:spPr>
          <a:xfrm>
            <a:off x="5845024" y="1615880"/>
            <a:ext cx="1475084" cy="369332"/>
          </a:xfrm>
          <a:prstGeom prst="rect">
            <a:avLst/>
          </a:prstGeom>
          <a:noFill/>
        </p:spPr>
        <p:txBody>
          <a:bodyPr wrap="none" rtlCol="0">
            <a:spAutoFit/>
          </a:bodyPr>
          <a:lstStyle/>
          <a:p>
            <a:r>
              <a:rPr lang="en-US" dirty="0"/>
              <a:t>SUPERVISED</a:t>
            </a:r>
          </a:p>
        </p:txBody>
      </p:sp>
      <p:sp>
        <p:nvSpPr>
          <p:cNvPr id="18" name="TextBox 17">
            <a:extLst>
              <a:ext uri="{FF2B5EF4-FFF2-40B4-BE49-F238E27FC236}">
                <a16:creationId xmlns:a16="http://schemas.microsoft.com/office/drawing/2014/main" id="{44442721-F95E-81E5-AAAB-B16EA3548C78}"/>
              </a:ext>
            </a:extLst>
          </p:cNvPr>
          <p:cNvSpPr txBox="1"/>
          <p:nvPr/>
        </p:nvSpPr>
        <p:spPr>
          <a:xfrm rot="5400000">
            <a:off x="6854558" y="2416945"/>
            <a:ext cx="1324402" cy="369332"/>
          </a:xfrm>
          <a:prstGeom prst="rect">
            <a:avLst/>
          </a:prstGeom>
          <a:noFill/>
        </p:spPr>
        <p:txBody>
          <a:bodyPr wrap="none" rtlCol="0">
            <a:spAutoFit/>
          </a:bodyPr>
          <a:lstStyle/>
          <a:p>
            <a:r>
              <a:rPr lang="en-US" dirty="0"/>
              <a:t>LEARNING</a:t>
            </a:r>
          </a:p>
        </p:txBody>
      </p:sp>
      <p:pic>
        <p:nvPicPr>
          <p:cNvPr id="19" name="Picture 10" descr="11 Unsupervised Learning Icons - Free in SVG, PNG, ICO - IconScout">
            <a:extLst>
              <a:ext uri="{FF2B5EF4-FFF2-40B4-BE49-F238E27FC236}">
                <a16:creationId xmlns:a16="http://schemas.microsoft.com/office/drawing/2014/main" id="{9E4CB463-846B-02D4-ED8A-C1F0BD0EC9F4}"/>
              </a:ext>
            </a:extLst>
          </p:cNvPr>
          <p:cNvPicPr>
            <a:picLocks noChangeAspect="1" noChangeArrowheads="1"/>
          </p:cNvPicPr>
          <p:nvPr/>
        </p:nvPicPr>
        <p:blipFill>
          <a:blip r:embed="rId9">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1601" y="4133531"/>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3F1B94-E675-5FD9-AFAB-3F0696042614}"/>
              </a:ext>
            </a:extLst>
          </p:cNvPr>
          <p:cNvSpPr txBox="1"/>
          <p:nvPr/>
        </p:nvSpPr>
        <p:spPr>
          <a:xfrm>
            <a:off x="5755522" y="3764135"/>
            <a:ext cx="1797287" cy="369332"/>
          </a:xfrm>
          <a:prstGeom prst="rect">
            <a:avLst/>
          </a:prstGeom>
          <a:noFill/>
        </p:spPr>
        <p:txBody>
          <a:bodyPr wrap="none" rtlCol="0">
            <a:spAutoFit/>
          </a:bodyPr>
          <a:lstStyle/>
          <a:p>
            <a:r>
              <a:rPr lang="en-US" dirty="0"/>
              <a:t>UNSUPERVISED</a:t>
            </a:r>
          </a:p>
        </p:txBody>
      </p:sp>
      <p:sp>
        <p:nvSpPr>
          <p:cNvPr id="21" name="TextBox 20">
            <a:extLst>
              <a:ext uri="{FF2B5EF4-FFF2-40B4-BE49-F238E27FC236}">
                <a16:creationId xmlns:a16="http://schemas.microsoft.com/office/drawing/2014/main" id="{2A414A5D-B028-6DAC-C5EE-309626521F77}"/>
              </a:ext>
            </a:extLst>
          </p:cNvPr>
          <p:cNvSpPr txBox="1"/>
          <p:nvPr/>
        </p:nvSpPr>
        <p:spPr>
          <a:xfrm rot="5400000">
            <a:off x="6857730" y="4716709"/>
            <a:ext cx="1324402" cy="369332"/>
          </a:xfrm>
          <a:prstGeom prst="rect">
            <a:avLst/>
          </a:prstGeom>
          <a:noFill/>
        </p:spPr>
        <p:txBody>
          <a:bodyPr wrap="none" rtlCol="0">
            <a:spAutoFit/>
          </a:bodyPr>
          <a:lstStyle/>
          <a:p>
            <a:r>
              <a:rPr lang="en-US" dirty="0"/>
              <a:t>LEARNING</a:t>
            </a:r>
          </a:p>
        </p:txBody>
      </p:sp>
      <p:sp>
        <p:nvSpPr>
          <p:cNvPr id="22" name="TextBox 21">
            <a:extLst>
              <a:ext uri="{FF2B5EF4-FFF2-40B4-BE49-F238E27FC236}">
                <a16:creationId xmlns:a16="http://schemas.microsoft.com/office/drawing/2014/main" id="{2190F475-ED32-48EA-5E1F-7C40ACE97FF8}"/>
              </a:ext>
            </a:extLst>
          </p:cNvPr>
          <p:cNvSpPr txBox="1"/>
          <p:nvPr/>
        </p:nvSpPr>
        <p:spPr>
          <a:xfrm>
            <a:off x="8767936" y="1615880"/>
            <a:ext cx="3119765"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t>Creating functions to execute </a:t>
            </a:r>
          </a:p>
          <a:p>
            <a:r>
              <a:rPr lang="en-US" sz="1400" dirty="0"/>
              <a:t>       8 algorithms</a:t>
            </a:r>
          </a:p>
        </p:txBody>
      </p:sp>
      <p:sp>
        <p:nvSpPr>
          <p:cNvPr id="32" name="TextBox 31">
            <a:extLst>
              <a:ext uri="{FF2B5EF4-FFF2-40B4-BE49-F238E27FC236}">
                <a16:creationId xmlns:a16="http://schemas.microsoft.com/office/drawing/2014/main" id="{231D485E-D149-22F3-43E9-DB7495E3C43F}"/>
              </a:ext>
            </a:extLst>
          </p:cNvPr>
          <p:cNvSpPr txBox="1"/>
          <p:nvPr/>
        </p:nvSpPr>
        <p:spPr>
          <a:xfrm>
            <a:off x="9121296" y="2139100"/>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33" name="TextBox 32">
            <a:extLst>
              <a:ext uri="{FF2B5EF4-FFF2-40B4-BE49-F238E27FC236}">
                <a16:creationId xmlns:a16="http://schemas.microsoft.com/office/drawing/2014/main" id="{0D16253D-6DC1-23C8-48BA-864A7AFA9095}"/>
              </a:ext>
            </a:extLst>
          </p:cNvPr>
          <p:cNvSpPr txBox="1"/>
          <p:nvPr/>
        </p:nvSpPr>
        <p:spPr>
          <a:xfrm>
            <a:off x="9121296" y="3214733"/>
            <a:ext cx="604653" cy="400110"/>
          </a:xfrm>
          <a:prstGeom prst="rect">
            <a:avLst/>
          </a:prstGeom>
          <a:noFill/>
        </p:spPr>
        <p:txBody>
          <a:bodyPr wrap="none" rtlCol="0">
            <a:spAutoFit/>
          </a:bodyPr>
          <a:lstStyle/>
          <a:p>
            <a:r>
              <a:rPr lang="en-US" sz="1000" dirty="0"/>
              <a:t>Kernel </a:t>
            </a:r>
          </a:p>
          <a:p>
            <a:r>
              <a:rPr lang="en-US" sz="1000" dirty="0"/>
              <a:t>SVM</a:t>
            </a:r>
          </a:p>
        </p:txBody>
      </p:sp>
      <p:sp>
        <p:nvSpPr>
          <p:cNvPr id="34" name="TextBox 33">
            <a:extLst>
              <a:ext uri="{FF2B5EF4-FFF2-40B4-BE49-F238E27FC236}">
                <a16:creationId xmlns:a16="http://schemas.microsoft.com/office/drawing/2014/main" id="{80E394AB-F1A1-1E19-2960-4E8DF87749DB}"/>
              </a:ext>
            </a:extLst>
          </p:cNvPr>
          <p:cNvSpPr txBox="1"/>
          <p:nvPr/>
        </p:nvSpPr>
        <p:spPr>
          <a:xfrm>
            <a:off x="9121296" y="2676297"/>
            <a:ext cx="593432" cy="400110"/>
          </a:xfrm>
          <a:prstGeom prst="rect">
            <a:avLst/>
          </a:prstGeom>
          <a:noFill/>
        </p:spPr>
        <p:txBody>
          <a:bodyPr wrap="none" rtlCol="0">
            <a:spAutoFit/>
          </a:bodyPr>
          <a:lstStyle/>
          <a:p>
            <a:r>
              <a:rPr lang="en-US" sz="1000" dirty="0"/>
              <a:t>Linear </a:t>
            </a:r>
          </a:p>
          <a:p>
            <a:r>
              <a:rPr lang="en-US" sz="1000" dirty="0"/>
              <a:t>SVC</a:t>
            </a:r>
          </a:p>
        </p:txBody>
      </p:sp>
      <p:sp>
        <p:nvSpPr>
          <p:cNvPr id="35" name="TextBox 34">
            <a:extLst>
              <a:ext uri="{FF2B5EF4-FFF2-40B4-BE49-F238E27FC236}">
                <a16:creationId xmlns:a16="http://schemas.microsoft.com/office/drawing/2014/main" id="{7E62F918-9928-B7BF-7865-2949652F72C1}"/>
              </a:ext>
            </a:extLst>
          </p:cNvPr>
          <p:cNvSpPr txBox="1"/>
          <p:nvPr/>
        </p:nvSpPr>
        <p:spPr>
          <a:xfrm>
            <a:off x="9113791" y="3751930"/>
            <a:ext cx="710451" cy="400110"/>
          </a:xfrm>
          <a:prstGeom prst="rect">
            <a:avLst/>
          </a:prstGeom>
          <a:noFill/>
        </p:spPr>
        <p:txBody>
          <a:bodyPr wrap="none" rtlCol="0">
            <a:spAutoFit/>
          </a:bodyPr>
          <a:lstStyle/>
          <a:p>
            <a:r>
              <a:rPr lang="en-US" sz="1000" dirty="0"/>
              <a:t>Decision</a:t>
            </a:r>
          </a:p>
          <a:p>
            <a:r>
              <a:rPr lang="en-US" sz="1000" dirty="0"/>
              <a:t>Tree</a:t>
            </a:r>
          </a:p>
        </p:txBody>
      </p:sp>
      <p:sp>
        <p:nvSpPr>
          <p:cNvPr id="36" name="TextBox 35">
            <a:extLst>
              <a:ext uri="{FF2B5EF4-FFF2-40B4-BE49-F238E27FC236}">
                <a16:creationId xmlns:a16="http://schemas.microsoft.com/office/drawing/2014/main" id="{9F1E741B-5908-F220-BF94-1F72906D3277}"/>
              </a:ext>
            </a:extLst>
          </p:cNvPr>
          <p:cNvSpPr txBox="1"/>
          <p:nvPr/>
        </p:nvSpPr>
        <p:spPr>
          <a:xfrm>
            <a:off x="9101399" y="4289127"/>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37" name="TextBox 36">
            <a:extLst>
              <a:ext uri="{FF2B5EF4-FFF2-40B4-BE49-F238E27FC236}">
                <a16:creationId xmlns:a16="http://schemas.microsoft.com/office/drawing/2014/main" id="{580A03FB-6471-6CA0-1FCD-20B1375EA2C1}"/>
              </a:ext>
            </a:extLst>
          </p:cNvPr>
          <p:cNvSpPr txBox="1"/>
          <p:nvPr/>
        </p:nvSpPr>
        <p:spPr>
          <a:xfrm>
            <a:off x="9113791" y="4826324"/>
            <a:ext cx="777777" cy="400110"/>
          </a:xfrm>
          <a:prstGeom prst="rect">
            <a:avLst/>
          </a:prstGeom>
          <a:noFill/>
        </p:spPr>
        <p:txBody>
          <a:bodyPr wrap="none" rtlCol="0">
            <a:spAutoFit/>
          </a:bodyPr>
          <a:lstStyle/>
          <a:p>
            <a:r>
              <a:rPr lang="en-US" sz="1000" dirty="0"/>
              <a:t>Gradient </a:t>
            </a:r>
          </a:p>
          <a:p>
            <a:r>
              <a:rPr lang="en-US" sz="1000" dirty="0"/>
              <a:t>Boosted</a:t>
            </a:r>
          </a:p>
        </p:txBody>
      </p:sp>
      <p:sp>
        <p:nvSpPr>
          <p:cNvPr id="38" name="TextBox 37">
            <a:extLst>
              <a:ext uri="{FF2B5EF4-FFF2-40B4-BE49-F238E27FC236}">
                <a16:creationId xmlns:a16="http://schemas.microsoft.com/office/drawing/2014/main" id="{67CA6E49-8711-F13E-5F77-31BC2BA17D0A}"/>
              </a:ext>
            </a:extLst>
          </p:cNvPr>
          <p:cNvSpPr txBox="1"/>
          <p:nvPr/>
        </p:nvSpPr>
        <p:spPr>
          <a:xfrm>
            <a:off x="9114231" y="5900718"/>
            <a:ext cx="607562" cy="400110"/>
          </a:xfrm>
          <a:prstGeom prst="rect">
            <a:avLst/>
          </a:prstGeom>
          <a:noFill/>
        </p:spPr>
        <p:txBody>
          <a:bodyPr wrap="square" rtlCol="0">
            <a:spAutoFit/>
          </a:bodyPr>
          <a:lstStyle/>
          <a:p>
            <a:r>
              <a:rPr lang="en-US" sz="1000" dirty="0"/>
              <a:t>Naïve </a:t>
            </a:r>
          </a:p>
          <a:p>
            <a:r>
              <a:rPr lang="en-US" sz="1000" dirty="0"/>
              <a:t>Bayes</a:t>
            </a:r>
          </a:p>
        </p:txBody>
      </p:sp>
      <p:sp>
        <p:nvSpPr>
          <p:cNvPr id="39" name="TextBox 38">
            <a:extLst>
              <a:ext uri="{FF2B5EF4-FFF2-40B4-BE49-F238E27FC236}">
                <a16:creationId xmlns:a16="http://schemas.microsoft.com/office/drawing/2014/main" id="{FE03C7D6-8E34-A077-80CF-8BC43E9E60E0}"/>
              </a:ext>
            </a:extLst>
          </p:cNvPr>
          <p:cNvSpPr txBox="1"/>
          <p:nvPr/>
        </p:nvSpPr>
        <p:spPr>
          <a:xfrm>
            <a:off x="9123409" y="5363521"/>
            <a:ext cx="768159" cy="400110"/>
          </a:xfrm>
          <a:prstGeom prst="rect">
            <a:avLst/>
          </a:prstGeom>
          <a:noFill/>
        </p:spPr>
        <p:txBody>
          <a:bodyPr wrap="square" rtlCol="0">
            <a:spAutoFit/>
          </a:bodyPr>
          <a:lstStyle/>
          <a:p>
            <a:r>
              <a:rPr lang="en-US" sz="1000" dirty="0"/>
              <a:t>K-nearest</a:t>
            </a:r>
          </a:p>
          <a:p>
            <a:r>
              <a:rPr lang="en-US" sz="1000" dirty="0"/>
              <a:t>Neighbor</a:t>
            </a:r>
          </a:p>
        </p:txBody>
      </p:sp>
      <p:sp>
        <p:nvSpPr>
          <p:cNvPr id="41" name="TextBox 40">
            <a:extLst>
              <a:ext uri="{FF2B5EF4-FFF2-40B4-BE49-F238E27FC236}">
                <a16:creationId xmlns:a16="http://schemas.microsoft.com/office/drawing/2014/main" id="{38A14ED0-62BC-B967-A348-4D6192DA9B03}"/>
              </a:ext>
            </a:extLst>
          </p:cNvPr>
          <p:cNvSpPr txBox="1"/>
          <p:nvPr/>
        </p:nvSpPr>
        <p:spPr>
          <a:xfrm>
            <a:off x="9121296" y="3880358"/>
            <a:ext cx="1290738" cy="646331"/>
          </a:xfrm>
          <a:prstGeom prst="rect">
            <a:avLst/>
          </a:prstGeom>
          <a:noFill/>
        </p:spPr>
        <p:txBody>
          <a:bodyPr wrap="none" rtlCol="0">
            <a:spAutoFit/>
          </a:bodyPr>
          <a:lstStyle/>
          <a:p>
            <a:r>
              <a:rPr lang="en-US" dirty="0"/>
              <a:t>K-Means </a:t>
            </a:r>
          </a:p>
          <a:p>
            <a:r>
              <a:rPr lang="en-US" dirty="0"/>
              <a:t>Clustering</a:t>
            </a:r>
          </a:p>
        </p:txBody>
      </p:sp>
      <p:sp>
        <p:nvSpPr>
          <p:cNvPr id="42" name="TextBox 41">
            <a:extLst>
              <a:ext uri="{FF2B5EF4-FFF2-40B4-BE49-F238E27FC236}">
                <a16:creationId xmlns:a16="http://schemas.microsoft.com/office/drawing/2014/main" id="{C14CABAE-86AC-0BE6-B970-0DD8B4FE2BAF}"/>
              </a:ext>
            </a:extLst>
          </p:cNvPr>
          <p:cNvSpPr txBox="1"/>
          <p:nvPr/>
        </p:nvSpPr>
        <p:spPr>
          <a:xfrm>
            <a:off x="9121296" y="4994199"/>
            <a:ext cx="1587294" cy="646331"/>
          </a:xfrm>
          <a:prstGeom prst="rect">
            <a:avLst/>
          </a:prstGeom>
          <a:noFill/>
        </p:spPr>
        <p:txBody>
          <a:bodyPr wrap="none" rtlCol="0">
            <a:spAutoFit/>
          </a:bodyPr>
          <a:lstStyle/>
          <a:p>
            <a:r>
              <a:rPr lang="en-US" dirty="0"/>
              <a:t>Hierarchical </a:t>
            </a:r>
          </a:p>
          <a:p>
            <a:r>
              <a:rPr lang="en-US" dirty="0"/>
              <a:t>Clustering</a:t>
            </a:r>
          </a:p>
        </p:txBody>
      </p:sp>
    </p:spTree>
    <p:extLst>
      <p:ext uri="{BB962C8B-B14F-4D97-AF65-F5344CB8AC3E}">
        <p14:creationId xmlns:p14="http://schemas.microsoft.com/office/powerpoint/2010/main" val="3129255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grpId="1" nodeType="clickEffect">
                                  <p:stCondLst>
                                    <p:cond delay="0"/>
                                  </p:stCondLst>
                                  <p:childTnLst>
                                    <p:anim calcmode="lin" valueType="num">
                                      <p:cBhvr additive="base">
                                        <p:cTn id="56" dur="500"/>
                                        <p:tgtEl>
                                          <p:spTgt spid="22"/>
                                        </p:tgtEl>
                                        <p:attrNameLst>
                                          <p:attrName>ppt_x</p:attrName>
                                        </p:attrNameLst>
                                      </p:cBhvr>
                                      <p:tavLst>
                                        <p:tav tm="0">
                                          <p:val>
                                            <p:strVal val="ppt_x"/>
                                          </p:val>
                                        </p:tav>
                                        <p:tav tm="100000">
                                          <p:val>
                                            <p:strVal val="ppt_x"/>
                                          </p:val>
                                        </p:tav>
                                      </p:tavLst>
                                    </p:anim>
                                    <p:anim calcmode="lin" valueType="num">
                                      <p:cBhvr additive="base">
                                        <p:cTn id="57" dur="500"/>
                                        <p:tgtEl>
                                          <p:spTgt spid="22"/>
                                        </p:tgtEl>
                                        <p:attrNameLst>
                                          <p:attrName>ppt_y</p:attrName>
                                        </p:attrNameLst>
                                      </p:cBhvr>
                                      <p:tavLst>
                                        <p:tav tm="0">
                                          <p:val>
                                            <p:strVal val="ppt_y"/>
                                          </p:val>
                                        </p:tav>
                                        <p:tav tm="100000">
                                          <p:val>
                                            <p:strVal val="1+ppt_h/2"/>
                                          </p:val>
                                        </p:tav>
                                      </p:tavLst>
                                    </p:anim>
                                    <p:set>
                                      <p:cBhvr>
                                        <p:cTn id="58" dur="1" fill="hold">
                                          <p:stCondLst>
                                            <p:cond delay="499"/>
                                          </p:stCondLst>
                                        </p:cTn>
                                        <p:tgtEl>
                                          <p:spTgt spid="22"/>
                                        </p:tgtEl>
                                        <p:attrNameLst>
                                          <p:attrName>style.visibility</p:attrName>
                                        </p:attrNameLst>
                                      </p:cBhvr>
                                      <p:to>
                                        <p:strVal val="hidden"/>
                                      </p:to>
                                    </p:set>
                                  </p:childTnLst>
                                </p:cTn>
                              </p:par>
                              <p:par>
                                <p:cTn id="59" presetID="2" presetClass="exit" presetSubtype="4" fill="hold" grpId="1" nodeType="withEffect">
                                  <p:stCondLst>
                                    <p:cond delay="0"/>
                                  </p:stCondLst>
                                  <p:childTnLst>
                                    <p:anim calcmode="lin" valueType="num">
                                      <p:cBhvr additive="base">
                                        <p:cTn id="60" dur="500"/>
                                        <p:tgtEl>
                                          <p:spTgt spid="32"/>
                                        </p:tgtEl>
                                        <p:attrNameLst>
                                          <p:attrName>ppt_x</p:attrName>
                                        </p:attrNameLst>
                                      </p:cBhvr>
                                      <p:tavLst>
                                        <p:tav tm="0">
                                          <p:val>
                                            <p:strVal val="ppt_x"/>
                                          </p:val>
                                        </p:tav>
                                        <p:tav tm="100000">
                                          <p:val>
                                            <p:strVal val="ppt_x"/>
                                          </p:val>
                                        </p:tav>
                                      </p:tavLst>
                                    </p:anim>
                                    <p:anim calcmode="lin" valueType="num">
                                      <p:cBhvr additive="base">
                                        <p:cTn id="61" dur="500"/>
                                        <p:tgtEl>
                                          <p:spTgt spid="32"/>
                                        </p:tgtEl>
                                        <p:attrNameLst>
                                          <p:attrName>ppt_y</p:attrName>
                                        </p:attrNameLst>
                                      </p:cBhvr>
                                      <p:tavLst>
                                        <p:tav tm="0">
                                          <p:val>
                                            <p:strVal val="ppt_y"/>
                                          </p:val>
                                        </p:tav>
                                        <p:tav tm="100000">
                                          <p:val>
                                            <p:strVal val="1+ppt_h/2"/>
                                          </p:val>
                                        </p:tav>
                                      </p:tavLst>
                                    </p:anim>
                                    <p:set>
                                      <p:cBhvr>
                                        <p:cTn id="62" dur="1" fill="hold">
                                          <p:stCondLst>
                                            <p:cond delay="499"/>
                                          </p:stCondLst>
                                        </p:cTn>
                                        <p:tgtEl>
                                          <p:spTgt spid="32"/>
                                        </p:tgtEl>
                                        <p:attrNameLst>
                                          <p:attrName>style.visibility</p:attrName>
                                        </p:attrNameLst>
                                      </p:cBhvr>
                                      <p:to>
                                        <p:strVal val="hidden"/>
                                      </p:to>
                                    </p:set>
                                  </p:childTnLst>
                                </p:cTn>
                              </p:par>
                              <p:par>
                                <p:cTn id="63" presetID="2" presetClass="exit" presetSubtype="4" fill="hold" grpId="1" nodeType="withEffect">
                                  <p:stCondLst>
                                    <p:cond delay="0"/>
                                  </p:stCondLst>
                                  <p:childTnLst>
                                    <p:anim calcmode="lin" valueType="num">
                                      <p:cBhvr additive="base">
                                        <p:cTn id="64" dur="500"/>
                                        <p:tgtEl>
                                          <p:spTgt spid="34"/>
                                        </p:tgtEl>
                                        <p:attrNameLst>
                                          <p:attrName>ppt_x</p:attrName>
                                        </p:attrNameLst>
                                      </p:cBhvr>
                                      <p:tavLst>
                                        <p:tav tm="0">
                                          <p:val>
                                            <p:strVal val="ppt_x"/>
                                          </p:val>
                                        </p:tav>
                                        <p:tav tm="100000">
                                          <p:val>
                                            <p:strVal val="ppt_x"/>
                                          </p:val>
                                        </p:tav>
                                      </p:tavLst>
                                    </p:anim>
                                    <p:anim calcmode="lin" valueType="num">
                                      <p:cBhvr additive="base">
                                        <p:cTn id="65" dur="500"/>
                                        <p:tgtEl>
                                          <p:spTgt spid="34"/>
                                        </p:tgtEl>
                                        <p:attrNameLst>
                                          <p:attrName>ppt_y</p:attrName>
                                        </p:attrNameLst>
                                      </p:cBhvr>
                                      <p:tavLst>
                                        <p:tav tm="0">
                                          <p:val>
                                            <p:strVal val="ppt_y"/>
                                          </p:val>
                                        </p:tav>
                                        <p:tav tm="100000">
                                          <p:val>
                                            <p:strVal val="1+ppt_h/2"/>
                                          </p:val>
                                        </p:tav>
                                      </p:tavLst>
                                    </p:anim>
                                    <p:set>
                                      <p:cBhvr>
                                        <p:cTn id="66" dur="1" fill="hold">
                                          <p:stCondLst>
                                            <p:cond delay="499"/>
                                          </p:stCondLst>
                                        </p:cTn>
                                        <p:tgtEl>
                                          <p:spTgt spid="34"/>
                                        </p:tgtEl>
                                        <p:attrNameLst>
                                          <p:attrName>style.visibility</p:attrName>
                                        </p:attrNameLst>
                                      </p:cBhvr>
                                      <p:to>
                                        <p:strVal val="hidden"/>
                                      </p:to>
                                    </p:set>
                                  </p:childTnLst>
                                </p:cTn>
                              </p:par>
                              <p:par>
                                <p:cTn id="67" presetID="2" presetClass="exit" presetSubtype="4" fill="hold" grpId="1" nodeType="withEffect">
                                  <p:stCondLst>
                                    <p:cond delay="0"/>
                                  </p:stCondLst>
                                  <p:childTnLst>
                                    <p:anim calcmode="lin" valueType="num">
                                      <p:cBhvr additive="base">
                                        <p:cTn id="68" dur="500"/>
                                        <p:tgtEl>
                                          <p:spTgt spid="33"/>
                                        </p:tgtEl>
                                        <p:attrNameLst>
                                          <p:attrName>ppt_x</p:attrName>
                                        </p:attrNameLst>
                                      </p:cBhvr>
                                      <p:tavLst>
                                        <p:tav tm="0">
                                          <p:val>
                                            <p:strVal val="ppt_x"/>
                                          </p:val>
                                        </p:tav>
                                        <p:tav tm="100000">
                                          <p:val>
                                            <p:strVal val="ppt_x"/>
                                          </p:val>
                                        </p:tav>
                                      </p:tavLst>
                                    </p:anim>
                                    <p:anim calcmode="lin" valueType="num">
                                      <p:cBhvr additive="base">
                                        <p:cTn id="69" dur="500"/>
                                        <p:tgtEl>
                                          <p:spTgt spid="33"/>
                                        </p:tgtEl>
                                        <p:attrNameLst>
                                          <p:attrName>ppt_y</p:attrName>
                                        </p:attrNameLst>
                                      </p:cBhvr>
                                      <p:tavLst>
                                        <p:tav tm="0">
                                          <p:val>
                                            <p:strVal val="ppt_y"/>
                                          </p:val>
                                        </p:tav>
                                        <p:tav tm="100000">
                                          <p:val>
                                            <p:strVal val="1+ppt_h/2"/>
                                          </p:val>
                                        </p:tav>
                                      </p:tavLst>
                                    </p:anim>
                                    <p:set>
                                      <p:cBhvr>
                                        <p:cTn id="70" dur="1" fill="hold">
                                          <p:stCondLst>
                                            <p:cond delay="499"/>
                                          </p:stCondLst>
                                        </p:cTn>
                                        <p:tgtEl>
                                          <p:spTgt spid="33"/>
                                        </p:tgtEl>
                                        <p:attrNameLst>
                                          <p:attrName>style.visibility</p:attrName>
                                        </p:attrNameLst>
                                      </p:cBhvr>
                                      <p:to>
                                        <p:strVal val="hidden"/>
                                      </p:to>
                                    </p:set>
                                  </p:childTnLst>
                                </p:cTn>
                              </p:par>
                              <p:par>
                                <p:cTn id="71" presetID="2" presetClass="exit" presetSubtype="4" fill="hold" grpId="1" nodeType="withEffect">
                                  <p:stCondLst>
                                    <p:cond delay="0"/>
                                  </p:stCondLst>
                                  <p:childTnLst>
                                    <p:anim calcmode="lin" valueType="num">
                                      <p:cBhvr additive="base">
                                        <p:cTn id="72" dur="500"/>
                                        <p:tgtEl>
                                          <p:spTgt spid="35"/>
                                        </p:tgtEl>
                                        <p:attrNameLst>
                                          <p:attrName>ppt_x</p:attrName>
                                        </p:attrNameLst>
                                      </p:cBhvr>
                                      <p:tavLst>
                                        <p:tav tm="0">
                                          <p:val>
                                            <p:strVal val="ppt_x"/>
                                          </p:val>
                                        </p:tav>
                                        <p:tav tm="100000">
                                          <p:val>
                                            <p:strVal val="ppt_x"/>
                                          </p:val>
                                        </p:tav>
                                      </p:tavLst>
                                    </p:anim>
                                    <p:anim calcmode="lin" valueType="num">
                                      <p:cBhvr additive="base">
                                        <p:cTn id="73" dur="500"/>
                                        <p:tgtEl>
                                          <p:spTgt spid="35"/>
                                        </p:tgtEl>
                                        <p:attrNameLst>
                                          <p:attrName>ppt_y</p:attrName>
                                        </p:attrNameLst>
                                      </p:cBhvr>
                                      <p:tavLst>
                                        <p:tav tm="0">
                                          <p:val>
                                            <p:strVal val="ppt_y"/>
                                          </p:val>
                                        </p:tav>
                                        <p:tav tm="100000">
                                          <p:val>
                                            <p:strVal val="1+ppt_h/2"/>
                                          </p:val>
                                        </p:tav>
                                      </p:tavLst>
                                    </p:anim>
                                    <p:set>
                                      <p:cBhvr>
                                        <p:cTn id="74" dur="1" fill="hold">
                                          <p:stCondLst>
                                            <p:cond delay="499"/>
                                          </p:stCondLst>
                                        </p:cTn>
                                        <p:tgtEl>
                                          <p:spTgt spid="35"/>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36"/>
                                        </p:tgtEl>
                                        <p:attrNameLst>
                                          <p:attrName>ppt_x</p:attrName>
                                        </p:attrNameLst>
                                      </p:cBhvr>
                                      <p:tavLst>
                                        <p:tav tm="0">
                                          <p:val>
                                            <p:strVal val="ppt_x"/>
                                          </p:val>
                                        </p:tav>
                                        <p:tav tm="100000">
                                          <p:val>
                                            <p:strVal val="ppt_x"/>
                                          </p:val>
                                        </p:tav>
                                      </p:tavLst>
                                    </p:anim>
                                    <p:anim calcmode="lin" valueType="num">
                                      <p:cBhvr additive="base">
                                        <p:cTn id="77" dur="500"/>
                                        <p:tgtEl>
                                          <p:spTgt spid="36"/>
                                        </p:tgtEl>
                                        <p:attrNameLst>
                                          <p:attrName>ppt_y</p:attrName>
                                        </p:attrNameLst>
                                      </p:cBhvr>
                                      <p:tavLst>
                                        <p:tav tm="0">
                                          <p:val>
                                            <p:strVal val="ppt_y"/>
                                          </p:val>
                                        </p:tav>
                                        <p:tav tm="100000">
                                          <p:val>
                                            <p:strVal val="1+ppt_h/2"/>
                                          </p:val>
                                        </p:tav>
                                      </p:tavLst>
                                    </p:anim>
                                    <p:set>
                                      <p:cBhvr>
                                        <p:cTn id="78" dur="1" fill="hold">
                                          <p:stCondLst>
                                            <p:cond delay="499"/>
                                          </p:stCondLst>
                                        </p:cTn>
                                        <p:tgtEl>
                                          <p:spTgt spid="36"/>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37"/>
                                        </p:tgtEl>
                                        <p:attrNameLst>
                                          <p:attrName>ppt_x</p:attrName>
                                        </p:attrNameLst>
                                      </p:cBhvr>
                                      <p:tavLst>
                                        <p:tav tm="0">
                                          <p:val>
                                            <p:strVal val="ppt_x"/>
                                          </p:val>
                                        </p:tav>
                                        <p:tav tm="100000">
                                          <p:val>
                                            <p:strVal val="ppt_x"/>
                                          </p:val>
                                        </p:tav>
                                      </p:tavLst>
                                    </p:anim>
                                    <p:anim calcmode="lin" valueType="num">
                                      <p:cBhvr additive="base">
                                        <p:cTn id="81" dur="500"/>
                                        <p:tgtEl>
                                          <p:spTgt spid="37"/>
                                        </p:tgtEl>
                                        <p:attrNameLst>
                                          <p:attrName>ppt_y</p:attrName>
                                        </p:attrNameLst>
                                      </p:cBhvr>
                                      <p:tavLst>
                                        <p:tav tm="0">
                                          <p:val>
                                            <p:strVal val="ppt_y"/>
                                          </p:val>
                                        </p:tav>
                                        <p:tav tm="100000">
                                          <p:val>
                                            <p:strVal val="1+ppt_h/2"/>
                                          </p:val>
                                        </p:tav>
                                      </p:tavLst>
                                    </p:anim>
                                    <p:set>
                                      <p:cBhvr>
                                        <p:cTn id="82" dur="1" fill="hold">
                                          <p:stCondLst>
                                            <p:cond delay="499"/>
                                          </p:stCondLst>
                                        </p:cTn>
                                        <p:tgtEl>
                                          <p:spTgt spid="37"/>
                                        </p:tgtEl>
                                        <p:attrNameLst>
                                          <p:attrName>style.visibility</p:attrName>
                                        </p:attrNameLst>
                                      </p:cBhvr>
                                      <p:to>
                                        <p:strVal val="hidden"/>
                                      </p:to>
                                    </p:set>
                                  </p:childTnLst>
                                </p:cTn>
                              </p:par>
                              <p:par>
                                <p:cTn id="83" presetID="2" presetClass="exit" presetSubtype="4" fill="hold" grpId="1" nodeType="withEffect">
                                  <p:stCondLst>
                                    <p:cond delay="0"/>
                                  </p:stCondLst>
                                  <p:childTnLst>
                                    <p:anim calcmode="lin" valueType="num">
                                      <p:cBhvr additive="base">
                                        <p:cTn id="84" dur="500"/>
                                        <p:tgtEl>
                                          <p:spTgt spid="39"/>
                                        </p:tgtEl>
                                        <p:attrNameLst>
                                          <p:attrName>ppt_x</p:attrName>
                                        </p:attrNameLst>
                                      </p:cBhvr>
                                      <p:tavLst>
                                        <p:tav tm="0">
                                          <p:val>
                                            <p:strVal val="ppt_x"/>
                                          </p:val>
                                        </p:tav>
                                        <p:tav tm="100000">
                                          <p:val>
                                            <p:strVal val="ppt_x"/>
                                          </p:val>
                                        </p:tav>
                                      </p:tavLst>
                                    </p:anim>
                                    <p:anim calcmode="lin" valueType="num">
                                      <p:cBhvr additive="base">
                                        <p:cTn id="85" dur="500"/>
                                        <p:tgtEl>
                                          <p:spTgt spid="39"/>
                                        </p:tgtEl>
                                        <p:attrNameLst>
                                          <p:attrName>ppt_y</p:attrName>
                                        </p:attrNameLst>
                                      </p:cBhvr>
                                      <p:tavLst>
                                        <p:tav tm="0">
                                          <p:val>
                                            <p:strVal val="ppt_y"/>
                                          </p:val>
                                        </p:tav>
                                        <p:tav tm="100000">
                                          <p:val>
                                            <p:strVal val="1+ppt_h/2"/>
                                          </p:val>
                                        </p:tav>
                                      </p:tavLst>
                                    </p:anim>
                                    <p:set>
                                      <p:cBhvr>
                                        <p:cTn id="86" dur="1" fill="hold">
                                          <p:stCondLst>
                                            <p:cond delay="499"/>
                                          </p:stCondLst>
                                        </p:cTn>
                                        <p:tgtEl>
                                          <p:spTgt spid="39"/>
                                        </p:tgtEl>
                                        <p:attrNameLst>
                                          <p:attrName>style.visibility</p:attrName>
                                        </p:attrNameLst>
                                      </p:cBhvr>
                                      <p:to>
                                        <p:strVal val="hidden"/>
                                      </p:to>
                                    </p:set>
                                  </p:childTnLst>
                                </p:cTn>
                              </p:par>
                              <p:par>
                                <p:cTn id="87" presetID="2" presetClass="exit" presetSubtype="4" fill="hold" grpId="1" nodeType="withEffect">
                                  <p:stCondLst>
                                    <p:cond delay="0"/>
                                  </p:stCondLst>
                                  <p:childTnLst>
                                    <p:anim calcmode="lin" valueType="num">
                                      <p:cBhvr additive="base">
                                        <p:cTn id="88" dur="500"/>
                                        <p:tgtEl>
                                          <p:spTgt spid="38"/>
                                        </p:tgtEl>
                                        <p:attrNameLst>
                                          <p:attrName>ppt_x</p:attrName>
                                        </p:attrNameLst>
                                      </p:cBhvr>
                                      <p:tavLst>
                                        <p:tav tm="0">
                                          <p:val>
                                            <p:strVal val="ppt_x"/>
                                          </p:val>
                                        </p:tav>
                                        <p:tav tm="100000">
                                          <p:val>
                                            <p:strVal val="ppt_x"/>
                                          </p:val>
                                        </p:tav>
                                      </p:tavLst>
                                    </p:anim>
                                    <p:anim calcmode="lin" valueType="num">
                                      <p:cBhvr additive="base">
                                        <p:cTn id="89" dur="500"/>
                                        <p:tgtEl>
                                          <p:spTgt spid="38"/>
                                        </p:tgtEl>
                                        <p:attrNameLst>
                                          <p:attrName>ppt_y</p:attrName>
                                        </p:attrNameLst>
                                      </p:cBhvr>
                                      <p:tavLst>
                                        <p:tav tm="0">
                                          <p:val>
                                            <p:strVal val="ppt_y"/>
                                          </p:val>
                                        </p:tav>
                                        <p:tav tm="100000">
                                          <p:val>
                                            <p:strVal val="1+ppt_h/2"/>
                                          </p:val>
                                        </p:tav>
                                      </p:tavLst>
                                    </p:anim>
                                    <p:set>
                                      <p:cBhvr>
                                        <p:cTn id="90" dur="1" fill="hold">
                                          <p:stCondLst>
                                            <p:cond delay="499"/>
                                          </p:stCondLst>
                                        </p:cTn>
                                        <p:tgtEl>
                                          <p:spTgt spid="3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ppt_x"/>
                                          </p:val>
                                        </p:tav>
                                        <p:tav tm="100000">
                                          <p:val>
                                            <p:strVal val="#ppt_x"/>
                                          </p:val>
                                        </p:tav>
                                      </p:tavLst>
                                    </p:anim>
                                    <p:anim calcmode="lin" valueType="num">
                                      <p:cBhvr additive="base">
                                        <p:cTn id="96" dur="500" fill="hold"/>
                                        <p:tgtEl>
                                          <p:spTgt spid="4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ppt_x"/>
                                          </p:val>
                                        </p:tav>
                                        <p:tav tm="100000">
                                          <p:val>
                                            <p:strVal val="#ppt_x"/>
                                          </p:val>
                                        </p:tav>
                                      </p:tavLst>
                                    </p:anim>
                                    <p:anim calcmode="lin" valueType="num">
                                      <p:cBhvr additive="base">
                                        <p:cTn id="100" dur="50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additive="base">
                                        <p:cTn id="103" dur="500" fill="hold"/>
                                        <p:tgtEl>
                                          <p:spTgt spid="19"/>
                                        </p:tgtEl>
                                        <p:attrNameLst>
                                          <p:attrName>ppt_x</p:attrName>
                                        </p:attrNameLst>
                                      </p:cBhvr>
                                      <p:tavLst>
                                        <p:tav tm="0">
                                          <p:val>
                                            <p:strVal val="#ppt_x"/>
                                          </p:val>
                                        </p:tav>
                                        <p:tav tm="100000">
                                          <p:val>
                                            <p:strVal val="#ppt_x"/>
                                          </p:val>
                                        </p:tav>
                                      </p:tavLst>
                                    </p:anim>
                                    <p:anim calcmode="lin" valueType="num">
                                      <p:cBhvr additive="base">
                                        <p:cTn id="104" dur="500" fill="hold"/>
                                        <p:tgtEl>
                                          <p:spTgt spid="1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500" fill="hold"/>
                                        <p:tgtEl>
                                          <p:spTgt spid="20"/>
                                        </p:tgtEl>
                                        <p:attrNameLst>
                                          <p:attrName>ppt_x</p:attrName>
                                        </p:attrNameLst>
                                      </p:cBhvr>
                                      <p:tavLst>
                                        <p:tav tm="0">
                                          <p:val>
                                            <p:strVal val="#ppt_x"/>
                                          </p:val>
                                        </p:tav>
                                        <p:tav tm="100000">
                                          <p:val>
                                            <p:strVal val="#ppt_x"/>
                                          </p:val>
                                        </p:tav>
                                      </p:tavLst>
                                    </p:anim>
                                    <p:anim calcmode="lin" valueType="num">
                                      <p:cBhvr additive="base">
                                        <p:cTn id="108" dur="500" fill="hold"/>
                                        <p:tgtEl>
                                          <p:spTgt spid="2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500" fill="hold"/>
                                        <p:tgtEl>
                                          <p:spTgt spid="21"/>
                                        </p:tgtEl>
                                        <p:attrNameLst>
                                          <p:attrName>ppt_x</p:attrName>
                                        </p:attrNameLst>
                                      </p:cBhvr>
                                      <p:tavLst>
                                        <p:tav tm="0">
                                          <p:val>
                                            <p:strVal val="#ppt_x"/>
                                          </p:val>
                                        </p:tav>
                                        <p:tav tm="100000">
                                          <p:val>
                                            <p:strVal val="#ppt_x"/>
                                          </p:val>
                                        </p:tav>
                                      </p:tavLst>
                                    </p:anim>
                                    <p:anim calcmode="lin" valueType="num">
                                      <p:cBhvr additive="base">
                                        <p:cTn id="1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2" grpId="0"/>
      <p:bldP spid="22"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6" name="TextBox 5">
            <a:extLst>
              <a:ext uri="{FF2B5EF4-FFF2-40B4-BE49-F238E27FC236}">
                <a16:creationId xmlns:a16="http://schemas.microsoft.com/office/drawing/2014/main" id="{9A271303-1622-B7D8-F9EE-3BB78193A700}"/>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10" name="TextBox 9">
            <a:extLst>
              <a:ext uri="{FF2B5EF4-FFF2-40B4-BE49-F238E27FC236}">
                <a16:creationId xmlns:a16="http://schemas.microsoft.com/office/drawing/2014/main" id="{60C4BC08-3ADA-C91C-2CC6-2AD50BF73CF6}"/>
              </a:ext>
            </a:extLst>
          </p:cNvPr>
          <p:cNvSpPr txBox="1"/>
          <p:nvPr/>
        </p:nvSpPr>
        <p:spPr>
          <a:xfrm>
            <a:off x="10347244" y="793662"/>
            <a:ext cx="1438214" cy="369332"/>
          </a:xfrm>
          <a:prstGeom prst="rect">
            <a:avLst/>
          </a:prstGeom>
          <a:noFill/>
        </p:spPr>
        <p:txBody>
          <a:bodyPr wrap="none" rtlCol="0">
            <a:spAutoFit/>
          </a:bodyPr>
          <a:lstStyle/>
          <a:p>
            <a:r>
              <a:rPr lang="en-US" dirty="0"/>
              <a:t>Kernel SVM</a:t>
            </a:r>
          </a:p>
        </p:txBody>
      </p:sp>
      <p:cxnSp>
        <p:nvCxnSpPr>
          <p:cNvPr id="11" name="Straight Arrow Connector 10">
            <a:extLst>
              <a:ext uri="{FF2B5EF4-FFF2-40B4-BE49-F238E27FC236}">
                <a16:creationId xmlns:a16="http://schemas.microsoft.com/office/drawing/2014/main" id="{4017D418-6045-03F6-B23B-8CF00005C7D5}"/>
              </a:ext>
            </a:extLst>
          </p:cNvPr>
          <p:cNvCxnSpPr/>
          <p:nvPr/>
        </p:nvCxnSpPr>
        <p:spPr>
          <a:xfrm flipV="1">
            <a:off x="3246783" y="2191468"/>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430EFF48-1673-7276-B241-C86F1084E5DE}"/>
              </a:ext>
            </a:extLst>
          </p:cNvPr>
          <p:cNvCxnSpPr/>
          <p:nvPr/>
        </p:nvCxnSpPr>
        <p:spPr>
          <a:xfrm>
            <a:off x="3246783" y="4626555"/>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26" name="TextBox 25">
            <a:extLst>
              <a:ext uri="{FF2B5EF4-FFF2-40B4-BE49-F238E27FC236}">
                <a16:creationId xmlns:a16="http://schemas.microsoft.com/office/drawing/2014/main" id="{6FA612CE-21E7-12AC-CAC1-54135A2B41BD}"/>
              </a:ext>
            </a:extLst>
          </p:cNvPr>
          <p:cNvSpPr txBox="1"/>
          <p:nvPr/>
        </p:nvSpPr>
        <p:spPr>
          <a:xfrm>
            <a:off x="2829221" y="3224345"/>
            <a:ext cx="308098" cy="369332"/>
          </a:xfrm>
          <a:prstGeom prst="rect">
            <a:avLst/>
          </a:prstGeom>
          <a:noFill/>
        </p:spPr>
        <p:txBody>
          <a:bodyPr wrap="none" rtlCol="0">
            <a:spAutoFit/>
          </a:bodyPr>
          <a:lstStyle/>
          <a:p>
            <a:r>
              <a:rPr lang="en-US" dirty="0"/>
              <a:t>y</a:t>
            </a:r>
          </a:p>
        </p:txBody>
      </p:sp>
      <p:sp>
        <p:nvSpPr>
          <p:cNvPr id="32" name="TextBox 31">
            <a:extLst>
              <a:ext uri="{FF2B5EF4-FFF2-40B4-BE49-F238E27FC236}">
                <a16:creationId xmlns:a16="http://schemas.microsoft.com/office/drawing/2014/main" id="{E1BDE814-0AE7-A804-CCE6-DC809456C7E0}"/>
              </a:ext>
            </a:extLst>
          </p:cNvPr>
          <p:cNvSpPr txBox="1"/>
          <p:nvPr/>
        </p:nvSpPr>
        <p:spPr>
          <a:xfrm>
            <a:off x="4338224" y="4689785"/>
            <a:ext cx="295274" cy="369332"/>
          </a:xfrm>
          <a:prstGeom prst="rect">
            <a:avLst/>
          </a:prstGeom>
          <a:noFill/>
        </p:spPr>
        <p:txBody>
          <a:bodyPr wrap="none" rtlCol="0">
            <a:spAutoFit/>
          </a:bodyPr>
          <a:lstStyle/>
          <a:p>
            <a:r>
              <a:rPr lang="en-US" dirty="0"/>
              <a:t>x</a:t>
            </a:r>
          </a:p>
        </p:txBody>
      </p:sp>
      <p:sp>
        <p:nvSpPr>
          <p:cNvPr id="33" name="Oval 32">
            <a:extLst>
              <a:ext uri="{FF2B5EF4-FFF2-40B4-BE49-F238E27FC236}">
                <a16:creationId xmlns:a16="http://schemas.microsoft.com/office/drawing/2014/main" id="{EE9ACCE1-E14A-52DA-3A07-CD962C6E9823}"/>
              </a:ext>
            </a:extLst>
          </p:cNvPr>
          <p:cNvSpPr/>
          <p:nvPr/>
        </p:nvSpPr>
        <p:spPr>
          <a:xfrm>
            <a:off x="3856384" y="359367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E180EA7-88B6-8FC3-6397-9DC5C674FEA9}"/>
              </a:ext>
            </a:extLst>
          </p:cNvPr>
          <p:cNvSpPr/>
          <p:nvPr/>
        </p:nvSpPr>
        <p:spPr>
          <a:xfrm>
            <a:off x="3993525" y="315394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55C2127-9A35-FBB3-EE56-C97E1EF762E4}"/>
              </a:ext>
            </a:extLst>
          </p:cNvPr>
          <p:cNvSpPr/>
          <p:nvPr/>
        </p:nvSpPr>
        <p:spPr>
          <a:xfrm>
            <a:off x="4465984" y="348603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3408F80-62A3-8E11-9815-8856A58C94E1}"/>
              </a:ext>
            </a:extLst>
          </p:cNvPr>
          <p:cNvSpPr/>
          <p:nvPr/>
        </p:nvSpPr>
        <p:spPr>
          <a:xfrm>
            <a:off x="4513194" y="2824023"/>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E5EAAE6-B896-079D-F3FD-CB31780AE49D}"/>
              </a:ext>
            </a:extLst>
          </p:cNvPr>
          <p:cNvSpPr/>
          <p:nvPr/>
        </p:nvSpPr>
        <p:spPr>
          <a:xfrm>
            <a:off x="5053968" y="2911526"/>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F3C6977-A6B2-844E-2A12-1D84A3F2D111}"/>
              </a:ext>
            </a:extLst>
          </p:cNvPr>
          <p:cNvSpPr/>
          <p:nvPr/>
        </p:nvSpPr>
        <p:spPr>
          <a:xfrm>
            <a:off x="5373266" y="2330559"/>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213344-9818-8275-B1B8-5C1CC5133F32}"/>
              </a:ext>
            </a:extLst>
          </p:cNvPr>
          <p:cNvSpPr/>
          <p:nvPr/>
        </p:nvSpPr>
        <p:spPr>
          <a:xfrm>
            <a:off x="4796523" y="4325156"/>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071F299-CB7C-87B8-EFE6-FB4A1206DA84}"/>
              </a:ext>
            </a:extLst>
          </p:cNvPr>
          <p:cNvSpPr/>
          <p:nvPr/>
        </p:nvSpPr>
        <p:spPr>
          <a:xfrm>
            <a:off x="4933664" y="3885420"/>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D234BAB-06E6-EB95-722E-51B7890AA60F}"/>
              </a:ext>
            </a:extLst>
          </p:cNvPr>
          <p:cNvSpPr/>
          <p:nvPr/>
        </p:nvSpPr>
        <p:spPr>
          <a:xfrm>
            <a:off x="5406123" y="4217516"/>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86CBDA3-6A97-6166-EC4F-2A20F1511CF3}"/>
              </a:ext>
            </a:extLst>
          </p:cNvPr>
          <p:cNvSpPr/>
          <p:nvPr/>
        </p:nvSpPr>
        <p:spPr>
          <a:xfrm>
            <a:off x="5239111" y="3784899"/>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DAF4665-2B82-30E5-0433-EDB95FEC0E3B}"/>
              </a:ext>
            </a:extLst>
          </p:cNvPr>
          <p:cNvSpPr/>
          <p:nvPr/>
        </p:nvSpPr>
        <p:spPr>
          <a:xfrm>
            <a:off x="5663568" y="3771371"/>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1ACB71D-3C27-7700-6581-41B0D1CEA4E1}"/>
              </a:ext>
            </a:extLst>
          </p:cNvPr>
          <p:cNvSpPr/>
          <p:nvPr/>
        </p:nvSpPr>
        <p:spPr>
          <a:xfrm>
            <a:off x="4347536" y="4266798"/>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16668154-672F-8A55-4377-40A12C38FA2A}"/>
              </a:ext>
            </a:extLst>
          </p:cNvPr>
          <p:cNvCxnSpPr/>
          <p:nvPr/>
        </p:nvCxnSpPr>
        <p:spPr>
          <a:xfrm flipV="1">
            <a:off x="8248960" y="2191468"/>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50" name="Straight Arrow Connector 49">
            <a:extLst>
              <a:ext uri="{FF2B5EF4-FFF2-40B4-BE49-F238E27FC236}">
                <a16:creationId xmlns:a16="http://schemas.microsoft.com/office/drawing/2014/main" id="{623F83F0-E72A-142C-3010-32013FE457E3}"/>
              </a:ext>
            </a:extLst>
          </p:cNvPr>
          <p:cNvCxnSpPr/>
          <p:nvPr/>
        </p:nvCxnSpPr>
        <p:spPr>
          <a:xfrm>
            <a:off x="8248960" y="4626555"/>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51" name="TextBox 50">
            <a:extLst>
              <a:ext uri="{FF2B5EF4-FFF2-40B4-BE49-F238E27FC236}">
                <a16:creationId xmlns:a16="http://schemas.microsoft.com/office/drawing/2014/main" id="{93AF90EE-6D03-0C50-F83F-4D39ECE19B9F}"/>
              </a:ext>
            </a:extLst>
          </p:cNvPr>
          <p:cNvSpPr txBox="1"/>
          <p:nvPr/>
        </p:nvSpPr>
        <p:spPr>
          <a:xfrm>
            <a:off x="7831398" y="3224345"/>
            <a:ext cx="308098" cy="369332"/>
          </a:xfrm>
          <a:prstGeom prst="rect">
            <a:avLst/>
          </a:prstGeom>
          <a:noFill/>
        </p:spPr>
        <p:txBody>
          <a:bodyPr wrap="none" rtlCol="0">
            <a:spAutoFit/>
          </a:bodyPr>
          <a:lstStyle/>
          <a:p>
            <a:r>
              <a:rPr lang="en-US" dirty="0"/>
              <a:t>y</a:t>
            </a:r>
          </a:p>
        </p:txBody>
      </p:sp>
      <p:sp>
        <p:nvSpPr>
          <p:cNvPr id="52" name="TextBox 51">
            <a:extLst>
              <a:ext uri="{FF2B5EF4-FFF2-40B4-BE49-F238E27FC236}">
                <a16:creationId xmlns:a16="http://schemas.microsoft.com/office/drawing/2014/main" id="{E125CF22-6C60-0CC8-95C9-400B356635C9}"/>
              </a:ext>
            </a:extLst>
          </p:cNvPr>
          <p:cNvSpPr txBox="1"/>
          <p:nvPr/>
        </p:nvSpPr>
        <p:spPr>
          <a:xfrm>
            <a:off x="9340401" y="4689785"/>
            <a:ext cx="295274" cy="369332"/>
          </a:xfrm>
          <a:prstGeom prst="rect">
            <a:avLst/>
          </a:prstGeom>
          <a:noFill/>
        </p:spPr>
        <p:txBody>
          <a:bodyPr wrap="none" rtlCol="0">
            <a:spAutoFit/>
          </a:bodyPr>
          <a:lstStyle/>
          <a:p>
            <a:r>
              <a:rPr lang="en-US" dirty="0"/>
              <a:t>x</a:t>
            </a:r>
          </a:p>
        </p:txBody>
      </p:sp>
      <p:sp>
        <p:nvSpPr>
          <p:cNvPr id="53" name="Oval 52">
            <a:extLst>
              <a:ext uri="{FF2B5EF4-FFF2-40B4-BE49-F238E27FC236}">
                <a16:creationId xmlns:a16="http://schemas.microsoft.com/office/drawing/2014/main" id="{8FB84CCC-D9B8-FC7A-725D-BB5C4D5DA6F6}"/>
              </a:ext>
            </a:extLst>
          </p:cNvPr>
          <p:cNvSpPr/>
          <p:nvPr/>
        </p:nvSpPr>
        <p:spPr>
          <a:xfrm>
            <a:off x="9581136" y="334058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886B9BE-A06E-2B3D-A566-4B125373CE52}"/>
              </a:ext>
            </a:extLst>
          </p:cNvPr>
          <p:cNvSpPr/>
          <p:nvPr/>
        </p:nvSpPr>
        <p:spPr>
          <a:xfrm>
            <a:off x="9564506" y="293807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D5C33AD-0E4F-0CE3-7BF5-BD425C7B1360}"/>
              </a:ext>
            </a:extLst>
          </p:cNvPr>
          <p:cNvSpPr/>
          <p:nvPr/>
        </p:nvSpPr>
        <p:spPr>
          <a:xfrm>
            <a:off x="9323898" y="350014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7B0E4B7-8277-D83B-0FD1-D9A4DBA320F0}"/>
              </a:ext>
            </a:extLst>
          </p:cNvPr>
          <p:cNvSpPr/>
          <p:nvPr/>
        </p:nvSpPr>
        <p:spPr>
          <a:xfrm>
            <a:off x="9289977" y="315394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F4C29A4-3E82-2D7E-40C0-9034F156A8EE}"/>
              </a:ext>
            </a:extLst>
          </p:cNvPr>
          <p:cNvSpPr/>
          <p:nvPr/>
        </p:nvSpPr>
        <p:spPr>
          <a:xfrm>
            <a:off x="9825576" y="3122985"/>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D7F9EAC-8194-EF64-4F45-7BE4B1D4B30E}"/>
              </a:ext>
            </a:extLst>
          </p:cNvPr>
          <p:cNvSpPr/>
          <p:nvPr/>
        </p:nvSpPr>
        <p:spPr>
          <a:xfrm>
            <a:off x="9872295" y="3491354"/>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21EE95E-F955-8B22-A86E-1DD110EED3BF}"/>
              </a:ext>
            </a:extLst>
          </p:cNvPr>
          <p:cNvSpPr/>
          <p:nvPr/>
        </p:nvSpPr>
        <p:spPr>
          <a:xfrm>
            <a:off x="9889376" y="4211107"/>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4883D42-7C73-15FA-3A7C-EAF057CC9C6A}"/>
              </a:ext>
            </a:extLst>
          </p:cNvPr>
          <p:cNvSpPr/>
          <p:nvPr/>
        </p:nvSpPr>
        <p:spPr>
          <a:xfrm>
            <a:off x="10127221" y="3853873"/>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4B6B43F-515F-5751-B5E0-4511F6068B17}"/>
              </a:ext>
            </a:extLst>
          </p:cNvPr>
          <p:cNvSpPr/>
          <p:nvPr/>
        </p:nvSpPr>
        <p:spPr>
          <a:xfrm>
            <a:off x="10284999" y="4215286"/>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25E0637-C3F4-78BA-1AB8-044DF7D3CAFB}"/>
              </a:ext>
            </a:extLst>
          </p:cNvPr>
          <p:cNvSpPr/>
          <p:nvPr/>
        </p:nvSpPr>
        <p:spPr>
          <a:xfrm>
            <a:off x="9460633" y="4231047"/>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719A49-D987-13C2-9388-C4CA35B1A53F}"/>
              </a:ext>
            </a:extLst>
          </p:cNvPr>
          <p:cNvSpPr/>
          <p:nvPr/>
        </p:nvSpPr>
        <p:spPr>
          <a:xfrm>
            <a:off x="9631687" y="3845272"/>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8" name="Oval 32767">
            <a:extLst>
              <a:ext uri="{FF2B5EF4-FFF2-40B4-BE49-F238E27FC236}">
                <a16:creationId xmlns:a16="http://schemas.microsoft.com/office/drawing/2014/main" id="{4DA299B9-ECC7-BD2C-20DA-8A10BFAAB207}"/>
              </a:ext>
            </a:extLst>
          </p:cNvPr>
          <p:cNvSpPr/>
          <p:nvPr/>
        </p:nvSpPr>
        <p:spPr>
          <a:xfrm>
            <a:off x="9003901" y="4246962"/>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69" name="Oval 32768">
            <a:extLst>
              <a:ext uri="{FF2B5EF4-FFF2-40B4-BE49-F238E27FC236}">
                <a16:creationId xmlns:a16="http://schemas.microsoft.com/office/drawing/2014/main" id="{22133B64-B0EA-F363-D958-27B14F5954BE}"/>
              </a:ext>
            </a:extLst>
          </p:cNvPr>
          <p:cNvSpPr/>
          <p:nvPr/>
        </p:nvSpPr>
        <p:spPr>
          <a:xfrm>
            <a:off x="9094154" y="3873909"/>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1" name="Parallelogram 32770">
            <a:extLst>
              <a:ext uri="{FF2B5EF4-FFF2-40B4-BE49-F238E27FC236}">
                <a16:creationId xmlns:a16="http://schemas.microsoft.com/office/drawing/2014/main" id="{DB3AF534-D6AF-2F11-9E14-21F2D43D0EEE}"/>
              </a:ext>
            </a:extLst>
          </p:cNvPr>
          <p:cNvSpPr/>
          <p:nvPr/>
        </p:nvSpPr>
        <p:spPr>
          <a:xfrm>
            <a:off x="8791730" y="3593677"/>
            <a:ext cx="2060028" cy="357875"/>
          </a:xfrm>
          <a:prstGeom prst="parallelogram">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3" name="TextBox 32772">
            <a:extLst>
              <a:ext uri="{FF2B5EF4-FFF2-40B4-BE49-F238E27FC236}">
                <a16:creationId xmlns:a16="http://schemas.microsoft.com/office/drawing/2014/main" id="{B04E3CCA-7D60-195A-9018-76CDCC85D5F3}"/>
              </a:ext>
            </a:extLst>
          </p:cNvPr>
          <p:cNvSpPr txBox="1"/>
          <p:nvPr/>
        </p:nvSpPr>
        <p:spPr>
          <a:xfrm>
            <a:off x="10443338" y="3634805"/>
            <a:ext cx="1221809" cy="246221"/>
          </a:xfrm>
          <a:prstGeom prst="rect">
            <a:avLst/>
          </a:prstGeom>
          <a:noFill/>
        </p:spPr>
        <p:txBody>
          <a:bodyPr wrap="none" rtlCol="0">
            <a:spAutoFit/>
          </a:bodyPr>
          <a:lstStyle/>
          <a:p>
            <a:r>
              <a:rPr lang="en-US" sz="1000" dirty="0"/>
              <a:t>Decision Surface</a:t>
            </a:r>
          </a:p>
        </p:txBody>
      </p:sp>
      <p:sp>
        <p:nvSpPr>
          <p:cNvPr id="32774" name="Right Arrow 32773">
            <a:extLst>
              <a:ext uri="{FF2B5EF4-FFF2-40B4-BE49-F238E27FC236}">
                <a16:creationId xmlns:a16="http://schemas.microsoft.com/office/drawing/2014/main" id="{19ADB08A-71F6-AAF7-6810-6DACD8B69537}"/>
              </a:ext>
            </a:extLst>
          </p:cNvPr>
          <p:cNvSpPr/>
          <p:nvPr/>
        </p:nvSpPr>
        <p:spPr>
          <a:xfrm>
            <a:off x="6695090" y="3267991"/>
            <a:ext cx="546538" cy="346206"/>
          </a:xfrm>
          <a:prstGeom prst="rightArrow">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5" name="TextBox 32774">
            <a:extLst>
              <a:ext uri="{FF2B5EF4-FFF2-40B4-BE49-F238E27FC236}">
                <a16:creationId xmlns:a16="http://schemas.microsoft.com/office/drawing/2014/main" id="{B14AC565-BD60-5412-3D4B-87CBDCF97F31}"/>
              </a:ext>
            </a:extLst>
          </p:cNvPr>
          <p:cNvSpPr txBox="1"/>
          <p:nvPr/>
        </p:nvSpPr>
        <p:spPr>
          <a:xfrm>
            <a:off x="3137319" y="1682250"/>
            <a:ext cx="7811754" cy="307777"/>
          </a:xfrm>
          <a:prstGeom prst="rect">
            <a:avLst/>
          </a:prstGeom>
          <a:noFill/>
        </p:spPr>
        <p:txBody>
          <a:bodyPr wrap="none" rtlCol="0">
            <a:spAutoFit/>
          </a:bodyPr>
          <a:lstStyle/>
          <a:p>
            <a:r>
              <a:rPr lang="en-US" sz="1400" dirty="0"/>
              <a:t>The function of the kernel is to take data as input and transform it into the required form.</a:t>
            </a:r>
          </a:p>
        </p:txBody>
      </p:sp>
      <p:sp>
        <p:nvSpPr>
          <p:cNvPr id="32776" name="TextBox 32775">
            <a:extLst>
              <a:ext uri="{FF2B5EF4-FFF2-40B4-BE49-F238E27FC236}">
                <a16:creationId xmlns:a16="http://schemas.microsoft.com/office/drawing/2014/main" id="{C9D1A371-ADD8-D654-764B-F56D14DFEFD3}"/>
              </a:ext>
            </a:extLst>
          </p:cNvPr>
          <p:cNvSpPr txBox="1"/>
          <p:nvPr/>
        </p:nvSpPr>
        <p:spPr>
          <a:xfrm>
            <a:off x="4916827" y="5336613"/>
            <a:ext cx="4455066" cy="369332"/>
          </a:xfrm>
          <a:prstGeom prst="rect">
            <a:avLst/>
          </a:prstGeom>
          <a:noFill/>
        </p:spPr>
        <p:txBody>
          <a:bodyPr wrap="none" rtlCol="0">
            <a:spAutoFit/>
          </a:bodyPr>
          <a:lstStyle/>
          <a:p>
            <a:r>
              <a:rPr lang="en-US" dirty="0"/>
              <a:t>We are using radial basis function (</a:t>
            </a:r>
            <a:r>
              <a:rPr lang="en-US" dirty="0" err="1"/>
              <a:t>rbf</a:t>
            </a:r>
            <a:r>
              <a:rPr lang="en-US" dirty="0"/>
              <a:t>)</a:t>
            </a:r>
          </a:p>
        </p:txBody>
      </p:sp>
      <p:sp>
        <p:nvSpPr>
          <p:cNvPr id="32777" name="Code 38">
            <a:extLst>
              <a:ext uri="{FF2B5EF4-FFF2-40B4-BE49-F238E27FC236}">
                <a16:creationId xmlns:a16="http://schemas.microsoft.com/office/drawing/2014/main" id="{088F736B-71F6-A77B-BF1A-00DEEA560AC0}"/>
              </a:ext>
            </a:extLst>
          </p:cNvPr>
          <p:cNvSpPr txBox="1"/>
          <p:nvPr/>
        </p:nvSpPr>
        <p:spPr>
          <a:xfrm>
            <a:off x="11249007" y="6447312"/>
            <a:ext cx="832279" cy="369332"/>
          </a:xfrm>
          <a:prstGeom prst="rect">
            <a:avLst/>
          </a:prstGeom>
          <a:noFill/>
        </p:spPr>
        <p:txBody>
          <a:bodyPr wrap="none" rtlCol="0">
            <a:spAutoFit/>
          </a:bodyPr>
          <a:lstStyle/>
          <a:p>
            <a:r>
              <a:rPr lang="en-US" dirty="0"/>
              <a:t>Code</a:t>
            </a:r>
          </a:p>
        </p:txBody>
      </p:sp>
      <p:pic>
        <p:nvPicPr>
          <p:cNvPr id="32778" name="Picture 32777">
            <a:extLst>
              <a:ext uri="{FF2B5EF4-FFF2-40B4-BE49-F238E27FC236}">
                <a16:creationId xmlns:a16="http://schemas.microsoft.com/office/drawing/2014/main" id="{A769F8E1-5689-C518-1103-C34F093F52D0}"/>
              </a:ext>
            </a:extLst>
          </p:cNvPr>
          <p:cNvPicPr>
            <a:picLocks noChangeAspect="1"/>
          </p:cNvPicPr>
          <p:nvPr/>
        </p:nvPicPr>
        <p:blipFill>
          <a:blip r:embed="rId11"/>
          <a:stretch>
            <a:fillRect/>
          </a:stretch>
        </p:blipFill>
        <p:spPr>
          <a:xfrm>
            <a:off x="3156996" y="2076875"/>
            <a:ext cx="7772400" cy="1359767"/>
          </a:xfrm>
          <a:prstGeom prst="rect">
            <a:avLst/>
          </a:prstGeom>
        </p:spPr>
      </p:pic>
    </p:spTree>
    <p:extLst>
      <p:ext uri="{BB962C8B-B14F-4D97-AF65-F5344CB8AC3E}">
        <p14:creationId xmlns:p14="http://schemas.microsoft.com/office/powerpoint/2010/main" val="267939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2777"/>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8"/>
                                        </p:tgtEl>
                                        <p:attrNameLst>
                                          <p:attrName>style.visibility</p:attrName>
                                        </p:attrNameLst>
                                      </p:cBhvr>
                                      <p:to>
                                        <p:strVal val="visible"/>
                                      </p:to>
                                    </p:set>
                                    <p:anim calcmode="lin" valueType="num">
                                      <p:cBhvr additive="base">
                                        <p:cTn id="7" dur="500" fill="hold"/>
                                        <p:tgtEl>
                                          <p:spTgt spid="32778"/>
                                        </p:tgtEl>
                                        <p:attrNameLst>
                                          <p:attrName>ppt_x</p:attrName>
                                        </p:attrNameLst>
                                      </p:cBhvr>
                                      <p:tavLst>
                                        <p:tav tm="0">
                                          <p:val>
                                            <p:strVal val="#ppt_x"/>
                                          </p:val>
                                        </p:tav>
                                        <p:tav tm="100000">
                                          <p:val>
                                            <p:strVal val="#ppt_x"/>
                                          </p:val>
                                        </p:tav>
                                      </p:tavLst>
                                    </p:anim>
                                    <p:anim calcmode="lin" valueType="num">
                                      <p:cBhvr additive="base">
                                        <p:cTn id="8" dur="500" fill="hold"/>
                                        <p:tgtEl>
                                          <p:spTgt spid="327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2778"/>
                                        </p:tgtEl>
                                        <p:attrNameLst>
                                          <p:attrName>ppt_x</p:attrName>
                                        </p:attrNameLst>
                                      </p:cBhvr>
                                      <p:tavLst>
                                        <p:tav tm="0">
                                          <p:val>
                                            <p:strVal val="ppt_x"/>
                                          </p:val>
                                        </p:tav>
                                        <p:tav tm="100000">
                                          <p:val>
                                            <p:strVal val="ppt_x"/>
                                          </p:val>
                                        </p:tav>
                                      </p:tavLst>
                                    </p:anim>
                                    <p:anim calcmode="lin" valueType="num">
                                      <p:cBhvr additive="base">
                                        <p:cTn id="13" dur="500"/>
                                        <p:tgtEl>
                                          <p:spTgt spid="32778"/>
                                        </p:tgtEl>
                                        <p:attrNameLst>
                                          <p:attrName>ppt_y</p:attrName>
                                        </p:attrNameLst>
                                      </p:cBhvr>
                                      <p:tavLst>
                                        <p:tav tm="0">
                                          <p:val>
                                            <p:strVal val="ppt_y"/>
                                          </p:val>
                                        </p:tav>
                                        <p:tav tm="100000">
                                          <p:val>
                                            <p:strVal val="1+ppt_h/2"/>
                                          </p:val>
                                        </p:tav>
                                      </p:tavLst>
                                    </p:anim>
                                    <p:set>
                                      <p:cBhvr>
                                        <p:cTn id="14" dur="1" fill="hold">
                                          <p:stCondLst>
                                            <p:cond delay="499"/>
                                          </p:stCondLst>
                                        </p:cTn>
                                        <p:tgtEl>
                                          <p:spTgt spid="32778"/>
                                        </p:tgtEl>
                                        <p:attrNameLst>
                                          <p:attrName>style.visibility</p:attrName>
                                        </p:attrNameLst>
                                      </p:cBhvr>
                                      <p:to>
                                        <p:strVal val="hidden"/>
                                      </p:to>
                                    </p:set>
                                  </p:childTnLst>
                                </p:cTn>
                              </p:par>
                            </p:childTnLst>
                          </p:cTn>
                        </p:par>
                      </p:childTnLst>
                    </p:cTn>
                  </p:par>
                </p:childTnLst>
              </p:cTn>
              <p:nextCondLst>
                <p:cond evt="onClick" delay="0">
                  <p:tgtEl>
                    <p:spTgt spid="3277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6" name="TextBox 5">
            <a:extLst>
              <a:ext uri="{FF2B5EF4-FFF2-40B4-BE49-F238E27FC236}">
                <a16:creationId xmlns:a16="http://schemas.microsoft.com/office/drawing/2014/main" id="{9A271303-1622-B7D8-F9EE-3BB78193A700}"/>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10" name="TextBox 9">
            <a:extLst>
              <a:ext uri="{FF2B5EF4-FFF2-40B4-BE49-F238E27FC236}">
                <a16:creationId xmlns:a16="http://schemas.microsoft.com/office/drawing/2014/main" id="{60C4BC08-3ADA-C91C-2CC6-2AD50BF73CF6}"/>
              </a:ext>
            </a:extLst>
          </p:cNvPr>
          <p:cNvSpPr txBox="1"/>
          <p:nvPr/>
        </p:nvSpPr>
        <p:spPr>
          <a:xfrm>
            <a:off x="10347244" y="793662"/>
            <a:ext cx="1438214" cy="369332"/>
          </a:xfrm>
          <a:prstGeom prst="rect">
            <a:avLst/>
          </a:prstGeom>
          <a:noFill/>
        </p:spPr>
        <p:txBody>
          <a:bodyPr wrap="none" rtlCol="0">
            <a:spAutoFit/>
          </a:bodyPr>
          <a:lstStyle/>
          <a:p>
            <a:r>
              <a:rPr lang="en-US" dirty="0"/>
              <a:t>Kernel SVM</a:t>
            </a:r>
          </a:p>
        </p:txBody>
      </p:sp>
      <p:sp>
        <p:nvSpPr>
          <p:cNvPr id="9" name="TextBox 8">
            <a:extLst>
              <a:ext uri="{FF2B5EF4-FFF2-40B4-BE49-F238E27FC236}">
                <a16:creationId xmlns:a16="http://schemas.microsoft.com/office/drawing/2014/main" id="{E9FD96C2-5D2F-63F4-CFCE-AF29D1C8BBE7}"/>
              </a:ext>
            </a:extLst>
          </p:cNvPr>
          <p:cNvSpPr txBox="1"/>
          <p:nvPr/>
        </p:nvSpPr>
        <p:spPr>
          <a:xfrm>
            <a:off x="3204777" y="1439917"/>
            <a:ext cx="1909497" cy="369332"/>
          </a:xfrm>
          <a:prstGeom prst="rect">
            <a:avLst/>
          </a:prstGeom>
          <a:noFill/>
        </p:spPr>
        <p:txBody>
          <a:bodyPr wrap="none" rtlCol="0">
            <a:spAutoFit/>
          </a:bodyPr>
          <a:lstStyle/>
          <a:p>
            <a:r>
              <a:rPr lang="en-US" dirty="0"/>
              <a:t>Parameter Grid</a:t>
            </a:r>
          </a:p>
        </p:txBody>
      </p:sp>
      <p:sp>
        <p:nvSpPr>
          <p:cNvPr id="13" name="TextBox 12">
            <a:extLst>
              <a:ext uri="{FF2B5EF4-FFF2-40B4-BE49-F238E27FC236}">
                <a16:creationId xmlns:a16="http://schemas.microsoft.com/office/drawing/2014/main" id="{EBD5D5AB-EE6F-C664-4ABF-AABE75F64B84}"/>
              </a:ext>
            </a:extLst>
          </p:cNvPr>
          <p:cNvSpPr txBox="1"/>
          <p:nvPr/>
        </p:nvSpPr>
        <p:spPr>
          <a:xfrm>
            <a:off x="3209730" y="2463271"/>
            <a:ext cx="425116" cy="461665"/>
          </a:xfrm>
          <a:prstGeom prst="rect">
            <a:avLst/>
          </a:prstGeom>
          <a:noFill/>
        </p:spPr>
        <p:txBody>
          <a:bodyPr wrap="none" rtlCol="0">
            <a:spAutoFit/>
          </a:bodyPr>
          <a:lstStyle/>
          <a:p>
            <a:r>
              <a:rPr lang="en-US" sz="2400" b="1" dirty="0">
                <a:solidFill>
                  <a:srgbClr val="00B0F0"/>
                </a:solidFill>
              </a:rPr>
              <a:t>C</a:t>
            </a:r>
          </a:p>
        </p:txBody>
      </p:sp>
      <p:sp>
        <p:nvSpPr>
          <p:cNvPr id="14" name="TextBox 13">
            <a:extLst>
              <a:ext uri="{FF2B5EF4-FFF2-40B4-BE49-F238E27FC236}">
                <a16:creationId xmlns:a16="http://schemas.microsoft.com/office/drawing/2014/main" id="{3E6B34ED-C3DD-A921-A2F3-84E2F6EAEB2A}"/>
              </a:ext>
            </a:extLst>
          </p:cNvPr>
          <p:cNvSpPr txBox="1"/>
          <p:nvPr/>
        </p:nvSpPr>
        <p:spPr>
          <a:xfrm>
            <a:off x="3448383" y="2648612"/>
            <a:ext cx="2985113" cy="307777"/>
          </a:xfrm>
          <a:prstGeom prst="rect">
            <a:avLst/>
          </a:prstGeom>
          <a:noFill/>
        </p:spPr>
        <p:txBody>
          <a:bodyPr wrap="none" rtlCol="0">
            <a:spAutoFit/>
          </a:bodyPr>
          <a:lstStyle/>
          <a:p>
            <a:r>
              <a:rPr lang="en-US" sz="1400" dirty="0"/>
              <a:t>Inverse of regularization strength</a:t>
            </a:r>
          </a:p>
        </p:txBody>
      </p:sp>
      <p:sp>
        <p:nvSpPr>
          <p:cNvPr id="15" name="TextBox 14">
            <a:extLst>
              <a:ext uri="{FF2B5EF4-FFF2-40B4-BE49-F238E27FC236}">
                <a16:creationId xmlns:a16="http://schemas.microsoft.com/office/drawing/2014/main" id="{7FE08115-479D-ACA6-EE7F-56CACFDFE1BF}"/>
              </a:ext>
            </a:extLst>
          </p:cNvPr>
          <p:cNvSpPr txBox="1"/>
          <p:nvPr/>
        </p:nvSpPr>
        <p:spPr>
          <a:xfrm>
            <a:off x="7596134" y="2617834"/>
            <a:ext cx="2679453" cy="369332"/>
          </a:xfrm>
          <a:prstGeom prst="rect">
            <a:avLst/>
          </a:prstGeom>
          <a:noFill/>
        </p:spPr>
        <p:txBody>
          <a:bodyPr wrap="square" rtlCol="0">
            <a:spAutoFit/>
          </a:bodyPr>
          <a:lstStyle/>
          <a:p>
            <a:r>
              <a:rPr lang="en-US" dirty="0">
                <a:solidFill>
                  <a:srgbClr val="0DAFDE"/>
                </a:solidFill>
              </a:rPr>
              <a:t>2, 8, 16</a:t>
            </a:r>
          </a:p>
        </p:txBody>
      </p:sp>
      <p:sp>
        <p:nvSpPr>
          <p:cNvPr id="16" name="TextBox 15">
            <a:extLst>
              <a:ext uri="{FF2B5EF4-FFF2-40B4-BE49-F238E27FC236}">
                <a16:creationId xmlns:a16="http://schemas.microsoft.com/office/drawing/2014/main" id="{304D2DB2-49BD-B7F7-1BE2-DB5F6D337264}"/>
              </a:ext>
            </a:extLst>
          </p:cNvPr>
          <p:cNvSpPr txBox="1"/>
          <p:nvPr/>
        </p:nvSpPr>
        <p:spPr>
          <a:xfrm>
            <a:off x="3218192" y="3795974"/>
            <a:ext cx="1074333" cy="369332"/>
          </a:xfrm>
          <a:prstGeom prst="rect">
            <a:avLst/>
          </a:prstGeom>
          <a:noFill/>
        </p:spPr>
        <p:txBody>
          <a:bodyPr wrap="none" rtlCol="0">
            <a:spAutoFit/>
          </a:bodyPr>
          <a:lstStyle/>
          <a:p>
            <a:r>
              <a:rPr lang="en-US" b="1" dirty="0">
                <a:solidFill>
                  <a:srgbClr val="0DAFDE"/>
                </a:solidFill>
              </a:rPr>
              <a:t>gamma</a:t>
            </a:r>
          </a:p>
        </p:txBody>
      </p:sp>
      <p:sp>
        <p:nvSpPr>
          <p:cNvPr id="17" name="TextBox 16">
            <a:extLst>
              <a:ext uri="{FF2B5EF4-FFF2-40B4-BE49-F238E27FC236}">
                <a16:creationId xmlns:a16="http://schemas.microsoft.com/office/drawing/2014/main" id="{6A5F51AA-1437-534B-FEE6-6EB277C7BC10}"/>
              </a:ext>
            </a:extLst>
          </p:cNvPr>
          <p:cNvSpPr txBox="1"/>
          <p:nvPr/>
        </p:nvSpPr>
        <p:spPr>
          <a:xfrm>
            <a:off x="3529743" y="4011417"/>
            <a:ext cx="3114955" cy="523220"/>
          </a:xfrm>
          <a:prstGeom prst="rect">
            <a:avLst/>
          </a:prstGeom>
          <a:noFill/>
        </p:spPr>
        <p:txBody>
          <a:bodyPr wrap="none" rtlCol="0">
            <a:spAutoFit/>
          </a:bodyPr>
          <a:lstStyle/>
          <a:p>
            <a:r>
              <a:rPr lang="en-US" sz="1400" dirty="0"/>
              <a:t>Defines how far the influence of</a:t>
            </a:r>
          </a:p>
          <a:p>
            <a:r>
              <a:rPr lang="en-US" sz="1400" dirty="0"/>
              <a:t>a single training example reaches</a:t>
            </a:r>
          </a:p>
        </p:txBody>
      </p:sp>
      <p:sp>
        <p:nvSpPr>
          <p:cNvPr id="22" name="TextBox 21">
            <a:extLst>
              <a:ext uri="{FF2B5EF4-FFF2-40B4-BE49-F238E27FC236}">
                <a16:creationId xmlns:a16="http://schemas.microsoft.com/office/drawing/2014/main" id="{BC2BAEA0-EB20-7C9C-B8F7-A94E09FF35AF}"/>
              </a:ext>
            </a:extLst>
          </p:cNvPr>
          <p:cNvSpPr txBox="1"/>
          <p:nvPr/>
        </p:nvSpPr>
        <p:spPr>
          <a:xfrm>
            <a:off x="7596134" y="3857113"/>
            <a:ext cx="1467068" cy="369332"/>
          </a:xfrm>
          <a:prstGeom prst="rect">
            <a:avLst/>
          </a:prstGeom>
          <a:noFill/>
        </p:spPr>
        <p:txBody>
          <a:bodyPr wrap="none" rtlCol="0">
            <a:spAutoFit/>
          </a:bodyPr>
          <a:lstStyle/>
          <a:p>
            <a:r>
              <a:rPr lang="en-US" dirty="0">
                <a:solidFill>
                  <a:srgbClr val="0DAFDE"/>
                </a:solidFill>
              </a:rPr>
              <a:t>0.1, 0.125, 2</a:t>
            </a:r>
          </a:p>
        </p:txBody>
      </p:sp>
      <p:sp>
        <p:nvSpPr>
          <p:cNvPr id="24" name="TextBox 23">
            <a:extLst>
              <a:ext uri="{FF2B5EF4-FFF2-40B4-BE49-F238E27FC236}">
                <a16:creationId xmlns:a16="http://schemas.microsoft.com/office/drawing/2014/main" id="{C4F9F90D-576B-1A7E-0E17-1ADA1CE50FAB}"/>
              </a:ext>
            </a:extLst>
          </p:cNvPr>
          <p:cNvSpPr txBox="1"/>
          <p:nvPr/>
        </p:nvSpPr>
        <p:spPr>
          <a:xfrm>
            <a:off x="3218192" y="5303739"/>
            <a:ext cx="864339" cy="369332"/>
          </a:xfrm>
          <a:prstGeom prst="rect">
            <a:avLst/>
          </a:prstGeom>
          <a:noFill/>
        </p:spPr>
        <p:txBody>
          <a:bodyPr wrap="none" rtlCol="0">
            <a:spAutoFit/>
          </a:bodyPr>
          <a:lstStyle/>
          <a:p>
            <a:r>
              <a:rPr lang="en-US" dirty="0" err="1">
                <a:solidFill>
                  <a:srgbClr val="0DAFDE"/>
                </a:solidFill>
              </a:rPr>
              <a:t>kernal</a:t>
            </a:r>
            <a:endParaRPr lang="en-US" dirty="0">
              <a:solidFill>
                <a:srgbClr val="0DAFDE"/>
              </a:solidFill>
            </a:endParaRPr>
          </a:p>
        </p:txBody>
      </p:sp>
      <p:sp>
        <p:nvSpPr>
          <p:cNvPr id="25" name="TextBox 24">
            <a:extLst>
              <a:ext uri="{FF2B5EF4-FFF2-40B4-BE49-F238E27FC236}">
                <a16:creationId xmlns:a16="http://schemas.microsoft.com/office/drawing/2014/main" id="{F44DFDDC-3DAB-F8E5-0CBD-F3E1A4D6F129}"/>
              </a:ext>
            </a:extLst>
          </p:cNvPr>
          <p:cNvSpPr txBox="1"/>
          <p:nvPr/>
        </p:nvSpPr>
        <p:spPr>
          <a:xfrm>
            <a:off x="7596134" y="5151947"/>
            <a:ext cx="646331" cy="369332"/>
          </a:xfrm>
          <a:prstGeom prst="rect">
            <a:avLst/>
          </a:prstGeom>
          <a:noFill/>
        </p:spPr>
        <p:txBody>
          <a:bodyPr wrap="none" rtlCol="0">
            <a:spAutoFit/>
          </a:bodyPr>
          <a:lstStyle/>
          <a:p>
            <a:r>
              <a:rPr lang="en-US" dirty="0">
                <a:solidFill>
                  <a:srgbClr val="0DAFDE"/>
                </a:solidFill>
              </a:rPr>
              <a:t>‘</a:t>
            </a:r>
            <a:r>
              <a:rPr lang="en-US" dirty="0" err="1">
                <a:solidFill>
                  <a:srgbClr val="0DAFDE"/>
                </a:solidFill>
              </a:rPr>
              <a:t>rbf</a:t>
            </a:r>
            <a:r>
              <a:rPr lang="en-US" dirty="0">
                <a:solidFill>
                  <a:srgbClr val="0DAFDE"/>
                </a:solidFill>
              </a:rPr>
              <a:t>’</a:t>
            </a:r>
          </a:p>
        </p:txBody>
      </p:sp>
    </p:spTree>
    <p:extLst>
      <p:ext uri="{BB962C8B-B14F-4D97-AF65-F5344CB8AC3E}">
        <p14:creationId xmlns:p14="http://schemas.microsoft.com/office/powerpoint/2010/main" val="1113778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5" name="TextBox 14">
            <a:extLst>
              <a:ext uri="{FF2B5EF4-FFF2-40B4-BE49-F238E27FC236}">
                <a16:creationId xmlns:a16="http://schemas.microsoft.com/office/drawing/2014/main" id="{B7FB0292-68B4-2EC8-C72C-BF42641898BD}"/>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6" name="TextBox 15">
            <a:extLst>
              <a:ext uri="{FF2B5EF4-FFF2-40B4-BE49-F238E27FC236}">
                <a16:creationId xmlns:a16="http://schemas.microsoft.com/office/drawing/2014/main" id="{1E589541-B879-7307-0F95-9158DA03BD2B}"/>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27" name="TextBox 26">
            <a:extLst>
              <a:ext uri="{FF2B5EF4-FFF2-40B4-BE49-F238E27FC236}">
                <a16:creationId xmlns:a16="http://schemas.microsoft.com/office/drawing/2014/main" id="{32D1784B-029D-9570-3D78-C0A22EB3EDCA}"/>
              </a:ext>
            </a:extLst>
          </p:cNvPr>
          <p:cNvSpPr txBox="1"/>
          <p:nvPr/>
        </p:nvSpPr>
        <p:spPr>
          <a:xfrm>
            <a:off x="3153965" y="2515778"/>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37" name="TextBox 36">
            <a:extLst>
              <a:ext uri="{FF2B5EF4-FFF2-40B4-BE49-F238E27FC236}">
                <a16:creationId xmlns:a16="http://schemas.microsoft.com/office/drawing/2014/main" id="{FAE910E2-FEE1-6F0F-80A6-F8038152CFDC}"/>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43" name="TextBox 42">
            <a:extLst>
              <a:ext uri="{FF2B5EF4-FFF2-40B4-BE49-F238E27FC236}">
                <a16:creationId xmlns:a16="http://schemas.microsoft.com/office/drawing/2014/main" id="{D427FEE7-7B48-28F5-F6AD-91A0C8B4A61C}"/>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45" name="TextBox 44">
            <a:extLst>
              <a:ext uri="{FF2B5EF4-FFF2-40B4-BE49-F238E27FC236}">
                <a16:creationId xmlns:a16="http://schemas.microsoft.com/office/drawing/2014/main" id="{B58ADFF0-0A96-BE92-33D0-A896FE82265F}"/>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47" name="TextBox 46">
            <a:extLst>
              <a:ext uri="{FF2B5EF4-FFF2-40B4-BE49-F238E27FC236}">
                <a16:creationId xmlns:a16="http://schemas.microsoft.com/office/drawing/2014/main" id="{943763AA-C34A-3CBF-E523-B28A0EBB900F}"/>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9" name="TextBox 8">
            <a:extLst>
              <a:ext uri="{FF2B5EF4-FFF2-40B4-BE49-F238E27FC236}">
                <a16:creationId xmlns:a16="http://schemas.microsoft.com/office/drawing/2014/main" id="{EB788ED4-437E-33D8-E809-2F164936955C}"/>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98.98%</a:t>
            </a:r>
          </a:p>
        </p:txBody>
      </p:sp>
      <p:graphicFrame>
        <p:nvGraphicFramePr>
          <p:cNvPr id="13" name="Table 26">
            <a:extLst>
              <a:ext uri="{FF2B5EF4-FFF2-40B4-BE49-F238E27FC236}">
                <a16:creationId xmlns:a16="http://schemas.microsoft.com/office/drawing/2014/main" id="{C4DB86B8-F656-647E-706A-CDF0207B2091}"/>
              </a:ext>
            </a:extLst>
          </p:cNvPr>
          <p:cNvGraphicFramePr>
            <a:graphicFrameLocks noGrp="1"/>
          </p:cNvGraphicFramePr>
          <p:nvPr>
            <p:extLst>
              <p:ext uri="{D42A27DB-BD31-4B8C-83A1-F6EECF244321}">
                <p14:modId xmlns:p14="http://schemas.microsoft.com/office/powerpoint/2010/main" val="1099651713"/>
              </p:ext>
            </p:extLst>
          </p:nvPr>
        </p:nvGraphicFramePr>
        <p:xfrm>
          <a:off x="6096000" y="2270234"/>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0</a:t>
                      </a:r>
                    </a:p>
                  </a:txBody>
                  <a:tcPr/>
                </a:tc>
                <a:tc>
                  <a:txBody>
                    <a:bodyPr/>
                    <a:lstStyle/>
                    <a:p>
                      <a:r>
                        <a:rPr lang="en-US" dirty="0">
                          <a:solidFill>
                            <a:srgbClr val="0DAFDE"/>
                          </a:solidFill>
                        </a:rPr>
                        <a:t>260</a:t>
                      </a:r>
                    </a:p>
                  </a:txBody>
                  <a:tcPr/>
                </a:tc>
                <a:tc>
                  <a:txBody>
                    <a:bodyPr/>
                    <a:lstStyle/>
                    <a:p>
                      <a:r>
                        <a:rPr lang="en-US" dirty="0">
                          <a:solidFill>
                            <a:schemeClr val="accent6"/>
                          </a:solidFill>
                        </a:rPr>
                        <a:t>7</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7</a:t>
                      </a:r>
                    </a:p>
                  </a:txBody>
                  <a:tcPr/>
                </a:tc>
                <a:tc>
                  <a:txBody>
                    <a:bodyPr/>
                    <a:lstStyle/>
                    <a:p>
                      <a:r>
                        <a:rPr lang="en-US" dirty="0">
                          <a:solidFill>
                            <a:srgbClr val="0DAFDE"/>
                          </a:solidFill>
                        </a:rPr>
                        <a:t>277</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218</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196</a:t>
                      </a:r>
                    </a:p>
                  </a:txBody>
                  <a:tcPr/>
                </a:tc>
                <a:tc>
                  <a:txBody>
                    <a:bodyPr/>
                    <a:lstStyle/>
                    <a:p>
                      <a:r>
                        <a:rPr lang="en-US" dirty="0"/>
                        <a:t>0</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200</a:t>
                      </a:r>
                    </a:p>
                  </a:txBody>
                  <a:tcPr/>
                </a:tc>
                <a:extLst>
                  <a:ext uri="{0D108BD9-81ED-4DB2-BD59-A6C34878D82A}">
                    <a16:rowId xmlns:a16="http://schemas.microsoft.com/office/drawing/2014/main" val="2685061567"/>
                  </a:ext>
                </a:extLst>
              </a:tr>
            </a:tbl>
          </a:graphicData>
        </a:graphic>
      </p:graphicFrame>
      <p:graphicFrame>
        <p:nvGraphicFramePr>
          <p:cNvPr id="14" name="Table 33">
            <a:extLst>
              <a:ext uri="{FF2B5EF4-FFF2-40B4-BE49-F238E27FC236}">
                <a16:creationId xmlns:a16="http://schemas.microsoft.com/office/drawing/2014/main" id="{B6522A79-8B94-8B94-4F5D-D9689C8B53FE}"/>
              </a:ext>
            </a:extLst>
          </p:cNvPr>
          <p:cNvGraphicFramePr>
            <a:graphicFrameLocks noGrp="1"/>
          </p:cNvGraphicFramePr>
          <p:nvPr>
            <p:extLst>
              <p:ext uri="{D42A27DB-BD31-4B8C-83A1-F6EECF244321}">
                <p14:modId xmlns:p14="http://schemas.microsoft.com/office/powerpoint/2010/main" val="2409925540"/>
              </p:ext>
            </p:extLst>
          </p:nvPr>
        </p:nvGraphicFramePr>
        <p:xfrm>
          <a:off x="6159813" y="2331112"/>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0.97</a:t>
                      </a:r>
                    </a:p>
                  </a:txBody>
                  <a:tcPr/>
                </a:tc>
                <a:tc>
                  <a:txBody>
                    <a:bodyPr/>
                    <a:lstStyle/>
                    <a:p>
                      <a:r>
                        <a:rPr lang="en-US" sz="1000" dirty="0"/>
                        <a:t>0.97</a:t>
                      </a:r>
                    </a:p>
                  </a:txBody>
                  <a:tcPr/>
                </a:tc>
                <a:tc>
                  <a:txBody>
                    <a:bodyPr/>
                    <a:lstStyle/>
                    <a:p>
                      <a:r>
                        <a:rPr lang="en-US" sz="1000" dirty="0"/>
                        <a:t>0.97</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0.99</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17" name="TextBox 16">
            <a:extLst>
              <a:ext uri="{FF2B5EF4-FFF2-40B4-BE49-F238E27FC236}">
                <a16:creationId xmlns:a16="http://schemas.microsoft.com/office/drawing/2014/main" id="{C75B79CB-1A7D-1376-5B8E-4EE8DCB9673C}"/>
              </a:ext>
            </a:extLst>
          </p:cNvPr>
          <p:cNvSpPr txBox="1"/>
          <p:nvPr/>
        </p:nvSpPr>
        <p:spPr>
          <a:xfrm>
            <a:off x="8019394" y="3362745"/>
            <a:ext cx="2893741" cy="369332"/>
          </a:xfrm>
          <a:prstGeom prst="rect">
            <a:avLst/>
          </a:prstGeom>
          <a:noFill/>
        </p:spPr>
        <p:txBody>
          <a:bodyPr wrap="none" rtlCol="0">
            <a:spAutoFit/>
          </a:bodyPr>
          <a:lstStyle/>
          <a:p>
            <a:r>
              <a:rPr lang="en-US" dirty="0"/>
              <a:t>SVC(C=</a:t>
            </a:r>
            <a:r>
              <a:rPr lang="en-US" dirty="0">
                <a:solidFill>
                  <a:srgbClr val="0DAFDE"/>
                </a:solidFill>
              </a:rPr>
              <a:t>16</a:t>
            </a:r>
            <a:r>
              <a:rPr lang="en-US" dirty="0"/>
              <a:t>, gamma=</a:t>
            </a:r>
            <a:r>
              <a:rPr lang="en-US" dirty="0">
                <a:solidFill>
                  <a:srgbClr val="0DAFDE"/>
                </a:solidFill>
              </a:rPr>
              <a:t>0.1</a:t>
            </a:r>
            <a:r>
              <a:rPr lang="en-US" dirty="0"/>
              <a:t>)</a:t>
            </a:r>
          </a:p>
        </p:txBody>
      </p:sp>
      <p:sp>
        <p:nvSpPr>
          <p:cNvPr id="22" name="TextBox 21">
            <a:extLst>
              <a:ext uri="{FF2B5EF4-FFF2-40B4-BE49-F238E27FC236}">
                <a16:creationId xmlns:a16="http://schemas.microsoft.com/office/drawing/2014/main" id="{5B114FF7-F451-4AFD-A4D0-61E5FE8438F5}"/>
              </a:ext>
            </a:extLst>
          </p:cNvPr>
          <p:cNvSpPr txBox="1"/>
          <p:nvPr/>
        </p:nvSpPr>
        <p:spPr>
          <a:xfrm>
            <a:off x="8019394" y="4082405"/>
            <a:ext cx="2452916" cy="369332"/>
          </a:xfrm>
          <a:prstGeom prst="rect">
            <a:avLst/>
          </a:prstGeom>
          <a:noFill/>
        </p:spPr>
        <p:txBody>
          <a:bodyPr wrap="none" rtlCol="0">
            <a:spAutoFit/>
          </a:bodyPr>
          <a:lstStyle/>
          <a:p>
            <a:r>
              <a:rPr lang="en-US" dirty="0"/>
              <a:t>'C': </a:t>
            </a:r>
            <a:r>
              <a:rPr lang="en-US" dirty="0">
                <a:solidFill>
                  <a:srgbClr val="0DAFDE"/>
                </a:solidFill>
              </a:rPr>
              <a:t>16</a:t>
            </a:r>
            <a:r>
              <a:rPr lang="en-US" dirty="0"/>
              <a:t>, 'gamma’: </a:t>
            </a:r>
            <a:r>
              <a:rPr lang="en-US" dirty="0">
                <a:solidFill>
                  <a:srgbClr val="0DAFDE"/>
                </a:solidFill>
              </a:rPr>
              <a:t>0.1</a:t>
            </a:r>
          </a:p>
        </p:txBody>
      </p:sp>
      <p:sp>
        <p:nvSpPr>
          <p:cNvPr id="24" name="TextBox 23">
            <a:extLst>
              <a:ext uri="{FF2B5EF4-FFF2-40B4-BE49-F238E27FC236}">
                <a16:creationId xmlns:a16="http://schemas.microsoft.com/office/drawing/2014/main" id="{011C36A4-BFE3-CCB4-AA09-5D4C49BD45EE}"/>
              </a:ext>
            </a:extLst>
          </p:cNvPr>
          <p:cNvSpPr txBox="1"/>
          <p:nvPr/>
        </p:nvSpPr>
        <p:spPr>
          <a:xfrm>
            <a:off x="8019394" y="4862557"/>
            <a:ext cx="312906" cy="369332"/>
          </a:xfrm>
          <a:prstGeom prst="rect">
            <a:avLst/>
          </a:prstGeom>
          <a:noFill/>
        </p:spPr>
        <p:txBody>
          <a:bodyPr wrap="none" rtlCol="0">
            <a:spAutoFit/>
          </a:bodyPr>
          <a:lstStyle/>
          <a:p>
            <a:r>
              <a:rPr lang="en-US" dirty="0">
                <a:solidFill>
                  <a:srgbClr val="0DAFDE"/>
                </a:solidFill>
              </a:rPr>
              <a:t>5</a:t>
            </a:r>
          </a:p>
        </p:txBody>
      </p:sp>
      <p:sp>
        <p:nvSpPr>
          <p:cNvPr id="25" name="TextBox 24">
            <a:extLst>
              <a:ext uri="{FF2B5EF4-FFF2-40B4-BE49-F238E27FC236}">
                <a16:creationId xmlns:a16="http://schemas.microsoft.com/office/drawing/2014/main" id="{3927CB02-1334-6426-3D45-1BBF26597F83}"/>
              </a:ext>
            </a:extLst>
          </p:cNvPr>
          <p:cNvSpPr txBox="1"/>
          <p:nvPr/>
        </p:nvSpPr>
        <p:spPr>
          <a:xfrm>
            <a:off x="8019393" y="5656262"/>
            <a:ext cx="941283" cy="369332"/>
          </a:xfrm>
          <a:prstGeom prst="rect">
            <a:avLst/>
          </a:prstGeom>
          <a:noFill/>
        </p:spPr>
        <p:txBody>
          <a:bodyPr wrap="none" rtlCol="0">
            <a:spAutoFit/>
          </a:bodyPr>
          <a:lstStyle/>
          <a:p>
            <a:r>
              <a:rPr lang="en-US" dirty="0">
                <a:solidFill>
                  <a:srgbClr val="0DAFDE"/>
                </a:solidFill>
              </a:rPr>
              <a:t>98.70%</a:t>
            </a:r>
          </a:p>
        </p:txBody>
      </p:sp>
      <p:sp>
        <p:nvSpPr>
          <p:cNvPr id="10" name="TextBox 9">
            <a:extLst>
              <a:ext uri="{FF2B5EF4-FFF2-40B4-BE49-F238E27FC236}">
                <a16:creationId xmlns:a16="http://schemas.microsoft.com/office/drawing/2014/main" id="{3F4EB3DC-B9DA-E2A7-0BC2-E26DA7B5ED73}"/>
              </a:ext>
            </a:extLst>
          </p:cNvPr>
          <p:cNvSpPr txBox="1"/>
          <p:nvPr/>
        </p:nvSpPr>
        <p:spPr>
          <a:xfrm>
            <a:off x="10347244" y="847913"/>
            <a:ext cx="1438214" cy="369332"/>
          </a:xfrm>
          <a:prstGeom prst="rect">
            <a:avLst/>
          </a:prstGeom>
          <a:noFill/>
        </p:spPr>
        <p:txBody>
          <a:bodyPr wrap="none" rtlCol="0">
            <a:spAutoFit/>
          </a:bodyPr>
          <a:lstStyle/>
          <a:p>
            <a:r>
              <a:rPr lang="en-US" dirty="0"/>
              <a:t>Kernel SVM</a:t>
            </a:r>
          </a:p>
        </p:txBody>
      </p:sp>
      <p:sp>
        <p:nvSpPr>
          <p:cNvPr id="11" name="Code 40">
            <a:extLst>
              <a:ext uri="{FF2B5EF4-FFF2-40B4-BE49-F238E27FC236}">
                <a16:creationId xmlns:a16="http://schemas.microsoft.com/office/drawing/2014/main" id="{7BC92E6F-5004-2AFC-C0D1-9C0875C15E8D}"/>
              </a:ext>
            </a:extLst>
          </p:cNvPr>
          <p:cNvSpPr txBox="1"/>
          <p:nvPr/>
        </p:nvSpPr>
        <p:spPr>
          <a:xfrm rot="16200000">
            <a:off x="11517188" y="6027289"/>
            <a:ext cx="859531" cy="369332"/>
          </a:xfrm>
          <a:prstGeom prst="rect">
            <a:avLst/>
          </a:prstGeom>
          <a:noFill/>
        </p:spPr>
        <p:txBody>
          <a:bodyPr wrap="none" rtlCol="0">
            <a:spAutoFit/>
          </a:bodyPr>
          <a:lstStyle/>
          <a:p>
            <a:r>
              <a:rPr lang="en-US" dirty="0"/>
              <a:t>Figure</a:t>
            </a:r>
          </a:p>
        </p:txBody>
      </p:sp>
      <p:pic>
        <p:nvPicPr>
          <p:cNvPr id="26" name="Picture 25" descr="Chart, waterfall chart&#10;&#10;Description automatically generated">
            <a:extLst>
              <a:ext uri="{FF2B5EF4-FFF2-40B4-BE49-F238E27FC236}">
                <a16:creationId xmlns:a16="http://schemas.microsoft.com/office/drawing/2014/main" id="{42130FCF-747D-5AEA-09A4-52DBD6A6FF40}"/>
              </a:ext>
            </a:extLst>
          </p:cNvPr>
          <p:cNvPicPr>
            <a:picLocks noChangeAspect="1"/>
          </p:cNvPicPr>
          <p:nvPr/>
        </p:nvPicPr>
        <p:blipFill>
          <a:blip r:embed="rId11"/>
          <a:stretch>
            <a:fillRect/>
          </a:stretch>
        </p:blipFill>
        <p:spPr>
          <a:xfrm>
            <a:off x="2964137" y="1384652"/>
            <a:ext cx="8064451" cy="4786155"/>
          </a:xfrm>
          <a:prstGeom prst="rect">
            <a:avLst/>
          </a:prstGeom>
          <a:ln>
            <a:solidFill>
              <a:schemeClr val="tx1">
                <a:lumMod val="50000"/>
                <a:lumOff val="50000"/>
              </a:schemeClr>
            </a:solidFill>
          </a:ln>
        </p:spPr>
      </p:pic>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Tree>
    <p:extLst>
      <p:ext uri="{BB962C8B-B14F-4D97-AF65-F5344CB8AC3E}">
        <p14:creationId xmlns:p14="http://schemas.microsoft.com/office/powerpoint/2010/main" val="2963584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6"/>
                                        </p:tgtEl>
                                        <p:attrNameLst>
                                          <p:attrName>ppt_x</p:attrName>
                                        </p:attrNameLst>
                                      </p:cBhvr>
                                      <p:tavLst>
                                        <p:tav tm="0">
                                          <p:val>
                                            <p:strVal val="ppt_x"/>
                                          </p:val>
                                        </p:tav>
                                        <p:tav tm="100000">
                                          <p:val>
                                            <p:strVal val="ppt_x"/>
                                          </p:val>
                                        </p:tav>
                                      </p:tavLst>
                                    </p:anim>
                                    <p:anim calcmode="lin" valueType="num">
                                      <p:cBhvr additive="base">
                                        <p:cTn id="17" dur="500"/>
                                        <p:tgtEl>
                                          <p:spTgt spid="16"/>
                                        </p:tgtEl>
                                        <p:attrNameLst>
                                          <p:attrName>ppt_y</p:attrName>
                                        </p:attrNameLst>
                                      </p:cBhvr>
                                      <p:tavLst>
                                        <p:tav tm="0">
                                          <p:val>
                                            <p:strVal val="ppt_y"/>
                                          </p:val>
                                        </p:tav>
                                        <p:tav tm="100000">
                                          <p:val>
                                            <p:strVal val="1+ppt_h/2"/>
                                          </p:val>
                                        </p:tav>
                                      </p:tavLst>
                                    </p:anim>
                                    <p:set>
                                      <p:cBhvr>
                                        <p:cTn id="18" dur="1" fill="hold">
                                          <p:stCondLst>
                                            <p:cond delay="499"/>
                                          </p:stCondLst>
                                        </p:cTn>
                                        <p:tgtEl>
                                          <p:spTgt spid="16"/>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ppt_x"/>
                                          </p:val>
                                        </p:tav>
                                      </p:tavLst>
                                    </p:anim>
                                    <p:anim calcmode="lin" valueType="num">
                                      <p:cBhvr additive="base">
                                        <p:cTn id="21" dur="500"/>
                                        <p:tgtEl>
                                          <p:spTgt spid="13"/>
                                        </p:tgtEl>
                                        <p:attrNameLst>
                                          <p:attrName>ppt_y</p:attrName>
                                        </p:attrNameLst>
                                      </p:cBhvr>
                                      <p:tavLst>
                                        <p:tav tm="0">
                                          <p:val>
                                            <p:strVal val="ppt_y"/>
                                          </p:val>
                                        </p:tav>
                                        <p:tav tm="100000">
                                          <p:val>
                                            <p:strVal val="1+ppt_h/2"/>
                                          </p:val>
                                        </p:tav>
                                      </p:tavLst>
                                    </p:anim>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27"/>
                                        </p:tgtEl>
                                        <p:attrNameLst>
                                          <p:attrName>ppt_x</p:attrName>
                                        </p:attrNameLst>
                                      </p:cBhvr>
                                      <p:tavLst>
                                        <p:tav tm="0">
                                          <p:val>
                                            <p:strVal val="ppt_x"/>
                                          </p:val>
                                        </p:tav>
                                        <p:tav tm="100000">
                                          <p:val>
                                            <p:strVal val="ppt_x"/>
                                          </p:val>
                                        </p:tav>
                                      </p:tavLst>
                                    </p:anim>
                                    <p:anim calcmode="lin" valueType="num">
                                      <p:cBhvr additive="base">
                                        <p:cTn id="37" dur="500"/>
                                        <p:tgtEl>
                                          <p:spTgt spid="27"/>
                                        </p:tgtEl>
                                        <p:attrNameLst>
                                          <p:attrName>ppt_y</p:attrName>
                                        </p:attrNameLst>
                                      </p:cBhvr>
                                      <p:tavLst>
                                        <p:tav tm="0">
                                          <p:val>
                                            <p:strVal val="ppt_y"/>
                                          </p:val>
                                        </p:tav>
                                        <p:tav tm="100000">
                                          <p:val>
                                            <p:strVal val="1+ppt_h/2"/>
                                          </p:val>
                                        </p:tav>
                                      </p:tavLst>
                                    </p:anim>
                                    <p:set>
                                      <p:cBhvr>
                                        <p:cTn id="38" dur="1" fill="hold">
                                          <p:stCondLst>
                                            <p:cond delay="499"/>
                                          </p:stCondLst>
                                        </p:cTn>
                                        <p:tgtEl>
                                          <p:spTgt spid="27"/>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4"/>
                                        </p:tgtEl>
                                        <p:attrNameLst>
                                          <p:attrName>ppt_x</p:attrName>
                                        </p:attrNameLst>
                                      </p:cBhvr>
                                      <p:tavLst>
                                        <p:tav tm="0">
                                          <p:val>
                                            <p:strVal val="ppt_x"/>
                                          </p:val>
                                        </p:tav>
                                        <p:tav tm="100000">
                                          <p:val>
                                            <p:strVal val="ppt_x"/>
                                          </p:val>
                                        </p:tav>
                                      </p:tavLst>
                                    </p:anim>
                                    <p:anim calcmode="lin" valueType="num">
                                      <p:cBhvr additive="base">
                                        <p:cTn id="41" dur="500"/>
                                        <p:tgtEl>
                                          <p:spTgt spid="14"/>
                                        </p:tgtEl>
                                        <p:attrNameLst>
                                          <p:attrName>ppt_y</p:attrName>
                                        </p:attrNameLst>
                                      </p:cBhvr>
                                      <p:tavLst>
                                        <p:tav tm="0">
                                          <p:val>
                                            <p:strVal val="ppt_y"/>
                                          </p:val>
                                        </p:tav>
                                        <p:tav tm="100000">
                                          <p:val>
                                            <p:strVal val="1+ppt_h/2"/>
                                          </p:val>
                                        </p:tav>
                                      </p:tavLst>
                                    </p:anim>
                                    <p:set>
                                      <p:cBhvr>
                                        <p:cTn id="42" dur="1" fill="hold">
                                          <p:stCondLst>
                                            <p:cond delay="499"/>
                                          </p:stCondLst>
                                        </p:cTn>
                                        <p:tgtEl>
                                          <p:spTgt spid="14"/>
                                        </p:tgtEl>
                                        <p:attrNameLst>
                                          <p:attrName>style.visibility</p:attrName>
                                        </p:attrNameLst>
                                      </p:cBhvr>
                                      <p:to>
                                        <p:strVal val="hidden"/>
                                      </p:to>
                                    </p:set>
                                  </p:childTnLst>
                                </p:cTn>
                              </p:par>
                              <p:par>
                                <p:cTn id="43" presetID="2" presetClass="entr" presetSubtype="4"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500" fill="hold"/>
                                        <p:tgtEl>
                                          <p:spTgt spid="37"/>
                                        </p:tgtEl>
                                        <p:attrNameLst>
                                          <p:attrName>ppt_x</p:attrName>
                                        </p:attrNameLst>
                                      </p:cBhvr>
                                      <p:tavLst>
                                        <p:tav tm="0">
                                          <p:val>
                                            <p:strVal val="#ppt_x"/>
                                          </p:val>
                                        </p:tav>
                                        <p:tav tm="100000">
                                          <p:val>
                                            <p:strVal val="#ppt_x"/>
                                          </p:val>
                                        </p:tav>
                                      </p:tavLst>
                                    </p:anim>
                                    <p:anim calcmode="lin" valueType="num">
                                      <p:cBhvr additive="base">
                                        <p:cTn id="46" dur="500" fill="hold"/>
                                        <p:tgtEl>
                                          <p:spTgt spid="3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500" fill="hold"/>
                                        <p:tgtEl>
                                          <p:spTgt spid="43"/>
                                        </p:tgtEl>
                                        <p:attrNameLst>
                                          <p:attrName>ppt_x</p:attrName>
                                        </p:attrNameLst>
                                      </p:cBhvr>
                                      <p:tavLst>
                                        <p:tav tm="0">
                                          <p:val>
                                            <p:strVal val="#ppt_x"/>
                                          </p:val>
                                        </p:tav>
                                        <p:tav tm="100000">
                                          <p:val>
                                            <p:strVal val="#ppt_x"/>
                                          </p:val>
                                        </p:tav>
                                      </p:tavLst>
                                    </p:anim>
                                    <p:anim calcmode="lin" valueType="num">
                                      <p:cBhvr additive="base">
                                        <p:cTn id="54" dur="500" fill="hold"/>
                                        <p:tgtEl>
                                          <p:spTgt spid="4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500" fill="hold"/>
                                        <p:tgtEl>
                                          <p:spTgt spid="45"/>
                                        </p:tgtEl>
                                        <p:attrNameLst>
                                          <p:attrName>ppt_x</p:attrName>
                                        </p:attrNameLst>
                                      </p:cBhvr>
                                      <p:tavLst>
                                        <p:tav tm="0">
                                          <p:val>
                                            <p:strVal val="#ppt_x"/>
                                          </p:val>
                                        </p:tav>
                                        <p:tav tm="100000">
                                          <p:val>
                                            <p:strVal val="#ppt_x"/>
                                          </p:val>
                                        </p:tav>
                                      </p:tavLst>
                                    </p:anim>
                                    <p:anim calcmode="lin" valueType="num">
                                      <p:cBhvr additive="base">
                                        <p:cTn id="62" dur="500" fill="hold"/>
                                        <p:tgtEl>
                                          <p:spTgt spid="4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fill="hold"/>
                                        <p:tgtEl>
                                          <p:spTgt spid="47"/>
                                        </p:tgtEl>
                                        <p:attrNameLst>
                                          <p:attrName>ppt_x</p:attrName>
                                        </p:attrNameLst>
                                      </p:cBhvr>
                                      <p:tavLst>
                                        <p:tav tm="0">
                                          <p:val>
                                            <p:strVal val="#ppt_x"/>
                                          </p:val>
                                        </p:tav>
                                        <p:tav tm="100000">
                                          <p:val>
                                            <p:strVal val="#ppt_x"/>
                                          </p:val>
                                        </p:tav>
                                      </p:tavLst>
                                    </p:anim>
                                    <p:anim calcmode="lin" valueType="num">
                                      <p:cBhvr additive="base">
                                        <p:cTn id="70" dur="500" fill="hold"/>
                                        <p:tgtEl>
                                          <p:spTgt spid="4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5" restart="whenNotActive" fill="hold" evtFilter="cancelBubble" nodeType="interactiveSeq">
                <p:stCondLst>
                  <p:cond evt="onClick" delay="0">
                    <p:tgtEl>
                      <p:spTgt spid="11"/>
                    </p:tgtEl>
                  </p:cond>
                </p:stCondLst>
                <p:endSync evt="end" delay="0">
                  <p:rtn val="all"/>
                </p:endSync>
                <p:childTnLst>
                  <p:par>
                    <p:cTn id="76" fill="hold">
                      <p:stCondLst>
                        <p:cond delay="0"/>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xit" presetSubtype="4" fill="hold" nodeType="clickEffect">
                                  <p:stCondLst>
                                    <p:cond delay="0"/>
                                  </p:stCondLst>
                                  <p:childTnLst>
                                    <p:anim calcmode="lin" valueType="num">
                                      <p:cBhvr additive="base">
                                        <p:cTn id="85" dur="500"/>
                                        <p:tgtEl>
                                          <p:spTgt spid="26"/>
                                        </p:tgtEl>
                                        <p:attrNameLst>
                                          <p:attrName>ppt_x</p:attrName>
                                        </p:attrNameLst>
                                      </p:cBhvr>
                                      <p:tavLst>
                                        <p:tav tm="0">
                                          <p:val>
                                            <p:strVal val="ppt_x"/>
                                          </p:val>
                                        </p:tav>
                                        <p:tav tm="100000">
                                          <p:val>
                                            <p:strVal val="ppt_x"/>
                                          </p:val>
                                        </p:tav>
                                      </p:tavLst>
                                    </p:anim>
                                    <p:anim calcmode="lin" valueType="num">
                                      <p:cBhvr additive="base">
                                        <p:cTn id="86" dur="500"/>
                                        <p:tgtEl>
                                          <p:spTgt spid="26"/>
                                        </p:tgtEl>
                                        <p:attrNameLst>
                                          <p:attrName>ppt_y</p:attrName>
                                        </p:attrNameLst>
                                      </p:cBhvr>
                                      <p:tavLst>
                                        <p:tav tm="0">
                                          <p:val>
                                            <p:strVal val="ppt_y"/>
                                          </p:val>
                                        </p:tav>
                                        <p:tav tm="100000">
                                          <p:val>
                                            <p:strVal val="1+ppt_h/2"/>
                                          </p:val>
                                        </p:tav>
                                      </p:tavLst>
                                    </p:anim>
                                    <p:set>
                                      <p:cBhvr>
                                        <p:cTn id="87"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16" grpId="0"/>
      <p:bldP spid="16" grpId="1"/>
      <p:bldP spid="27" grpId="0"/>
      <p:bldP spid="27" grpId="1"/>
      <p:bldP spid="37" grpId="0"/>
      <p:bldP spid="43" grpId="0"/>
      <p:bldP spid="45" grpId="0"/>
      <p:bldP spid="47" grpId="0"/>
      <p:bldP spid="17" grpId="0"/>
      <p:bldP spid="22" grpId="0"/>
      <p:bldP spid="24"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11" name="Code 40">
            <a:extLst>
              <a:ext uri="{FF2B5EF4-FFF2-40B4-BE49-F238E27FC236}">
                <a16:creationId xmlns:a16="http://schemas.microsoft.com/office/drawing/2014/main" id="{7BC92E6F-5004-2AFC-C0D1-9C0875C15E8D}"/>
              </a:ext>
            </a:extLst>
          </p:cNvPr>
          <p:cNvSpPr txBox="1"/>
          <p:nvPr/>
        </p:nvSpPr>
        <p:spPr>
          <a:xfrm rot="16200000">
            <a:off x="11517188" y="6027289"/>
            <a:ext cx="859531" cy="369332"/>
          </a:xfrm>
          <a:prstGeom prst="rect">
            <a:avLst/>
          </a:prstGeom>
          <a:noFill/>
        </p:spPr>
        <p:txBody>
          <a:bodyPr wrap="none" rtlCol="0">
            <a:spAutoFit/>
          </a:bodyPr>
          <a:lstStyle/>
          <a:p>
            <a:r>
              <a:rPr lang="en-US" dirty="0"/>
              <a:t>Figure</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6" name="TextBox 5">
            <a:extLst>
              <a:ext uri="{FF2B5EF4-FFF2-40B4-BE49-F238E27FC236}">
                <a16:creationId xmlns:a16="http://schemas.microsoft.com/office/drawing/2014/main" id="{870BD8FB-681A-17CE-0A56-E9F47E261302}"/>
              </a:ext>
            </a:extLst>
          </p:cNvPr>
          <p:cNvSpPr txBox="1"/>
          <p:nvPr/>
        </p:nvSpPr>
        <p:spPr>
          <a:xfrm>
            <a:off x="10158506" y="759437"/>
            <a:ext cx="1662635" cy="369332"/>
          </a:xfrm>
          <a:prstGeom prst="rect">
            <a:avLst/>
          </a:prstGeom>
          <a:noFill/>
        </p:spPr>
        <p:txBody>
          <a:bodyPr wrap="none" rtlCol="0">
            <a:spAutoFit/>
          </a:bodyPr>
          <a:lstStyle/>
          <a:p>
            <a:r>
              <a:rPr lang="en-US" dirty="0"/>
              <a:t>Decision Tree</a:t>
            </a:r>
          </a:p>
        </p:txBody>
      </p:sp>
      <p:pic>
        <p:nvPicPr>
          <p:cNvPr id="34824" name="Picture 8" descr="A New Way to Visualize Decision Trees | The Official Blog of BigML.com">
            <a:extLst>
              <a:ext uri="{FF2B5EF4-FFF2-40B4-BE49-F238E27FC236}">
                <a16:creationId xmlns:a16="http://schemas.microsoft.com/office/drawing/2014/main" id="{8CB5F2DF-8B66-71C5-8C34-D2556B20A2FC}"/>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0062" y="2146446"/>
            <a:ext cx="3817468" cy="292916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4278041-20EA-4DBF-A56E-5C46FD7DAF91}"/>
              </a:ext>
            </a:extLst>
          </p:cNvPr>
          <p:cNvSpPr txBox="1"/>
          <p:nvPr/>
        </p:nvSpPr>
        <p:spPr>
          <a:xfrm>
            <a:off x="4660863" y="1787434"/>
            <a:ext cx="1402948" cy="400110"/>
          </a:xfrm>
          <a:prstGeom prst="rect">
            <a:avLst/>
          </a:prstGeom>
          <a:noFill/>
        </p:spPr>
        <p:txBody>
          <a:bodyPr wrap="none" rtlCol="0">
            <a:spAutoFit/>
          </a:bodyPr>
          <a:lstStyle/>
          <a:p>
            <a:pPr algn="ctr"/>
            <a:r>
              <a:rPr lang="en-US" sz="1000" dirty="0"/>
              <a:t>IF</a:t>
            </a:r>
          </a:p>
          <a:p>
            <a:r>
              <a:rPr lang="en-US" sz="1000" dirty="0" err="1"/>
              <a:t>GravityX</a:t>
            </a:r>
            <a:r>
              <a:rPr lang="en-US" sz="1000" dirty="0"/>
              <a:t> Mean &gt;0.2</a:t>
            </a:r>
          </a:p>
        </p:txBody>
      </p:sp>
      <p:sp>
        <p:nvSpPr>
          <p:cNvPr id="28" name="TextBox 27">
            <a:extLst>
              <a:ext uri="{FF2B5EF4-FFF2-40B4-BE49-F238E27FC236}">
                <a16:creationId xmlns:a16="http://schemas.microsoft.com/office/drawing/2014/main" id="{41FA95BF-1DE9-5959-FFBA-594144FA3383}"/>
              </a:ext>
            </a:extLst>
          </p:cNvPr>
          <p:cNvSpPr txBox="1"/>
          <p:nvPr/>
        </p:nvSpPr>
        <p:spPr>
          <a:xfrm>
            <a:off x="4232404" y="2255605"/>
            <a:ext cx="367408" cy="230832"/>
          </a:xfrm>
          <a:prstGeom prst="rect">
            <a:avLst/>
          </a:prstGeom>
          <a:noFill/>
        </p:spPr>
        <p:txBody>
          <a:bodyPr wrap="none" rtlCol="0">
            <a:spAutoFit/>
          </a:bodyPr>
          <a:lstStyle/>
          <a:p>
            <a:r>
              <a:rPr lang="en-US" sz="900" dirty="0"/>
              <a:t>yes</a:t>
            </a:r>
          </a:p>
        </p:txBody>
      </p:sp>
      <p:sp>
        <p:nvSpPr>
          <p:cNvPr id="31" name="TextBox 30">
            <a:extLst>
              <a:ext uri="{FF2B5EF4-FFF2-40B4-BE49-F238E27FC236}">
                <a16:creationId xmlns:a16="http://schemas.microsoft.com/office/drawing/2014/main" id="{49268DB7-C79B-B5D5-B33C-CFD730C2C729}"/>
              </a:ext>
            </a:extLst>
          </p:cNvPr>
          <p:cNvSpPr txBox="1"/>
          <p:nvPr/>
        </p:nvSpPr>
        <p:spPr>
          <a:xfrm>
            <a:off x="5765460" y="2215696"/>
            <a:ext cx="330540" cy="230832"/>
          </a:xfrm>
          <a:prstGeom prst="rect">
            <a:avLst/>
          </a:prstGeom>
          <a:noFill/>
        </p:spPr>
        <p:txBody>
          <a:bodyPr wrap="none" rtlCol="0">
            <a:spAutoFit/>
          </a:bodyPr>
          <a:lstStyle/>
          <a:p>
            <a:r>
              <a:rPr lang="en-US" sz="900" dirty="0"/>
              <a:t>no</a:t>
            </a:r>
          </a:p>
        </p:txBody>
      </p:sp>
      <p:sp>
        <p:nvSpPr>
          <p:cNvPr id="33" name="TextBox 32">
            <a:extLst>
              <a:ext uri="{FF2B5EF4-FFF2-40B4-BE49-F238E27FC236}">
                <a16:creationId xmlns:a16="http://schemas.microsoft.com/office/drawing/2014/main" id="{FF6F343F-E38D-D64A-7410-64354CB4FB39}"/>
              </a:ext>
            </a:extLst>
          </p:cNvPr>
          <p:cNvSpPr txBox="1"/>
          <p:nvPr/>
        </p:nvSpPr>
        <p:spPr>
          <a:xfrm>
            <a:off x="7073998" y="3132177"/>
            <a:ext cx="330540" cy="230832"/>
          </a:xfrm>
          <a:prstGeom prst="rect">
            <a:avLst/>
          </a:prstGeom>
          <a:noFill/>
        </p:spPr>
        <p:txBody>
          <a:bodyPr wrap="none" rtlCol="0">
            <a:spAutoFit/>
          </a:bodyPr>
          <a:lstStyle/>
          <a:p>
            <a:r>
              <a:rPr lang="en-US" sz="900" dirty="0"/>
              <a:t>no</a:t>
            </a:r>
          </a:p>
        </p:txBody>
      </p:sp>
      <p:sp>
        <p:nvSpPr>
          <p:cNvPr id="34" name="TextBox 33">
            <a:extLst>
              <a:ext uri="{FF2B5EF4-FFF2-40B4-BE49-F238E27FC236}">
                <a16:creationId xmlns:a16="http://schemas.microsoft.com/office/drawing/2014/main" id="{BA4823E5-BA57-B223-ADF6-C6365EED01CB}"/>
              </a:ext>
            </a:extLst>
          </p:cNvPr>
          <p:cNvSpPr txBox="1"/>
          <p:nvPr/>
        </p:nvSpPr>
        <p:spPr>
          <a:xfrm>
            <a:off x="6616798" y="2709683"/>
            <a:ext cx="330540" cy="230832"/>
          </a:xfrm>
          <a:prstGeom prst="rect">
            <a:avLst/>
          </a:prstGeom>
          <a:noFill/>
        </p:spPr>
        <p:txBody>
          <a:bodyPr wrap="none" rtlCol="0">
            <a:spAutoFit/>
          </a:bodyPr>
          <a:lstStyle/>
          <a:p>
            <a:r>
              <a:rPr lang="en-US" sz="900" dirty="0"/>
              <a:t>no</a:t>
            </a:r>
          </a:p>
        </p:txBody>
      </p:sp>
      <p:sp>
        <p:nvSpPr>
          <p:cNvPr id="35" name="TextBox 34">
            <a:extLst>
              <a:ext uri="{FF2B5EF4-FFF2-40B4-BE49-F238E27FC236}">
                <a16:creationId xmlns:a16="http://schemas.microsoft.com/office/drawing/2014/main" id="{8979AD70-2B5E-18E7-DE7E-681A62708D63}"/>
              </a:ext>
            </a:extLst>
          </p:cNvPr>
          <p:cNvSpPr txBox="1"/>
          <p:nvPr/>
        </p:nvSpPr>
        <p:spPr>
          <a:xfrm>
            <a:off x="4599812" y="2721257"/>
            <a:ext cx="330540" cy="230832"/>
          </a:xfrm>
          <a:prstGeom prst="rect">
            <a:avLst/>
          </a:prstGeom>
          <a:noFill/>
        </p:spPr>
        <p:txBody>
          <a:bodyPr wrap="none" rtlCol="0">
            <a:spAutoFit/>
          </a:bodyPr>
          <a:lstStyle/>
          <a:p>
            <a:r>
              <a:rPr lang="en-US" sz="900" dirty="0"/>
              <a:t>no</a:t>
            </a:r>
          </a:p>
        </p:txBody>
      </p:sp>
      <p:sp>
        <p:nvSpPr>
          <p:cNvPr id="36" name="TextBox 35">
            <a:extLst>
              <a:ext uri="{FF2B5EF4-FFF2-40B4-BE49-F238E27FC236}">
                <a16:creationId xmlns:a16="http://schemas.microsoft.com/office/drawing/2014/main" id="{CF4FA2BC-2620-ADA9-3B6B-7400EF24D971}"/>
              </a:ext>
            </a:extLst>
          </p:cNvPr>
          <p:cNvSpPr txBox="1"/>
          <p:nvPr/>
        </p:nvSpPr>
        <p:spPr>
          <a:xfrm>
            <a:off x="4891220" y="3160165"/>
            <a:ext cx="330540" cy="230832"/>
          </a:xfrm>
          <a:prstGeom prst="rect">
            <a:avLst/>
          </a:prstGeom>
          <a:noFill/>
        </p:spPr>
        <p:txBody>
          <a:bodyPr wrap="none" rtlCol="0">
            <a:spAutoFit/>
          </a:bodyPr>
          <a:lstStyle/>
          <a:p>
            <a:r>
              <a:rPr lang="en-US" sz="900" dirty="0"/>
              <a:t>no</a:t>
            </a:r>
          </a:p>
        </p:txBody>
      </p:sp>
      <p:sp>
        <p:nvSpPr>
          <p:cNvPr id="38" name="TextBox 37">
            <a:extLst>
              <a:ext uri="{FF2B5EF4-FFF2-40B4-BE49-F238E27FC236}">
                <a16:creationId xmlns:a16="http://schemas.microsoft.com/office/drawing/2014/main" id="{1B7B8855-FD25-1B8B-FCF5-E27A2BD2FF30}"/>
              </a:ext>
            </a:extLst>
          </p:cNvPr>
          <p:cNvSpPr txBox="1"/>
          <p:nvPr/>
        </p:nvSpPr>
        <p:spPr>
          <a:xfrm>
            <a:off x="5278256" y="3571872"/>
            <a:ext cx="330540" cy="230832"/>
          </a:xfrm>
          <a:prstGeom prst="rect">
            <a:avLst/>
          </a:prstGeom>
          <a:noFill/>
        </p:spPr>
        <p:txBody>
          <a:bodyPr wrap="none" rtlCol="0">
            <a:spAutoFit/>
          </a:bodyPr>
          <a:lstStyle/>
          <a:p>
            <a:r>
              <a:rPr lang="en-US" sz="900" dirty="0"/>
              <a:t>no</a:t>
            </a:r>
          </a:p>
        </p:txBody>
      </p:sp>
      <p:sp>
        <p:nvSpPr>
          <p:cNvPr id="39" name="TextBox 38">
            <a:extLst>
              <a:ext uri="{FF2B5EF4-FFF2-40B4-BE49-F238E27FC236}">
                <a16:creationId xmlns:a16="http://schemas.microsoft.com/office/drawing/2014/main" id="{01C68E19-7485-2A69-F60A-96B7B45EA8E9}"/>
              </a:ext>
            </a:extLst>
          </p:cNvPr>
          <p:cNvSpPr txBox="1"/>
          <p:nvPr/>
        </p:nvSpPr>
        <p:spPr>
          <a:xfrm>
            <a:off x="5600190" y="3957675"/>
            <a:ext cx="330540" cy="230832"/>
          </a:xfrm>
          <a:prstGeom prst="rect">
            <a:avLst/>
          </a:prstGeom>
          <a:noFill/>
        </p:spPr>
        <p:txBody>
          <a:bodyPr wrap="none" rtlCol="0">
            <a:spAutoFit/>
          </a:bodyPr>
          <a:lstStyle/>
          <a:p>
            <a:r>
              <a:rPr lang="en-US" sz="900" dirty="0"/>
              <a:t>no</a:t>
            </a:r>
          </a:p>
        </p:txBody>
      </p:sp>
      <p:sp>
        <p:nvSpPr>
          <p:cNvPr id="40" name="TextBox 39">
            <a:extLst>
              <a:ext uri="{FF2B5EF4-FFF2-40B4-BE49-F238E27FC236}">
                <a16:creationId xmlns:a16="http://schemas.microsoft.com/office/drawing/2014/main" id="{9E466E12-F3B5-7079-2AA4-2EC8B8252BF3}"/>
              </a:ext>
            </a:extLst>
          </p:cNvPr>
          <p:cNvSpPr txBox="1"/>
          <p:nvPr/>
        </p:nvSpPr>
        <p:spPr>
          <a:xfrm>
            <a:off x="3689743" y="2760584"/>
            <a:ext cx="367408" cy="230832"/>
          </a:xfrm>
          <a:prstGeom prst="rect">
            <a:avLst/>
          </a:prstGeom>
          <a:noFill/>
        </p:spPr>
        <p:txBody>
          <a:bodyPr wrap="none" rtlCol="0">
            <a:spAutoFit/>
          </a:bodyPr>
          <a:lstStyle/>
          <a:p>
            <a:r>
              <a:rPr lang="en-US" sz="900" dirty="0"/>
              <a:t>yes</a:t>
            </a:r>
          </a:p>
        </p:txBody>
      </p:sp>
      <p:sp>
        <p:nvSpPr>
          <p:cNvPr id="41" name="TextBox 40">
            <a:extLst>
              <a:ext uri="{FF2B5EF4-FFF2-40B4-BE49-F238E27FC236}">
                <a16:creationId xmlns:a16="http://schemas.microsoft.com/office/drawing/2014/main" id="{D71A7A0E-1C7B-801A-CC77-EDD747A039E5}"/>
              </a:ext>
            </a:extLst>
          </p:cNvPr>
          <p:cNvSpPr txBox="1"/>
          <p:nvPr/>
        </p:nvSpPr>
        <p:spPr>
          <a:xfrm>
            <a:off x="4109751" y="3172830"/>
            <a:ext cx="367408" cy="230832"/>
          </a:xfrm>
          <a:prstGeom prst="rect">
            <a:avLst/>
          </a:prstGeom>
          <a:noFill/>
        </p:spPr>
        <p:txBody>
          <a:bodyPr wrap="none" rtlCol="0">
            <a:spAutoFit/>
          </a:bodyPr>
          <a:lstStyle/>
          <a:p>
            <a:r>
              <a:rPr lang="en-US" sz="900" dirty="0"/>
              <a:t>yes</a:t>
            </a:r>
          </a:p>
        </p:txBody>
      </p:sp>
      <p:sp>
        <p:nvSpPr>
          <p:cNvPr id="42" name="TextBox 41">
            <a:extLst>
              <a:ext uri="{FF2B5EF4-FFF2-40B4-BE49-F238E27FC236}">
                <a16:creationId xmlns:a16="http://schemas.microsoft.com/office/drawing/2014/main" id="{A2A5727D-2E0F-D538-B0C1-44B00A4C7ECA}"/>
              </a:ext>
            </a:extLst>
          </p:cNvPr>
          <p:cNvSpPr txBox="1"/>
          <p:nvPr/>
        </p:nvSpPr>
        <p:spPr>
          <a:xfrm>
            <a:off x="4477159" y="3585689"/>
            <a:ext cx="367408" cy="230832"/>
          </a:xfrm>
          <a:prstGeom prst="rect">
            <a:avLst/>
          </a:prstGeom>
          <a:noFill/>
        </p:spPr>
        <p:txBody>
          <a:bodyPr wrap="none" rtlCol="0">
            <a:spAutoFit/>
          </a:bodyPr>
          <a:lstStyle/>
          <a:p>
            <a:r>
              <a:rPr lang="en-US" sz="900" dirty="0"/>
              <a:t>yes</a:t>
            </a:r>
          </a:p>
        </p:txBody>
      </p:sp>
      <p:sp>
        <p:nvSpPr>
          <p:cNvPr id="44" name="TextBox 43">
            <a:extLst>
              <a:ext uri="{FF2B5EF4-FFF2-40B4-BE49-F238E27FC236}">
                <a16:creationId xmlns:a16="http://schemas.microsoft.com/office/drawing/2014/main" id="{56AABC7B-E6D9-4378-2618-1884E7951967}"/>
              </a:ext>
            </a:extLst>
          </p:cNvPr>
          <p:cNvSpPr txBox="1"/>
          <p:nvPr/>
        </p:nvSpPr>
        <p:spPr>
          <a:xfrm>
            <a:off x="4891220" y="4002470"/>
            <a:ext cx="367408" cy="230832"/>
          </a:xfrm>
          <a:prstGeom prst="rect">
            <a:avLst/>
          </a:prstGeom>
          <a:noFill/>
        </p:spPr>
        <p:txBody>
          <a:bodyPr wrap="none" rtlCol="0">
            <a:spAutoFit/>
          </a:bodyPr>
          <a:lstStyle/>
          <a:p>
            <a:r>
              <a:rPr lang="en-US" sz="900" dirty="0"/>
              <a:t>yes</a:t>
            </a:r>
          </a:p>
        </p:txBody>
      </p:sp>
      <p:sp>
        <p:nvSpPr>
          <p:cNvPr id="46" name="TextBox 45">
            <a:extLst>
              <a:ext uri="{FF2B5EF4-FFF2-40B4-BE49-F238E27FC236}">
                <a16:creationId xmlns:a16="http://schemas.microsoft.com/office/drawing/2014/main" id="{3F87E724-92DA-F47B-EF35-3B229353609E}"/>
              </a:ext>
            </a:extLst>
          </p:cNvPr>
          <p:cNvSpPr txBox="1"/>
          <p:nvPr/>
        </p:nvSpPr>
        <p:spPr>
          <a:xfrm>
            <a:off x="5635352" y="2722602"/>
            <a:ext cx="367408" cy="230832"/>
          </a:xfrm>
          <a:prstGeom prst="rect">
            <a:avLst/>
          </a:prstGeom>
          <a:noFill/>
        </p:spPr>
        <p:txBody>
          <a:bodyPr wrap="none" rtlCol="0">
            <a:spAutoFit/>
          </a:bodyPr>
          <a:lstStyle/>
          <a:p>
            <a:r>
              <a:rPr lang="en-US" sz="900" dirty="0"/>
              <a:t>yes</a:t>
            </a:r>
          </a:p>
        </p:txBody>
      </p:sp>
      <p:sp>
        <p:nvSpPr>
          <p:cNvPr id="48" name="TextBox 47">
            <a:extLst>
              <a:ext uri="{FF2B5EF4-FFF2-40B4-BE49-F238E27FC236}">
                <a16:creationId xmlns:a16="http://schemas.microsoft.com/office/drawing/2014/main" id="{76CA3D8D-7BEC-20BD-4AD0-C6CD26BAE657}"/>
              </a:ext>
            </a:extLst>
          </p:cNvPr>
          <p:cNvSpPr txBox="1"/>
          <p:nvPr/>
        </p:nvSpPr>
        <p:spPr>
          <a:xfrm>
            <a:off x="6313157" y="3172830"/>
            <a:ext cx="367408" cy="230832"/>
          </a:xfrm>
          <a:prstGeom prst="rect">
            <a:avLst/>
          </a:prstGeom>
          <a:noFill/>
        </p:spPr>
        <p:txBody>
          <a:bodyPr wrap="none" rtlCol="0">
            <a:spAutoFit/>
          </a:bodyPr>
          <a:lstStyle/>
          <a:p>
            <a:r>
              <a:rPr lang="en-US" sz="900" dirty="0"/>
              <a:t>yes</a:t>
            </a:r>
          </a:p>
        </p:txBody>
      </p:sp>
      <p:sp>
        <p:nvSpPr>
          <p:cNvPr id="49" name="TextBox 48">
            <a:extLst>
              <a:ext uri="{FF2B5EF4-FFF2-40B4-BE49-F238E27FC236}">
                <a16:creationId xmlns:a16="http://schemas.microsoft.com/office/drawing/2014/main" id="{759F6CD0-B473-E346-767E-1DF87FDF7471}"/>
              </a:ext>
            </a:extLst>
          </p:cNvPr>
          <p:cNvSpPr txBox="1"/>
          <p:nvPr/>
        </p:nvSpPr>
        <p:spPr>
          <a:xfrm>
            <a:off x="7367288" y="1486345"/>
            <a:ext cx="1529586" cy="307777"/>
          </a:xfrm>
          <a:prstGeom prst="rect">
            <a:avLst/>
          </a:prstGeom>
          <a:noFill/>
        </p:spPr>
        <p:txBody>
          <a:bodyPr wrap="none" rtlCol="0">
            <a:spAutoFit/>
          </a:bodyPr>
          <a:lstStyle/>
          <a:p>
            <a:r>
              <a:rPr lang="en-US" sz="1400" dirty="0"/>
              <a:t>Parameter Grid</a:t>
            </a:r>
          </a:p>
        </p:txBody>
      </p:sp>
      <p:sp>
        <p:nvSpPr>
          <p:cNvPr id="50" name="TextBox 49">
            <a:extLst>
              <a:ext uri="{FF2B5EF4-FFF2-40B4-BE49-F238E27FC236}">
                <a16:creationId xmlns:a16="http://schemas.microsoft.com/office/drawing/2014/main" id="{957463A1-6693-8289-A51C-AF30A0752A01}"/>
              </a:ext>
            </a:extLst>
          </p:cNvPr>
          <p:cNvSpPr txBox="1"/>
          <p:nvPr/>
        </p:nvSpPr>
        <p:spPr>
          <a:xfrm>
            <a:off x="7404538" y="2217132"/>
            <a:ext cx="1184940" cy="307777"/>
          </a:xfrm>
          <a:prstGeom prst="rect">
            <a:avLst/>
          </a:prstGeom>
          <a:noFill/>
        </p:spPr>
        <p:txBody>
          <a:bodyPr wrap="none" rtlCol="0">
            <a:spAutoFit/>
          </a:bodyPr>
          <a:lstStyle/>
          <a:p>
            <a:r>
              <a:rPr lang="en-US" sz="1400" dirty="0" err="1"/>
              <a:t>max_depth</a:t>
            </a:r>
            <a:endParaRPr lang="en-US" sz="1400" dirty="0"/>
          </a:p>
        </p:txBody>
      </p:sp>
      <p:sp>
        <p:nvSpPr>
          <p:cNvPr id="51" name="TextBox 50">
            <a:extLst>
              <a:ext uri="{FF2B5EF4-FFF2-40B4-BE49-F238E27FC236}">
                <a16:creationId xmlns:a16="http://schemas.microsoft.com/office/drawing/2014/main" id="{513E9794-AB7A-004A-F4E3-F23C5FE77564}"/>
              </a:ext>
            </a:extLst>
          </p:cNvPr>
          <p:cNvSpPr txBox="1"/>
          <p:nvPr/>
        </p:nvSpPr>
        <p:spPr>
          <a:xfrm>
            <a:off x="7782446" y="2432684"/>
            <a:ext cx="3068469" cy="276999"/>
          </a:xfrm>
          <a:prstGeom prst="rect">
            <a:avLst/>
          </a:prstGeom>
          <a:noFill/>
        </p:spPr>
        <p:txBody>
          <a:bodyPr wrap="none" rtlCol="0">
            <a:spAutoFit/>
          </a:bodyPr>
          <a:lstStyle/>
          <a:p>
            <a:r>
              <a:rPr lang="en-US" sz="1200" dirty="0"/>
              <a:t>Determine the maximum depth of tree</a:t>
            </a:r>
          </a:p>
        </p:txBody>
      </p:sp>
      <p:sp>
        <p:nvSpPr>
          <p:cNvPr id="52" name="TextBox 51">
            <a:extLst>
              <a:ext uri="{FF2B5EF4-FFF2-40B4-BE49-F238E27FC236}">
                <a16:creationId xmlns:a16="http://schemas.microsoft.com/office/drawing/2014/main" id="{66BDCFEF-E3A5-6FD0-AB07-72CB72048AC4}"/>
              </a:ext>
            </a:extLst>
          </p:cNvPr>
          <p:cNvSpPr txBox="1"/>
          <p:nvPr/>
        </p:nvSpPr>
        <p:spPr>
          <a:xfrm>
            <a:off x="11056966" y="2285310"/>
            <a:ext cx="889987" cy="369332"/>
          </a:xfrm>
          <a:prstGeom prst="rect">
            <a:avLst/>
          </a:prstGeom>
          <a:noFill/>
        </p:spPr>
        <p:txBody>
          <a:bodyPr wrap="none" rtlCol="0">
            <a:spAutoFit/>
          </a:bodyPr>
          <a:lstStyle/>
          <a:p>
            <a:r>
              <a:rPr lang="en-US" dirty="0">
                <a:solidFill>
                  <a:srgbClr val="0DAFDE"/>
                </a:solidFill>
              </a:rPr>
              <a:t>3,5,7,9</a:t>
            </a:r>
          </a:p>
        </p:txBody>
      </p:sp>
      <p:sp>
        <p:nvSpPr>
          <p:cNvPr id="53" name="Code 41">
            <a:extLst>
              <a:ext uri="{FF2B5EF4-FFF2-40B4-BE49-F238E27FC236}">
                <a16:creationId xmlns:a16="http://schemas.microsoft.com/office/drawing/2014/main" id="{3C77550F-A8AE-D7D0-E855-6D9BFFED857F}"/>
              </a:ext>
            </a:extLst>
          </p:cNvPr>
          <p:cNvSpPr txBox="1"/>
          <p:nvPr/>
        </p:nvSpPr>
        <p:spPr>
          <a:xfrm>
            <a:off x="10978012" y="6488668"/>
            <a:ext cx="832279" cy="369332"/>
          </a:xfrm>
          <a:prstGeom prst="rect">
            <a:avLst/>
          </a:prstGeom>
          <a:noFill/>
        </p:spPr>
        <p:txBody>
          <a:bodyPr wrap="none" rtlCol="0">
            <a:spAutoFit/>
          </a:bodyPr>
          <a:lstStyle/>
          <a:p>
            <a:r>
              <a:rPr lang="en-US" dirty="0"/>
              <a:t>Code</a:t>
            </a:r>
          </a:p>
        </p:txBody>
      </p:sp>
      <p:pic>
        <p:nvPicPr>
          <p:cNvPr id="54" name="Picture 53">
            <a:extLst>
              <a:ext uri="{FF2B5EF4-FFF2-40B4-BE49-F238E27FC236}">
                <a16:creationId xmlns:a16="http://schemas.microsoft.com/office/drawing/2014/main" id="{6F7CAEC5-572E-FF3B-D744-7FFEFDDC50BD}"/>
              </a:ext>
            </a:extLst>
          </p:cNvPr>
          <p:cNvPicPr>
            <a:picLocks noChangeAspect="1"/>
          </p:cNvPicPr>
          <p:nvPr/>
        </p:nvPicPr>
        <p:blipFill>
          <a:blip r:embed="rId12"/>
          <a:stretch>
            <a:fillRect/>
          </a:stretch>
        </p:blipFill>
        <p:spPr>
          <a:xfrm>
            <a:off x="3061138" y="3390997"/>
            <a:ext cx="7772400" cy="1422741"/>
          </a:xfrm>
          <a:prstGeom prst="rect">
            <a:avLst/>
          </a:prstGeom>
        </p:spPr>
      </p:pic>
    </p:spTree>
    <p:extLst>
      <p:ext uri="{BB962C8B-B14F-4D97-AF65-F5344CB8AC3E}">
        <p14:creationId xmlns:p14="http://schemas.microsoft.com/office/powerpoint/2010/main" val="1705583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3"/>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4"/>
                                        </p:tgtEl>
                                        <p:attrNameLst>
                                          <p:attrName>ppt_x</p:attrName>
                                        </p:attrNameLst>
                                      </p:cBhvr>
                                      <p:tavLst>
                                        <p:tav tm="0">
                                          <p:val>
                                            <p:strVal val="ppt_x"/>
                                          </p:val>
                                        </p:tav>
                                        <p:tav tm="100000">
                                          <p:val>
                                            <p:strVal val="ppt_x"/>
                                          </p:val>
                                        </p:tav>
                                      </p:tavLst>
                                    </p:anim>
                                    <p:anim calcmode="lin" valueType="num">
                                      <p:cBhvr additive="base">
                                        <p:cTn id="13" dur="500"/>
                                        <p:tgtEl>
                                          <p:spTgt spid="54"/>
                                        </p:tgtEl>
                                        <p:attrNameLst>
                                          <p:attrName>ppt_y</p:attrName>
                                        </p:attrNameLst>
                                      </p:cBhvr>
                                      <p:tavLst>
                                        <p:tav tm="0">
                                          <p:val>
                                            <p:strVal val="ppt_y"/>
                                          </p:val>
                                        </p:tav>
                                        <p:tav tm="100000">
                                          <p:val>
                                            <p:strVal val="1+ppt_h/2"/>
                                          </p:val>
                                        </p:tav>
                                      </p:tavLst>
                                    </p:anim>
                                    <p:set>
                                      <p:cBhvr>
                                        <p:cTn id="14" dur="1" fill="hold">
                                          <p:stCondLst>
                                            <p:cond delay="499"/>
                                          </p:stCondLst>
                                        </p:cTn>
                                        <p:tgtEl>
                                          <p:spTgt spid="54"/>
                                        </p:tgtEl>
                                        <p:attrNameLst>
                                          <p:attrName>style.visibility</p:attrName>
                                        </p:attrNameLst>
                                      </p:cBhvr>
                                      <p:to>
                                        <p:strVal val="hidden"/>
                                      </p:to>
                                    </p:set>
                                  </p:childTnLst>
                                </p:cTn>
                              </p:par>
                            </p:childTnLst>
                          </p:cTn>
                        </p:par>
                      </p:childTnLst>
                    </p:cTn>
                  </p:par>
                </p:childTnLst>
              </p:cTn>
              <p:nextCondLst>
                <p:cond evt="onClick" delay="0">
                  <p:tgtEl>
                    <p:spTgt spid="5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6" name="TextBox 5">
            <a:extLst>
              <a:ext uri="{FF2B5EF4-FFF2-40B4-BE49-F238E27FC236}">
                <a16:creationId xmlns:a16="http://schemas.microsoft.com/office/drawing/2014/main" id="{870BD8FB-681A-17CE-0A56-E9F47E261302}"/>
              </a:ext>
            </a:extLst>
          </p:cNvPr>
          <p:cNvSpPr txBox="1"/>
          <p:nvPr/>
        </p:nvSpPr>
        <p:spPr>
          <a:xfrm>
            <a:off x="10158506" y="759437"/>
            <a:ext cx="1662635" cy="369332"/>
          </a:xfrm>
          <a:prstGeom prst="rect">
            <a:avLst/>
          </a:prstGeom>
          <a:noFill/>
        </p:spPr>
        <p:txBody>
          <a:bodyPr wrap="none" rtlCol="0">
            <a:spAutoFit/>
          </a:bodyPr>
          <a:lstStyle/>
          <a:p>
            <a:r>
              <a:rPr lang="en-US" dirty="0"/>
              <a:t>Decision Tree</a:t>
            </a:r>
          </a:p>
        </p:txBody>
      </p:sp>
      <p:sp>
        <p:nvSpPr>
          <p:cNvPr id="9" name="TextBox 8">
            <a:extLst>
              <a:ext uri="{FF2B5EF4-FFF2-40B4-BE49-F238E27FC236}">
                <a16:creationId xmlns:a16="http://schemas.microsoft.com/office/drawing/2014/main" id="{28837126-52EA-FBD2-4FC1-90BC37ED4F01}"/>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3" name="TextBox 12">
            <a:extLst>
              <a:ext uri="{FF2B5EF4-FFF2-40B4-BE49-F238E27FC236}">
                <a16:creationId xmlns:a16="http://schemas.microsoft.com/office/drawing/2014/main" id="{26D835BA-D81B-D8A0-253C-80192CF6C813}"/>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14" name="TextBox 13">
            <a:extLst>
              <a:ext uri="{FF2B5EF4-FFF2-40B4-BE49-F238E27FC236}">
                <a16:creationId xmlns:a16="http://schemas.microsoft.com/office/drawing/2014/main" id="{F4EB1C6D-FB6E-84CA-FAF2-D6D7AC9C0872}"/>
              </a:ext>
            </a:extLst>
          </p:cNvPr>
          <p:cNvSpPr txBox="1"/>
          <p:nvPr/>
        </p:nvSpPr>
        <p:spPr>
          <a:xfrm>
            <a:off x="3138197" y="2515778"/>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15" name="TextBox 14">
            <a:extLst>
              <a:ext uri="{FF2B5EF4-FFF2-40B4-BE49-F238E27FC236}">
                <a16:creationId xmlns:a16="http://schemas.microsoft.com/office/drawing/2014/main" id="{CCACFFFE-44FB-8387-7A2F-2844BF8859F5}"/>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16" name="TextBox 15">
            <a:extLst>
              <a:ext uri="{FF2B5EF4-FFF2-40B4-BE49-F238E27FC236}">
                <a16:creationId xmlns:a16="http://schemas.microsoft.com/office/drawing/2014/main" id="{351FD43E-1A13-CB2F-BFA6-D507C6239392}"/>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17" name="TextBox 16">
            <a:extLst>
              <a:ext uri="{FF2B5EF4-FFF2-40B4-BE49-F238E27FC236}">
                <a16:creationId xmlns:a16="http://schemas.microsoft.com/office/drawing/2014/main" id="{F2CEFB1C-C2A8-263C-752F-C1B9308039D7}"/>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22" name="TextBox 21">
            <a:extLst>
              <a:ext uri="{FF2B5EF4-FFF2-40B4-BE49-F238E27FC236}">
                <a16:creationId xmlns:a16="http://schemas.microsoft.com/office/drawing/2014/main" id="{F63638DC-4AEE-C292-DF2E-E26A52EA5714}"/>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24" name="TextBox 23">
            <a:extLst>
              <a:ext uri="{FF2B5EF4-FFF2-40B4-BE49-F238E27FC236}">
                <a16:creationId xmlns:a16="http://schemas.microsoft.com/office/drawing/2014/main" id="{36322B13-5DAD-C056-A274-2BB7585BEB92}"/>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94.01%</a:t>
            </a:r>
          </a:p>
        </p:txBody>
      </p:sp>
      <p:graphicFrame>
        <p:nvGraphicFramePr>
          <p:cNvPr id="25" name="Table 26">
            <a:extLst>
              <a:ext uri="{FF2B5EF4-FFF2-40B4-BE49-F238E27FC236}">
                <a16:creationId xmlns:a16="http://schemas.microsoft.com/office/drawing/2014/main" id="{BCF0EDC0-9F99-DE1D-1525-E703252F7E08}"/>
              </a:ext>
            </a:extLst>
          </p:cNvPr>
          <p:cNvGraphicFramePr>
            <a:graphicFrameLocks noGrp="1"/>
          </p:cNvGraphicFramePr>
          <p:nvPr>
            <p:extLst>
              <p:ext uri="{D42A27DB-BD31-4B8C-83A1-F6EECF244321}">
                <p14:modId xmlns:p14="http://schemas.microsoft.com/office/powerpoint/2010/main" val="2930754683"/>
              </p:ext>
            </p:extLst>
          </p:nvPr>
        </p:nvGraphicFramePr>
        <p:xfrm>
          <a:off x="6201454" y="2520861"/>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0</a:t>
                      </a:r>
                    </a:p>
                  </a:txBody>
                  <a:tcPr/>
                </a:tc>
                <a:tc>
                  <a:txBody>
                    <a:bodyPr/>
                    <a:lstStyle/>
                    <a:p>
                      <a:r>
                        <a:rPr lang="en-US" dirty="0">
                          <a:solidFill>
                            <a:srgbClr val="0DAFDE"/>
                          </a:solidFill>
                        </a:rPr>
                        <a:t>247</a:t>
                      </a:r>
                    </a:p>
                  </a:txBody>
                  <a:tcPr/>
                </a:tc>
                <a:tc>
                  <a:txBody>
                    <a:bodyPr/>
                    <a:lstStyle/>
                    <a:p>
                      <a:r>
                        <a:rPr lang="en-US" dirty="0">
                          <a:solidFill>
                            <a:schemeClr val="accent6"/>
                          </a:solidFill>
                        </a:rPr>
                        <a:t>20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21</a:t>
                      </a:r>
                    </a:p>
                  </a:txBody>
                  <a:tcPr/>
                </a:tc>
                <a:tc>
                  <a:txBody>
                    <a:bodyPr/>
                    <a:lstStyle/>
                    <a:p>
                      <a:r>
                        <a:rPr lang="en-US" dirty="0">
                          <a:solidFill>
                            <a:srgbClr val="0DAFDE"/>
                          </a:solidFill>
                        </a:rPr>
                        <a:t>263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204</a:t>
                      </a:r>
                    </a:p>
                  </a:txBody>
                  <a:tcPr/>
                </a:tc>
                <a:tc>
                  <a:txBody>
                    <a:bodyPr/>
                    <a:lstStyle/>
                    <a:p>
                      <a:r>
                        <a:rPr lang="en-US" dirty="0">
                          <a:solidFill>
                            <a:schemeClr val="accent6"/>
                          </a:solidFill>
                        </a:rPr>
                        <a:t>5</a:t>
                      </a:r>
                    </a:p>
                  </a:txBody>
                  <a:tcPr/>
                </a:tc>
                <a:tc>
                  <a:txBody>
                    <a:bodyPr/>
                    <a:lstStyle/>
                    <a:p>
                      <a:r>
                        <a:rPr lang="en-US" dirty="0">
                          <a:solidFill>
                            <a:schemeClr val="accent6"/>
                          </a:solidFill>
                        </a:rPr>
                        <a:t>9</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accent6"/>
                          </a:solidFill>
                        </a:rPr>
                        <a:t>6</a:t>
                      </a:r>
                    </a:p>
                  </a:txBody>
                  <a:tcPr/>
                </a:tc>
                <a:tc>
                  <a:txBody>
                    <a:bodyPr/>
                    <a:lstStyle/>
                    <a:p>
                      <a:r>
                        <a:rPr lang="en-US" dirty="0">
                          <a:solidFill>
                            <a:srgbClr val="0DAFDE"/>
                          </a:solidFill>
                        </a:rPr>
                        <a:t>182</a:t>
                      </a:r>
                    </a:p>
                  </a:txBody>
                  <a:tcPr/>
                </a:tc>
                <a:tc>
                  <a:txBody>
                    <a:bodyPr/>
                    <a:lstStyle/>
                    <a:p>
                      <a:r>
                        <a:rPr lang="en-US" dirty="0">
                          <a:solidFill>
                            <a:schemeClr val="accent6"/>
                          </a:solidFill>
                        </a:rPr>
                        <a:t>8</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accent6"/>
                          </a:solidFill>
                        </a:rPr>
                        <a:t>9</a:t>
                      </a:r>
                    </a:p>
                  </a:txBody>
                  <a:tcPr/>
                </a:tc>
                <a:tc>
                  <a:txBody>
                    <a:bodyPr/>
                    <a:lstStyle/>
                    <a:p>
                      <a:r>
                        <a:rPr lang="en-US" dirty="0">
                          <a:solidFill>
                            <a:schemeClr val="accent6"/>
                          </a:solidFill>
                        </a:rPr>
                        <a:t>9</a:t>
                      </a:r>
                    </a:p>
                  </a:txBody>
                  <a:tcPr/>
                </a:tc>
                <a:tc>
                  <a:txBody>
                    <a:bodyPr/>
                    <a:lstStyle/>
                    <a:p>
                      <a:r>
                        <a:rPr lang="en-US" dirty="0">
                          <a:solidFill>
                            <a:srgbClr val="0DAFDE"/>
                          </a:solidFill>
                        </a:rPr>
                        <a:t>182</a:t>
                      </a:r>
                    </a:p>
                  </a:txBody>
                  <a:tcPr/>
                </a:tc>
                <a:extLst>
                  <a:ext uri="{0D108BD9-81ED-4DB2-BD59-A6C34878D82A}">
                    <a16:rowId xmlns:a16="http://schemas.microsoft.com/office/drawing/2014/main" val="2685061567"/>
                  </a:ext>
                </a:extLst>
              </a:tr>
            </a:tbl>
          </a:graphicData>
        </a:graphic>
      </p:graphicFrame>
      <p:graphicFrame>
        <p:nvGraphicFramePr>
          <p:cNvPr id="26" name="Table 33">
            <a:extLst>
              <a:ext uri="{FF2B5EF4-FFF2-40B4-BE49-F238E27FC236}">
                <a16:creationId xmlns:a16="http://schemas.microsoft.com/office/drawing/2014/main" id="{D1C4A905-2276-B1F1-5D32-A9CE5E940FFC}"/>
              </a:ext>
            </a:extLst>
          </p:cNvPr>
          <p:cNvGraphicFramePr>
            <a:graphicFrameLocks noGrp="1"/>
          </p:cNvGraphicFramePr>
          <p:nvPr>
            <p:extLst>
              <p:ext uri="{D42A27DB-BD31-4B8C-83A1-F6EECF244321}">
                <p14:modId xmlns:p14="http://schemas.microsoft.com/office/powerpoint/2010/main" val="2335946719"/>
              </p:ext>
            </p:extLst>
          </p:nvPr>
        </p:nvGraphicFramePr>
        <p:xfrm>
          <a:off x="6201454" y="2528029"/>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0.92</a:t>
                      </a:r>
                    </a:p>
                  </a:txBody>
                  <a:tcPr/>
                </a:tc>
                <a:tc>
                  <a:txBody>
                    <a:bodyPr/>
                    <a:lstStyle/>
                    <a:p>
                      <a:r>
                        <a:rPr lang="en-US" sz="1000" dirty="0"/>
                        <a:t>0.92</a:t>
                      </a:r>
                    </a:p>
                  </a:txBody>
                  <a:tcPr/>
                </a:tc>
                <a:tc>
                  <a:txBody>
                    <a:bodyPr/>
                    <a:lstStyle/>
                    <a:p>
                      <a:r>
                        <a:rPr lang="en-US" sz="1000" dirty="0"/>
                        <a:t>0.92</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0.93</a:t>
                      </a:r>
                    </a:p>
                  </a:txBody>
                  <a:tcPr/>
                </a:tc>
                <a:tc>
                  <a:txBody>
                    <a:bodyPr/>
                    <a:lstStyle/>
                    <a:p>
                      <a:r>
                        <a:rPr lang="en-US" sz="1000" dirty="0"/>
                        <a:t>0.93</a:t>
                      </a:r>
                    </a:p>
                  </a:txBody>
                  <a:tcPr/>
                </a:tc>
                <a:tc>
                  <a:txBody>
                    <a:bodyPr/>
                    <a:lstStyle/>
                    <a:p>
                      <a:r>
                        <a:rPr lang="en-US" sz="1000" dirty="0"/>
                        <a:t>0.93</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0.93</a:t>
                      </a:r>
                    </a:p>
                  </a:txBody>
                  <a:tcPr/>
                </a:tc>
                <a:tc>
                  <a:txBody>
                    <a:bodyPr/>
                    <a:lstStyle/>
                    <a:p>
                      <a:r>
                        <a:rPr lang="en-US" sz="1000" dirty="0"/>
                        <a:t>0.94</a:t>
                      </a:r>
                    </a:p>
                  </a:txBody>
                  <a:tcPr/>
                </a:tc>
                <a:tc>
                  <a:txBody>
                    <a:bodyPr/>
                    <a:lstStyle/>
                    <a:p>
                      <a:r>
                        <a:rPr lang="en-US" sz="1000" dirty="0"/>
                        <a:t>0.93</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0.93</a:t>
                      </a:r>
                    </a:p>
                  </a:txBody>
                  <a:tcPr/>
                </a:tc>
                <a:tc>
                  <a:txBody>
                    <a:bodyPr/>
                    <a:lstStyle/>
                    <a:p>
                      <a:r>
                        <a:rPr lang="en-US" sz="1000" dirty="0"/>
                        <a:t>0.93</a:t>
                      </a:r>
                    </a:p>
                  </a:txBody>
                  <a:tcPr/>
                </a:tc>
                <a:tc>
                  <a:txBody>
                    <a:bodyPr/>
                    <a:lstStyle/>
                    <a:p>
                      <a:r>
                        <a:rPr lang="en-US" sz="1000" dirty="0"/>
                        <a:t>0.93</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0.91</a:t>
                      </a:r>
                    </a:p>
                  </a:txBody>
                  <a:tcPr/>
                </a:tc>
                <a:tc>
                  <a:txBody>
                    <a:bodyPr/>
                    <a:lstStyle/>
                    <a:p>
                      <a:r>
                        <a:rPr lang="en-US" sz="1000" dirty="0"/>
                        <a:t>0.91</a:t>
                      </a:r>
                    </a:p>
                  </a:txBody>
                  <a:tcPr/>
                </a:tc>
                <a:tc>
                  <a:txBody>
                    <a:bodyPr/>
                    <a:lstStyle/>
                    <a:p>
                      <a:r>
                        <a:rPr lang="en-US" sz="1000" dirty="0"/>
                        <a:t>0.91</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0.94</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0.94</a:t>
                      </a:r>
                    </a:p>
                  </a:txBody>
                  <a:tcPr/>
                </a:tc>
                <a:tc>
                  <a:txBody>
                    <a:bodyPr/>
                    <a:lstStyle/>
                    <a:p>
                      <a:r>
                        <a:rPr lang="en-US" sz="1000" dirty="0"/>
                        <a:t>0.94</a:t>
                      </a:r>
                    </a:p>
                  </a:txBody>
                  <a:tcPr/>
                </a:tc>
                <a:tc>
                  <a:txBody>
                    <a:bodyPr/>
                    <a:lstStyle/>
                    <a:p>
                      <a:r>
                        <a:rPr lang="en-US" sz="1000" dirty="0"/>
                        <a:t>0.94</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0.94</a:t>
                      </a:r>
                    </a:p>
                  </a:txBody>
                  <a:tcPr/>
                </a:tc>
                <a:tc>
                  <a:txBody>
                    <a:bodyPr/>
                    <a:lstStyle/>
                    <a:p>
                      <a:r>
                        <a:rPr lang="en-US" sz="1000" dirty="0"/>
                        <a:t>0.94</a:t>
                      </a:r>
                    </a:p>
                  </a:txBody>
                  <a:tcPr/>
                </a:tc>
                <a:tc>
                  <a:txBody>
                    <a:bodyPr/>
                    <a:lstStyle/>
                    <a:p>
                      <a:r>
                        <a:rPr lang="en-US" sz="1000" dirty="0"/>
                        <a:t>0.94</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27" name="TextBox 26">
            <a:extLst>
              <a:ext uri="{FF2B5EF4-FFF2-40B4-BE49-F238E27FC236}">
                <a16:creationId xmlns:a16="http://schemas.microsoft.com/office/drawing/2014/main" id="{92BDB846-0F31-EC6A-061C-97186A21C57E}"/>
              </a:ext>
            </a:extLst>
          </p:cNvPr>
          <p:cNvSpPr txBox="1"/>
          <p:nvPr/>
        </p:nvSpPr>
        <p:spPr>
          <a:xfrm>
            <a:off x="7804034" y="3362745"/>
            <a:ext cx="4277133" cy="369332"/>
          </a:xfrm>
          <a:prstGeom prst="rect">
            <a:avLst/>
          </a:prstGeom>
          <a:noFill/>
        </p:spPr>
        <p:txBody>
          <a:bodyPr wrap="none" rtlCol="0">
            <a:spAutoFit/>
          </a:bodyPr>
          <a:lstStyle/>
          <a:p>
            <a:r>
              <a:rPr lang="en-US" dirty="0" err="1"/>
              <a:t>DecisionTreeClassifier</a:t>
            </a:r>
            <a:r>
              <a:rPr lang="en-US" dirty="0"/>
              <a:t>(</a:t>
            </a:r>
            <a:r>
              <a:rPr lang="en-US" dirty="0">
                <a:solidFill>
                  <a:srgbClr val="0DAFDE"/>
                </a:solidFill>
              </a:rPr>
              <a:t>max_depth=9</a:t>
            </a:r>
            <a:r>
              <a:rPr lang="en-US" dirty="0"/>
              <a:t>)</a:t>
            </a:r>
          </a:p>
        </p:txBody>
      </p:sp>
      <p:sp>
        <p:nvSpPr>
          <p:cNvPr id="37" name="TextBox 36">
            <a:extLst>
              <a:ext uri="{FF2B5EF4-FFF2-40B4-BE49-F238E27FC236}">
                <a16:creationId xmlns:a16="http://schemas.microsoft.com/office/drawing/2014/main" id="{7D26D309-D87E-8E2E-9999-76ECDF4031A4}"/>
              </a:ext>
            </a:extLst>
          </p:cNvPr>
          <p:cNvSpPr txBox="1"/>
          <p:nvPr/>
        </p:nvSpPr>
        <p:spPr>
          <a:xfrm>
            <a:off x="7804034" y="4135065"/>
            <a:ext cx="1816523" cy="369332"/>
          </a:xfrm>
          <a:prstGeom prst="rect">
            <a:avLst/>
          </a:prstGeom>
          <a:noFill/>
        </p:spPr>
        <p:txBody>
          <a:bodyPr wrap="none" rtlCol="0">
            <a:spAutoFit/>
          </a:bodyPr>
          <a:lstStyle/>
          <a:p>
            <a:r>
              <a:rPr lang="en-US" dirty="0"/>
              <a:t>'max_depth': </a:t>
            </a:r>
            <a:r>
              <a:rPr lang="en-US" dirty="0">
                <a:solidFill>
                  <a:srgbClr val="0DAFDE"/>
                </a:solidFill>
              </a:rPr>
              <a:t>9</a:t>
            </a:r>
          </a:p>
        </p:txBody>
      </p:sp>
      <p:sp>
        <p:nvSpPr>
          <p:cNvPr id="43" name="TextBox 42">
            <a:extLst>
              <a:ext uri="{FF2B5EF4-FFF2-40B4-BE49-F238E27FC236}">
                <a16:creationId xmlns:a16="http://schemas.microsoft.com/office/drawing/2014/main" id="{69A7493F-BA99-EE8B-0064-B08CACFE34A6}"/>
              </a:ext>
            </a:extLst>
          </p:cNvPr>
          <p:cNvSpPr txBox="1"/>
          <p:nvPr/>
        </p:nvSpPr>
        <p:spPr>
          <a:xfrm>
            <a:off x="8019394" y="4862557"/>
            <a:ext cx="312906" cy="369332"/>
          </a:xfrm>
          <a:prstGeom prst="rect">
            <a:avLst/>
          </a:prstGeom>
          <a:noFill/>
        </p:spPr>
        <p:txBody>
          <a:bodyPr wrap="none" rtlCol="0">
            <a:spAutoFit/>
          </a:bodyPr>
          <a:lstStyle/>
          <a:p>
            <a:r>
              <a:rPr lang="en-US" dirty="0">
                <a:solidFill>
                  <a:srgbClr val="0DAFDE"/>
                </a:solidFill>
              </a:rPr>
              <a:t>5</a:t>
            </a:r>
          </a:p>
        </p:txBody>
      </p:sp>
      <p:sp>
        <p:nvSpPr>
          <p:cNvPr id="45" name="TextBox 44">
            <a:extLst>
              <a:ext uri="{FF2B5EF4-FFF2-40B4-BE49-F238E27FC236}">
                <a16:creationId xmlns:a16="http://schemas.microsoft.com/office/drawing/2014/main" id="{C26ADD55-9277-C1B1-4EB9-9A432535CB06}"/>
              </a:ext>
            </a:extLst>
          </p:cNvPr>
          <p:cNvSpPr txBox="1"/>
          <p:nvPr/>
        </p:nvSpPr>
        <p:spPr>
          <a:xfrm>
            <a:off x="8019393" y="5656262"/>
            <a:ext cx="941283" cy="369332"/>
          </a:xfrm>
          <a:prstGeom prst="rect">
            <a:avLst/>
          </a:prstGeom>
          <a:noFill/>
        </p:spPr>
        <p:txBody>
          <a:bodyPr wrap="none" rtlCol="0">
            <a:spAutoFit/>
          </a:bodyPr>
          <a:lstStyle/>
          <a:p>
            <a:r>
              <a:rPr lang="en-US" dirty="0">
                <a:solidFill>
                  <a:srgbClr val="0DAFDE"/>
                </a:solidFill>
              </a:rPr>
              <a:t>94.20%</a:t>
            </a:r>
          </a:p>
        </p:txBody>
      </p:sp>
      <p:sp>
        <p:nvSpPr>
          <p:cNvPr id="47" name="Figure 42">
            <a:extLst>
              <a:ext uri="{FF2B5EF4-FFF2-40B4-BE49-F238E27FC236}">
                <a16:creationId xmlns:a16="http://schemas.microsoft.com/office/drawing/2014/main" id="{A5B2BEE9-B838-CD5D-AC05-A3F737A96755}"/>
              </a:ext>
            </a:extLst>
          </p:cNvPr>
          <p:cNvSpPr txBox="1"/>
          <p:nvPr/>
        </p:nvSpPr>
        <p:spPr>
          <a:xfrm rot="16200000">
            <a:off x="11540890" y="6086027"/>
            <a:ext cx="859531" cy="369332"/>
          </a:xfrm>
          <a:prstGeom prst="rect">
            <a:avLst/>
          </a:prstGeom>
          <a:noFill/>
        </p:spPr>
        <p:txBody>
          <a:bodyPr wrap="none" rtlCol="0">
            <a:spAutoFit/>
          </a:bodyPr>
          <a:lstStyle/>
          <a:p>
            <a:r>
              <a:rPr lang="en-US" dirty="0"/>
              <a:t>Figure</a:t>
            </a:r>
          </a:p>
        </p:txBody>
      </p:sp>
      <p:pic>
        <p:nvPicPr>
          <p:cNvPr id="53" name="Picture 52" descr="Chart, waterfall chart&#10;&#10;Description automatically generated">
            <a:extLst>
              <a:ext uri="{FF2B5EF4-FFF2-40B4-BE49-F238E27FC236}">
                <a16:creationId xmlns:a16="http://schemas.microsoft.com/office/drawing/2014/main" id="{314A12CD-50B6-A3A9-C75C-2FB8C667AEBD}"/>
              </a:ext>
            </a:extLst>
          </p:cNvPr>
          <p:cNvPicPr>
            <a:picLocks noChangeAspect="1"/>
          </p:cNvPicPr>
          <p:nvPr/>
        </p:nvPicPr>
        <p:blipFill>
          <a:blip r:embed="rId11"/>
          <a:stretch>
            <a:fillRect/>
          </a:stretch>
        </p:blipFill>
        <p:spPr>
          <a:xfrm>
            <a:off x="3244853" y="1220187"/>
            <a:ext cx="8255807" cy="5227413"/>
          </a:xfrm>
          <a:prstGeom prst="rect">
            <a:avLst/>
          </a:prstGeom>
          <a:ln>
            <a:solidFill>
              <a:schemeClr val="tx1">
                <a:lumMod val="50000"/>
                <a:lumOff val="50000"/>
              </a:schemeClr>
            </a:solidFill>
          </a:ln>
        </p:spPr>
      </p:pic>
    </p:spTree>
    <p:extLst>
      <p:ext uri="{BB962C8B-B14F-4D97-AF65-F5344CB8AC3E}">
        <p14:creationId xmlns:p14="http://schemas.microsoft.com/office/powerpoint/2010/main" val="310786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3"/>
                                        </p:tgtEl>
                                        <p:attrNameLst>
                                          <p:attrName>ppt_x</p:attrName>
                                        </p:attrNameLst>
                                      </p:cBhvr>
                                      <p:tavLst>
                                        <p:tav tm="0">
                                          <p:val>
                                            <p:strVal val="ppt_x"/>
                                          </p:val>
                                        </p:tav>
                                        <p:tav tm="100000">
                                          <p:val>
                                            <p:strVal val="ppt_x"/>
                                          </p:val>
                                        </p:tav>
                                      </p:tavLst>
                                    </p:anim>
                                    <p:anim calcmode="lin" valueType="num">
                                      <p:cBhvr additive="base">
                                        <p:cTn id="17" dur="500"/>
                                        <p:tgtEl>
                                          <p:spTgt spid="13"/>
                                        </p:tgtEl>
                                        <p:attrNameLst>
                                          <p:attrName>ppt_y</p:attrName>
                                        </p:attrNameLst>
                                      </p:cBhvr>
                                      <p:tavLst>
                                        <p:tav tm="0">
                                          <p:val>
                                            <p:strVal val="ppt_y"/>
                                          </p:val>
                                        </p:tav>
                                        <p:tav tm="100000">
                                          <p:val>
                                            <p:strVal val="1+ppt_h/2"/>
                                          </p:val>
                                        </p:tav>
                                      </p:tavLst>
                                    </p:anim>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25"/>
                                        </p:tgtEl>
                                        <p:attrNameLst>
                                          <p:attrName>ppt_x</p:attrName>
                                        </p:attrNameLst>
                                      </p:cBhvr>
                                      <p:tavLst>
                                        <p:tav tm="0">
                                          <p:val>
                                            <p:strVal val="ppt_x"/>
                                          </p:val>
                                        </p:tav>
                                        <p:tav tm="100000">
                                          <p:val>
                                            <p:strVal val="ppt_x"/>
                                          </p:val>
                                        </p:tav>
                                      </p:tavLst>
                                    </p:anim>
                                    <p:anim calcmode="lin" valueType="num">
                                      <p:cBhvr additive="base">
                                        <p:cTn id="21" dur="500"/>
                                        <p:tgtEl>
                                          <p:spTgt spid="25"/>
                                        </p:tgtEl>
                                        <p:attrNameLst>
                                          <p:attrName>ppt_y</p:attrName>
                                        </p:attrNameLst>
                                      </p:cBhvr>
                                      <p:tavLst>
                                        <p:tav tm="0">
                                          <p:val>
                                            <p:strVal val="ppt_y"/>
                                          </p:val>
                                        </p:tav>
                                        <p:tav tm="100000">
                                          <p:val>
                                            <p:strVal val="1+ppt_h/2"/>
                                          </p:val>
                                        </p:tav>
                                      </p:tavLst>
                                    </p:anim>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26"/>
                                        </p:tgtEl>
                                        <p:attrNameLst>
                                          <p:attrName>ppt_x</p:attrName>
                                        </p:attrNameLst>
                                      </p:cBhvr>
                                      <p:tavLst>
                                        <p:tav tm="0">
                                          <p:val>
                                            <p:strVal val="ppt_x"/>
                                          </p:val>
                                        </p:tav>
                                        <p:tav tm="100000">
                                          <p:val>
                                            <p:strVal val="ppt_x"/>
                                          </p:val>
                                        </p:tav>
                                      </p:tavLst>
                                    </p:anim>
                                    <p:anim calcmode="lin" valueType="num">
                                      <p:cBhvr additive="base">
                                        <p:cTn id="41" dur="500"/>
                                        <p:tgtEl>
                                          <p:spTgt spid="26"/>
                                        </p:tgtEl>
                                        <p:attrNameLst>
                                          <p:attrName>ppt_y</p:attrName>
                                        </p:attrNameLst>
                                      </p:cBhvr>
                                      <p:tavLst>
                                        <p:tav tm="0">
                                          <p:val>
                                            <p:strVal val="ppt_y"/>
                                          </p:val>
                                        </p:tav>
                                        <p:tav tm="100000">
                                          <p:val>
                                            <p:strVal val="1+ppt_h/2"/>
                                          </p:val>
                                        </p:tav>
                                      </p:tavLst>
                                    </p:anim>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ppt_x"/>
                                          </p:val>
                                        </p:tav>
                                        <p:tav tm="100000">
                                          <p:val>
                                            <p:strVal val="#ppt_x"/>
                                          </p:val>
                                        </p:tav>
                                      </p:tavLst>
                                    </p:anim>
                                    <p:anim calcmode="lin" valueType="num">
                                      <p:cBhvr additive="base">
                                        <p:cTn id="68" dur="500" fill="hold"/>
                                        <p:tgtEl>
                                          <p:spTgt spid="4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fill="hold"/>
                                        <p:tgtEl>
                                          <p:spTgt spid="45"/>
                                        </p:tgtEl>
                                        <p:attrNameLst>
                                          <p:attrName>ppt_x</p:attrName>
                                        </p:attrNameLst>
                                      </p:cBhvr>
                                      <p:tavLst>
                                        <p:tav tm="0">
                                          <p:val>
                                            <p:strVal val="#ppt_x"/>
                                          </p:val>
                                        </p:tav>
                                        <p:tav tm="100000">
                                          <p:val>
                                            <p:strVal val="#ppt_x"/>
                                          </p:val>
                                        </p:tav>
                                      </p:tavLst>
                                    </p:anim>
                                    <p:anim calcmode="lin" valueType="num">
                                      <p:cBhvr additive="base">
                                        <p:cTn id="7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7" restart="whenNotActive" fill="hold" evtFilter="cancelBubble" nodeType="interactiveSeq">
                <p:stCondLst>
                  <p:cond evt="onClick" delay="0">
                    <p:tgtEl>
                      <p:spTgt spid="47"/>
                    </p:tgtEl>
                  </p:cond>
                </p:stCondLst>
                <p:endSync evt="end" delay="0">
                  <p:rtn val="all"/>
                </p:endSync>
                <p:childTnLst>
                  <p:par>
                    <p:cTn id="78" fill="hold">
                      <p:stCondLst>
                        <p:cond delay="0"/>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53"/>
                                        </p:tgtEl>
                                        <p:attrNameLst>
                                          <p:attrName>style.visibility</p:attrName>
                                        </p:attrNameLst>
                                      </p:cBhvr>
                                      <p:to>
                                        <p:strVal val="visible"/>
                                      </p:to>
                                    </p:set>
                                    <p:anim calcmode="lin" valueType="num">
                                      <p:cBhvr additive="base">
                                        <p:cTn id="82" dur="500" fill="hold"/>
                                        <p:tgtEl>
                                          <p:spTgt spid="53"/>
                                        </p:tgtEl>
                                        <p:attrNameLst>
                                          <p:attrName>ppt_x</p:attrName>
                                        </p:attrNameLst>
                                      </p:cBhvr>
                                      <p:tavLst>
                                        <p:tav tm="0">
                                          <p:val>
                                            <p:strVal val="#ppt_x"/>
                                          </p:val>
                                        </p:tav>
                                        <p:tav tm="100000">
                                          <p:val>
                                            <p:strVal val="#ppt_x"/>
                                          </p:val>
                                        </p:tav>
                                      </p:tavLst>
                                    </p:anim>
                                    <p:anim calcmode="lin" valueType="num">
                                      <p:cBhvr additive="base">
                                        <p:cTn id="8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53"/>
                                        </p:tgtEl>
                                        <p:attrNameLst>
                                          <p:attrName>ppt_x</p:attrName>
                                        </p:attrNameLst>
                                      </p:cBhvr>
                                      <p:tavLst>
                                        <p:tav tm="0">
                                          <p:val>
                                            <p:strVal val="ppt_x"/>
                                          </p:val>
                                        </p:tav>
                                        <p:tav tm="100000">
                                          <p:val>
                                            <p:strVal val="ppt_x"/>
                                          </p:val>
                                        </p:tav>
                                      </p:tavLst>
                                    </p:anim>
                                    <p:anim calcmode="lin" valueType="num">
                                      <p:cBhvr additive="base">
                                        <p:cTn id="88" dur="500"/>
                                        <p:tgtEl>
                                          <p:spTgt spid="53"/>
                                        </p:tgtEl>
                                        <p:attrNameLst>
                                          <p:attrName>ppt_y</p:attrName>
                                        </p:attrNameLst>
                                      </p:cBhvr>
                                      <p:tavLst>
                                        <p:tav tm="0">
                                          <p:val>
                                            <p:strVal val="ppt_y"/>
                                          </p:val>
                                        </p:tav>
                                        <p:tav tm="100000">
                                          <p:val>
                                            <p:strVal val="1+ppt_h/2"/>
                                          </p:val>
                                        </p:tav>
                                      </p:tavLst>
                                    </p:anim>
                                    <p:set>
                                      <p:cBhvr>
                                        <p:cTn id="89"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13" grpId="0"/>
      <p:bldP spid="13" grpId="1"/>
      <p:bldP spid="14" grpId="0"/>
      <p:bldP spid="14" grpId="1"/>
      <p:bldP spid="15" grpId="0"/>
      <p:bldP spid="16" grpId="0"/>
      <p:bldP spid="17" grpId="0"/>
      <p:bldP spid="22" grpId="0"/>
      <p:bldP spid="27" grpId="0"/>
      <p:bldP spid="37" grpId="0"/>
      <p:bldP spid="43" grpId="0"/>
      <p:bldP spid="4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6" name="TextBox 5">
            <a:extLst>
              <a:ext uri="{FF2B5EF4-FFF2-40B4-BE49-F238E27FC236}">
                <a16:creationId xmlns:a16="http://schemas.microsoft.com/office/drawing/2014/main" id="{870BD8FB-681A-17CE-0A56-E9F47E261302}"/>
              </a:ext>
            </a:extLst>
          </p:cNvPr>
          <p:cNvSpPr txBox="1"/>
          <p:nvPr/>
        </p:nvSpPr>
        <p:spPr>
          <a:xfrm>
            <a:off x="3700062" y="747453"/>
            <a:ext cx="710451" cy="400110"/>
          </a:xfrm>
          <a:prstGeom prst="rect">
            <a:avLst/>
          </a:prstGeom>
          <a:noFill/>
        </p:spPr>
        <p:txBody>
          <a:bodyPr wrap="none" rtlCol="0">
            <a:spAutoFit/>
          </a:bodyPr>
          <a:lstStyle/>
          <a:p>
            <a:r>
              <a:rPr lang="en-US" sz="1000" dirty="0"/>
              <a:t>Decision</a:t>
            </a:r>
          </a:p>
          <a:p>
            <a:r>
              <a:rPr lang="en-US" sz="1000" dirty="0"/>
              <a:t>Tree</a:t>
            </a:r>
          </a:p>
        </p:txBody>
      </p:sp>
      <p:sp>
        <p:nvSpPr>
          <p:cNvPr id="11" name="TextBox 10">
            <a:extLst>
              <a:ext uri="{FF2B5EF4-FFF2-40B4-BE49-F238E27FC236}">
                <a16:creationId xmlns:a16="http://schemas.microsoft.com/office/drawing/2014/main" id="{DFBDF51F-2406-BCC0-CA3F-791F233A7E78}"/>
              </a:ext>
            </a:extLst>
          </p:cNvPr>
          <p:cNvSpPr txBox="1"/>
          <p:nvPr/>
        </p:nvSpPr>
        <p:spPr>
          <a:xfrm>
            <a:off x="9858858" y="733911"/>
            <a:ext cx="1927131" cy="646331"/>
          </a:xfrm>
          <a:prstGeom prst="rect">
            <a:avLst/>
          </a:prstGeom>
          <a:noFill/>
        </p:spPr>
        <p:txBody>
          <a:bodyPr wrap="none" rtlCol="0">
            <a:spAutoFit/>
          </a:bodyPr>
          <a:lstStyle/>
          <a:p>
            <a:r>
              <a:rPr lang="en-US" dirty="0"/>
              <a:t>Random Forest </a:t>
            </a:r>
          </a:p>
          <a:p>
            <a:r>
              <a:rPr lang="en-US" dirty="0"/>
              <a:t>Classifier</a:t>
            </a:r>
          </a:p>
        </p:txBody>
      </p:sp>
      <p:sp>
        <p:nvSpPr>
          <p:cNvPr id="28" name="Rounded Rectangle 27">
            <a:extLst>
              <a:ext uri="{FF2B5EF4-FFF2-40B4-BE49-F238E27FC236}">
                <a16:creationId xmlns:a16="http://schemas.microsoft.com/office/drawing/2014/main" id="{2E1AA1C8-6C34-E6FF-E276-43928A5AF0C6}"/>
              </a:ext>
            </a:extLst>
          </p:cNvPr>
          <p:cNvSpPr/>
          <p:nvPr/>
        </p:nvSpPr>
        <p:spPr>
          <a:xfrm>
            <a:off x="4603531" y="1944414"/>
            <a:ext cx="4246179" cy="346841"/>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172C790-887F-284A-FEB7-C20F58CEA326}"/>
              </a:ext>
            </a:extLst>
          </p:cNvPr>
          <p:cNvSpPr txBox="1"/>
          <p:nvPr/>
        </p:nvSpPr>
        <p:spPr>
          <a:xfrm>
            <a:off x="5594899" y="1921923"/>
            <a:ext cx="2509020" cy="369332"/>
          </a:xfrm>
          <a:prstGeom prst="rect">
            <a:avLst/>
          </a:prstGeom>
          <a:noFill/>
        </p:spPr>
        <p:txBody>
          <a:bodyPr wrap="none" rtlCol="0">
            <a:spAutoFit/>
          </a:bodyPr>
          <a:lstStyle/>
          <a:p>
            <a:r>
              <a:rPr lang="en-US" dirty="0"/>
              <a:t>Training sample set X</a:t>
            </a:r>
          </a:p>
        </p:txBody>
      </p:sp>
      <p:sp>
        <p:nvSpPr>
          <p:cNvPr id="33" name="TextBox 32">
            <a:extLst>
              <a:ext uri="{FF2B5EF4-FFF2-40B4-BE49-F238E27FC236}">
                <a16:creationId xmlns:a16="http://schemas.microsoft.com/office/drawing/2014/main" id="{619E937D-2B6F-A079-ADB8-BD6761A4E5A7}"/>
              </a:ext>
            </a:extLst>
          </p:cNvPr>
          <p:cNvSpPr txBox="1"/>
          <p:nvPr/>
        </p:nvSpPr>
        <p:spPr>
          <a:xfrm>
            <a:off x="4603530" y="2542788"/>
            <a:ext cx="453970" cy="369332"/>
          </a:xfrm>
          <a:prstGeom prst="rect">
            <a:avLst/>
          </a:prstGeom>
          <a:noFill/>
          <a:ln>
            <a:solidFill>
              <a:srgbClr val="0DAFDE"/>
            </a:solidFill>
          </a:ln>
        </p:spPr>
        <p:txBody>
          <a:bodyPr wrap="none" rtlCol="0">
            <a:spAutoFit/>
          </a:bodyPr>
          <a:lstStyle/>
          <a:p>
            <a:r>
              <a:rPr lang="en-US" dirty="0"/>
              <a:t>X1</a:t>
            </a:r>
          </a:p>
        </p:txBody>
      </p:sp>
      <p:sp>
        <p:nvSpPr>
          <p:cNvPr id="34" name="TextBox 33">
            <a:extLst>
              <a:ext uri="{FF2B5EF4-FFF2-40B4-BE49-F238E27FC236}">
                <a16:creationId xmlns:a16="http://schemas.microsoft.com/office/drawing/2014/main" id="{4CC56A0C-3FC6-5960-1753-CA0D6982DFF2}"/>
              </a:ext>
            </a:extLst>
          </p:cNvPr>
          <p:cNvSpPr txBox="1"/>
          <p:nvPr/>
        </p:nvSpPr>
        <p:spPr>
          <a:xfrm>
            <a:off x="6499635" y="2542788"/>
            <a:ext cx="453970" cy="369332"/>
          </a:xfrm>
          <a:prstGeom prst="rect">
            <a:avLst/>
          </a:prstGeom>
          <a:noFill/>
          <a:ln>
            <a:solidFill>
              <a:srgbClr val="0DAFDE"/>
            </a:solidFill>
          </a:ln>
        </p:spPr>
        <p:txBody>
          <a:bodyPr wrap="none" rtlCol="0">
            <a:spAutoFit/>
          </a:bodyPr>
          <a:lstStyle/>
          <a:p>
            <a:r>
              <a:rPr lang="en-US" dirty="0"/>
              <a:t>X1</a:t>
            </a:r>
          </a:p>
        </p:txBody>
      </p:sp>
      <p:sp>
        <p:nvSpPr>
          <p:cNvPr id="35" name="TextBox 34">
            <a:extLst>
              <a:ext uri="{FF2B5EF4-FFF2-40B4-BE49-F238E27FC236}">
                <a16:creationId xmlns:a16="http://schemas.microsoft.com/office/drawing/2014/main" id="{A97883CC-DF0F-9EFC-23C5-E9473817FE91}"/>
              </a:ext>
            </a:extLst>
          </p:cNvPr>
          <p:cNvSpPr txBox="1"/>
          <p:nvPr/>
        </p:nvSpPr>
        <p:spPr>
          <a:xfrm>
            <a:off x="8395740" y="2542788"/>
            <a:ext cx="453970" cy="369332"/>
          </a:xfrm>
          <a:prstGeom prst="rect">
            <a:avLst/>
          </a:prstGeom>
          <a:noFill/>
          <a:ln>
            <a:solidFill>
              <a:srgbClr val="0DAFDE"/>
            </a:solidFill>
          </a:ln>
        </p:spPr>
        <p:txBody>
          <a:bodyPr wrap="none" rtlCol="0">
            <a:spAutoFit/>
          </a:bodyPr>
          <a:lstStyle/>
          <a:p>
            <a:r>
              <a:rPr lang="en-US" dirty="0"/>
              <a:t>X1</a:t>
            </a:r>
          </a:p>
        </p:txBody>
      </p:sp>
      <p:sp>
        <p:nvSpPr>
          <p:cNvPr id="38" name="Oval 37">
            <a:extLst>
              <a:ext uri="{FF2B5EF4-FFF2-40B4-BE49-F238E27FC236}">
                <a16:creationId xmlns:a16="http://schemas.microsoft.com/office/drawing/2014/main" id="{AFFA924B-2A55-90A3-E26C-E433CA917AC0}"/>
              </a:ext>
            </a:extLst>
          </p:cNvPr>
          <p:cNvSpPr/>
          <p:nvPr/>
        </p:nvSpPr>
        <p:spPr>
          <a:xfrm>
            <a:off x="4750676" y="3160165"/>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E948822-641F-275C-8B6D-6AF3C4ADF882}"/>
              </a:ext>
            </a:extLst>
          </p:cNvPr>
          <p:cNvSpPr/>
          <p:nvPr/>
        </p:nvSpPr>
        <p:spPr>
          <a:xfrm>
            <a:off x="4477030" y="3430954"/>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8F45A94-6B54-F91A-6717-36B0294E0674}"/>
              </a:ext>
            </a:extLst>
          </p:cNvPr>
          <p:cNvSpPr/>
          <p:nvPr/>
        </p:nvSpPr>
        <p:spPr>
          <a:xfrm>
            <a:off x="5055476" y="3373902"/>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857A520-08F2-30D8-0A8B-32AA5AD5A182}"/>
              </a:ext>
            </a:extLst>
          </p:cNvPr>
          <p:cNvSpPr/>
          <p:nvPr/>
        </p:nvSpPr>
        <p:spPr>
          <a:xfrm>
            <a:off x="4167156" y="3738315"/>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7DDF380-C20C-3724-A986-A2614C72F037}"/>
              </a:ext>
            </a:extLst>
          </p:cNvPr>
          <p:cNvSpPr/>
          <p:nvPr/>
        </p:nvSpPr>
        <p:spPr>
          <a:xfrm>
            <a:off x="4670078" y="3708806"/>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8021695-6F7E-0E1E-2341-44A906D63B20}"/>
              </a:ext>
            </a:extLst>
          </p:cNvPr>
          <p:cNvSpPr/>
          <p:nvPr/>
        </p:nvSpPr>
        <p:spPr>
          <a:xfrm>
            <a:off x="4873571" y="3738315"/>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7B0BF2F-5861-6E58-6AB2-009986677478}"/>
              </a:ext>
            </a:extLst>
          </p:cNvPr>
          <p:cNvSpPr/>
          <p:nvPr/>
        </p:nvSpPr>
        <p:spPr>
          <a:xfrm>
            <a:off x="5305776" y="3703314"/>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85870E9-25DE-B910-9263-B9F5D8131445}"/>
              </a:ext>
            </a:extLst>
          </p:cNvPr>
          <p:cNvSpPr/>
          <p:nvPr/>
        </p:nvSpPr>
        <p:spPr>
          <a:xfrm>
            <a:off x="3903159" y="4027307"/>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317F99F-912B-53EE-6CC0-CDBA57C82883}"/>
              </a:ext>
            </a:extLst>
          </p:cNvPr>
          <p:cNvSpPr/>
          <p:nvPr/>
        </p:nvSpPr>
        <p:spPr>
          <a:xfrm>
            <a:off x="4687504" y="4086267"/>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9DF2733D-06B0-94F2-371E-F215E2374089}"/>
              </a:ext>
            </a:extLst>
          </p:cNvPr>
          <p:cNvCxnSpPr>
            <a:cxnSpLocks/>
            <a:stCxn id="38" idx="3"/>
            <a:endCxn id="39" idx="7"/>
          </p:cNvCxnSpPr>
          <p:nvPr/>
        </p:nvCxnSpPr>
        <p:spPr>
          <a:xfrm flipH="1">
            <a:off x="4629540" y="3315618"/>
            <a:ext cx="147302" cy="14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B67D46B-6E1D-1951-0BB0-3C2920A559D8}"/>
              </a:ext>
            </a:extLst>
          </p:cNvPr>
          <p:cNvCxnSpPr/>
          <p:nvPr/>
        </p:nvCxnSpPr>
        <p:spPr>
          <a:xfrm flipH="1">
            <a:off x="4322148" y="3573599"/>
            <a:ext cx="166496" cy="16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14B24CF-F649-82D0-B917-DD87A5244F06}"/>
              </a:ext>
            </a:extLst>
          </p:cNvPr>
          <p:cNvCxnSpPr>
            <a:cxnSpLocks/>
            <a:endCxn id="40" idx="2"/>
          </p:cNvCxnSpPr>
          <p:nvPr/>
        </p:nvCxnSpPr>
        <p:spPr>
          <a:xfrm>
            <a:off x="4895247" y="3298827"/>
            <a:ext cx="160229" cy="166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2B24AA-B566-43CC-35E0-EF82AAB0ED52}"/>
              </a:ext>
            </a:extLst>
          </p:cNvPr>
          <p:cNvCxnSpPr/>
          <p:nvPr/>
        </p:nvCxnSpPr>
        <p:spPr>
          <a:xfrm flipH="1">
            <a:off x="4036090" y="3890414"/>
            <a:ext cx="166496" cy="16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B174AB8-2319-6E5A-4CCB-E07C84A259CD}"/>
              </a:ext>
            </a:extLst>
          </p:cNvPr>
          <p:cNvCxnSpPr>
            <a:cxnSpLocks/>
            <a:stCxn id="40" idx="3"/>
            <a:endCxn id="44" idx="0"/>
          </p:cNvCxnSpPr>
          <p:nvPr/>
        </p:nvCxnSpPr>
        <p:spPr>
          <a:xfrm flipH="1">
            <a:off x="4962909" y="3529355"/>
            <a:ext cx="118733" cy="208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7C53C19-CF1F-B56B-6237-E3C7579B29D9}"/>
              </a:ext>
            </a:extLst>
          </p:cNvPr>
          <p:cNvCxnSpPr>
            <a:cxnSpLocks/>
            <a:endCxn id="46" idx="1"/>
          </p:cNvCxnSpPr>
          <p:nvPr/>
        </p:nvCxnSpPr>
        <p:spPr>
          <a:xfrm>
            <a:off x="5120641" y="3527665"/>
            <a:ext cx="211301" cy="202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3AB8497-12FD-5488-3465-C2089C5332C6}"/>
              </a:ext>
            </a:extLst>
          </p:cNvPr>
          <p:cNvCxnSpPr>
            <a:cxnSpLocks/>
            <a:endCxn id="42" idx="1"/>
          </p:cNvCxnSpPr>
          <p:nvPr/>
        </p:nvCxnSpPr>
        <p:spPr>
          <a:xfrm>
            <a:off x="4602680" y="3577191"/>
            <a:ext cx="93564" cy="158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5000D26-A6E4-EED1-E521-524B7095FF83}"/>
              </a:ext>
            </a:extLst>
          </p:cNvPr>
          <p:cNvCxnSpPr>
            <a:cxnSpLocks/>
          </p:cNvCxnSpPr>
          <p:nvPr/>
        </p:nvCxnSpPr>
        <p:spPr>
          <a:xfrm flipH="1">
            <a:off x="4789387" y="3902510"/>
            <a:ext cx="118733" cy="208960"/>
          </a:xfrm>
          <a:prstGeom prst="line">
            <a:avLst/>
          </a:prstGeom>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138AD37-BB42-A6EF-FFFC-A2F4EE38C96A}"/>
              </a:ext>
            </a:extLst>
          </p:cNvPr>
          <p:cNvSpPr/>
          <p:nvPr/>
        </p:nvSpPr>
        <p:spPr>
          <a:xfrm>
            <a:off x="6672693" y="3246875"/>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5DE5EFD-A94E-9CA8-B962-33A0EE0EA7EE}"/>
              </a:ext>
            </a:extLst>
          </p:cNvPr>
          <p:cNvSpPr/>
          <p:nvPr/>
        </p:nvSpPr>
        <p:spPr>
          <a:xfrm>
            <a:off x="6399047" y="3517664"/>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74BD4BE-227D-2A0C-F06A-E8308C839E48}"/>
              </a:ext>
            </a:extLst>
          </p:cNvPr>
          <p:cNvSpPr/>
          <p:nvPr/>
        </p:nvSpPr>
        <p:spPr>
          <a:xfrm>
            <a:off x="6977493" y="3460612"/>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D115FBB-725C-9A23-A9D5-C4F0A72C0AA6}"/>
              </a:ext>
            </a:extLst>
          </p:cNvPr>
          <p:cNvSpPr/>
          <p:nvPr/>
        </p:nvSpPr>
        <p:spPr>
          <a:xfrm>
            <a:off x="6089173" y="3825025"/>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C557BA6-D8D7-7B6D-B561-57AEF3EEDB90}"/>
              </a:ext>
            </a:extLst>
          </p:cNvPr>
          <p:cNvSpPr/>
          <p:nvPr/>
        </p:nvSpPr>
        <p:spPr>
          <a:xfrm>
            <a:off x="6592095" y="3795516"/>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8442799-C7B5-2F2F-BCDF-140B108CC405}"/>
              </a:ext>
            </a:extLst>
          </p:cNvPr>
          <p:cNvSpPr/>
          <p:nvPr/>
        </p:nvSpPr>
        <p:spPr>
          <a:xfrm>
            <a:off x="6795588" y="3825025"/>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DAC0E6C-44DC-2587-A961-BA92636B7CDE}"/>
              </a:ext>
            </a:extLst>
          </p:cNvPr>
          <p:cNvSpPr/>
          <p:nvPr/>
        </p:nvSpPr>
        <p:spPr>
          <a:xfrm>
            <a:off x="7227793" y="3790024"/>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27CEA0F-056A-2EB4-D7D6-A300E75F2634}"/>
              </a:ext>
            </a:extLst>
          </p:cNvPr>
          <p:cNvSpPr/>
          <p:nvPr/>
        </p:nvSpPr>
        <p:spPr>
          <a:xfrm>
            <a:off x="5825176" y="4114017"/>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E037B36-4E45-0547-EAE6-C0ED885B6680}"/>
              </a:ext>
            </a:extLst>
          </p:cNvPr>
          <p:cNvSpPr/>
          <p:nvPr/>
        </p:nvSpPr>
        <p:spPr>
          <a:xfrm>
            <a:off x="6609521" y="4172977"/>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AECADC54-0EB7-A2DA-651D-1E129D17EF67}"/>
              </a:ext>
            </a:extLst>
          </p:cNvPr>
          <p:cNvCxnSpPr>
            <a:cxnSpLocks/>
            <a:stCxn id="68" idx="3"/>
            <a:endCxn id="69" idx="7"/>
          </p:cNvCxnSpPr>
          <p:nvPr/>
        </p:nvCxnSpPr>
        <p:spPr>
          <a:xfrm flipH="1">
            <a:off x="6551557" y="3402328"/>
            <a:ext cx="147302" cy="14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179D39F-D924-5449-EB81-A53DAF2442C4}"/>
              </a:ext>
            </a:extLst>
          </p:cNvPr>
          <p:cNvCxnSpPr/>
          <p:nvPr/>
        </p:nvCxnSpPr>
        <p:spPr>
          <a:xfrm flipH="1">
            <a:off x="6244165" y="3660309"/>
            <a:ext cx="166496" cy="16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5A6439F-645D-23B3-0C00-FDD707E456F6}"/>
              </a:ext>
            </a:extLst>
          </p:cNvPr>
          <p:cNvCxnSpPr>
            <a:cxnSpLocks/>
            <a:endCxn id="70" idx="2"/>
          </p:cNvCxnSpPr>
          <p:nvPr/>
        </p:nvCxnSpPr>
        <p:spPr>
          <a:xfrm>
            <a:off x="6817264" y="3385537"/>
            <a:ext cx="160229" cy="166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AF7A9-B898-B7E9-9F43-956012FF3AB2}"/>
              </a:ext>
            </a:extLst>
          </p:cNvPr>
          <p:cNvCxnSpPr/>
          <p:nvPr/>
        </p:nvCxnSpPr>
        <p:spPr>
          <a:xfrm flipH="1">
            <a:off x="5958107" y="3977124"/>
            <a:ext cx="166496" cy="16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26EBBE-9C83-FDA2-4A60-8228B6926A45}"/>
              </a:ext>
            </a:extLst>
          </p:cNvPr>
          <p:cNvCxnSpPr>
            <a:cxnSpLocks/>
            <a:stCxn id="70" idx="3"/>
            <a:endCxn id="73" idx="0"/>
          </p:cNvCxnSpPr>
          <p:nvPr/>
        </p:nvCxnSpPr>
        <p:spPr>
          <a:xfrm flipH="1">
            <a:off x="6884926" y="3616065"/>
            <a:ext cx="118733" cy="208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8C2D084-DCD5-3A6E-1033-48780AD23439}"/>
              </a:ext>
            </a:extLst>
          </p:cNvPr>
          <p:cNvCxnSpPr>
            <a:cxnSpLocks/>
            <a:endCxn id="74" idx="1"/>
          </p:cNvCxnSpPr>
          <p:nvPr/>
        </p:nvCxnSpPr>
        <p:spPr>
          <a:xfrm>
            <a:off x="7042658" y="3614375"/>
            <a:ext cx="211301" cy="202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012B7E-B3F6-7160-5B6B-1EFF77034E83}"/>
              </a:ext>
            </a:extLst>
          </p:cNvPr>
          <p:cNvCxnSpPr>
            <a:cxnSpLocks/>
            <a:endCxn id="72" idx="1"/>
          </p:cNvCxnSpPr>
          <p:nvPr/>
        </p:nvCxnSpPr>
        <p:spPr>
          <a:xfrm>
            <a:off x="6524697" y="3663901"/>
            <a:ext cx="93564" cy="158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0607917-00E3-43FC-434F-D724BEC7058C}"/>
              </a:ext>
            </a:extLst>
          </p:cNvPr>
          <p:cNvCxnSpPr>
            <a:cxnSpLocks/>
          </p:cNvCxnSpPr>
          <p:nvPr/>
        </p:nvCxnSpPr>
        <p:spPr>
          <a:xfrm flipH="1">
            <a:off x="6711404" y="3989220"/>
            <a:ext cx="118733" cy="208960"/>
          </a:xfrm>
          <a:prstGeom prst="line">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3BDE878-0BCB-95A2-7D11-2279CC358143}"/>
              </a:ext>
            </a:extLst>
          </p:cNvPr>
          <p:cNvSpPr/>
          <p:nvPr/>
        </p:nvSpPr>
        <p:spPr>
          <a:xfrm>
            <a:off x="8594710" y="3245454"/>
            <a:ext cx="178676" cy="1821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85F83C3E-53B3-8AF2-2C7C-2757B85DA83D}"/>
              </a:ext>
            </a:extLst>
          </p:cNvPr>
          <p:cNvSpPr/>
          <p:nvPr/>
        </p:nvSpPr>
        <p:spPr>
          <a:xfrm>
            <a:off x="8321064" y="3516243"/>
            <a:ext cx="178676" cy="1821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1B7F255-501D-79AC-0533-C3A7BE2C8DBE}"/>
              </a:ext>
            </a:extLst>
          </p:cNvPr>
          <p:cNvSpPr/>
          <p:nvPr/>
        </p:nvSpPr>
        <p:spPr>
          <a:xfrm>
            <a:off x="8899510" y="3459191"/>
            <a:ext cx="178676" cy="1821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422F427-9BD0-ADAF-434A-7DEDDC71F731}"/>
              </a:ext>
            </a:extLst>
          </p:cNvPr>
          <p:cNvSpPr/>
          <p:nvPr/>
        </p:nvSpPr>
        <p:spPr>
          <a:xfrm>
            <a:off x="8011190" y="3823604"/>
            <a:ext cx="178676" cy="1821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0FC1067-BD5B-6B1C-9742-AED8C33EC3FC}"/>
              </a:ext>
            </a:extLst>
          </p:cNvPr>
          <p:cNvSpPr/>
          <p:nvPr/>
        </p:nvSpPr>
        <p:spPr>
          <a:xfrm>
            <a:off x="8514112" y="3794095"/>
            <a:ext cx="178676" cy="1821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CF0F325-E27B-A351-D3CC-2B32ED9BA1DF}"/>
              </a:ext>
            </a:extLst>
          </p:cNvPr>
          <p:cNvSpPr/>
          <p:nvPr/>
        </p:nvSpPr>
        <p:spPr>
          <a:xfrm>
            <a:off x="8717605" y="3823604"/>
            <a:ext cx="178676" cy="1821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738012A-94D3-3CA9-A97C-AB9B02E32CA3}"/>
              </a:ext>
            </a:extLst>
          </p:cNvPr>
          <p:cNvSpPr/>
          <p:nvPr/>
        </p:nvSpPr>
        <p:spPr>
          <a:xfrm>
            <a:off x="9149810" y="3788603"/>
            <a:ext cx="178676" cy="1821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BD7E530-F69E-3B36-7E6C-5C1D7674E27E}"/>
              </a:ext>
            </a:extLst>
          </p:cNvPr>
          <p:cNvSpPr/>
          <p:nvPr/>
        </p:nvSpPr>
        <p:spPr>
          <a:xfrm>
            <a:off x="7747193" y="4112596"/>
            <a:ext cx="178676" cy="1821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413E197-AAB0-AC3B-235C-E57CAF27AC73}"/>
              </a:ext>
            </a:extLst>
          </p:cNvPr>
          <p:cNvSpPr/>
          <p:nvPr/>
        </p:nvSpPr>
        <p:spPr>
          <a:xfrm>
            <a:off x="8531538" y="4171556"/>
            <a:ext cx="178676" cy="1821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4E566978-D15A-7815-8D4D-358953587634}"/>
              </a:ext>
            </a:extLst>
          </p:cNvPr>
          <p:cNvCxnSpPr>
            <a:cxnSpLocks/>
            <a:stCxn id="85" idx="3"/>
            <a:endCxn id="86" idx="7"/>
          </p:cNvCxnSpPr>
          <p:nvPr/>
        </p:nvCxnSpPr>
        <p:spPr>
          <a:xfrm flipH="1">
            <a:off x="8473574" y="3400907"/>
            <a:ext cx="147302" cy="14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0C3A7A7-2448-F4A4-A01E-252438C78CB0}"/>
              </a:ext>
            </a:extLst>
          </p:cNvPr>
          <p:cNvCxnSpPr/>
          <p:nvPr/>
        </p:nvCxnSpPr>
        <p:spPr>
          <a:xfrm flipH="1">
            <a:off x="8166182" y="3658888"/>
            <a:ext cx="166496" cy="16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1458E66-522E-CC26-2338-C74EBFCDF27F}"/>
              </a:ext>
            </a:extLst>
          </p:cNvPr>
          <p:cNvCxnSpPr>
            <a:cxnSpLocks/>
            <a:endCxn id="87" idx="2"/>
          </p:cNvCxnSpPr>
          <p:nvPr/>
        </p:nvCxnSpPr>
        <p:spPr>
          <a:xfrm>
            <a:off x="8739281" y="3384116"/>
            <a:ext cx="160229" cy="166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83D8AD3-780B-5A4B-063D-6D38FDEC36E9}"/>
              </a:ext>
            </a:extLst>
          </p:cNvPr>
          <p:cNvCxnSpPr/>
          <p:nvPr/>
        </p:nvCxnSpPr>
        <p:spPr>
          <a:xfrm flipH="1">
            <a:off x="7880124" y="3975703"/>
            <a:ext cx="166496" cy="16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BF02CE9-87BD-FE06-2FE2-B23CD06CB52C}"/>
              </a:ext>
            </a:extLst>
          </p:cNvPr>
          <p:cNvCxnSpPr>
            <a:cxnSpLocks/>
            <a:stCxn id="87" idx="3"/>
            <a:endCxn id="90" idx="0"/>
          </p:cNvCxnSpPr>
          <p:nvPr/>
        </p:nvCxnSpPr>
        <p:spPr>
          <a:xfrm flipH="1">
            <a:off x="8806943" y="3614644"/>
            <a:ext cx="118733" cy="208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093E300-2CF1-5CAB-494D-8B817716DDAD}"/>
              </a:ext>
            </a:extLst>
          </p:cNvPr>
          <p:cNvCxnSpPr>
            <a:cxnSpLocks/>
            <a:endCxn id="91" idx="1"/>
          </p:cNvCxnSpPr>
          <p:nvPr/>
        </p:nvCxnSpPr>
        <p:spPr>
          <a:xfrm>
            <a:off x="8964675" y="3612954"/>
            <a:ext cx="211301" cy="202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297371D-3CAA-FCF6-44FB-5CFD92AE23CF}"/>
              </a:ext>
            </a:extLst>
          </p:cNvPr>
          <p:cNvCxnSpPr>
            <a:cxnSpLocks/>
            <a:endCxn id="89" idx="1"/>
          </p:cNvCxnSpPr>
          <p:nvPr/>
        </p:nvCxnSpPr>
        <p:spPr>
          <a:xfrm>
            <a:off x="8446714" y="3662480"/>
            <a:ext cx="93564" cy="158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122607B-66DD-34A0-6A6C-A0FBA161FB61}"/>
              </a:ext>
            </a:extLst>
          </p:cNvPr>
          <p:cNvCxnSpPr>
            <a:cxnSpLocks/>
          </p:cNvCxnSpPr>
          <p:nvPr/>
        </p:nvCxnSpPr>
        <p:spPr>
          <a:xfrm flipH="1">
            <a:off x="8633421" y="3987799"/>
            <a:ext cx="118733" cy="20896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7B6C42B-EB3B-BDBB-FA24-4B426B57DEA6}"/>
              </a:ext>
            </a:extLst>
          </p:cNvPr>
          <p:cNvSpPr txBox="1"/>
          <p:nvPr/>
        </p:nvSpPr>
        <p:spPr>
          <a:xfrm>
            <a:off x="4438731" y="4498654"/>
            <a:ext cx="623889" cy="276999"/>
          </a:xfrm>
          <a:prstGeom prst="rect">
            <a:avLst/>
          </a:prstGeom>
          <a:noFill/>
        </p:spPr>
        <p:txBody>
          <a:bodyPr wrap="none" rtlCol="0">
            <a:spAutoFit/>
          </a:bodyPr>
          <a:lstStyle/>
          <a:p>
            <a:r>
              <a:rPr lang="en-US" sz="1200" dirty="0"/>
              <a:t>class1</a:t>
            </a:r>
          </a:p>
        </p:txBody>
      </p:sp>
      <p:sp>
        <p:nvSpPr>
          <p:cNvPr id="103" name="TextBox 102">
            <a:extLst>
              <a:ext uri="{FF2B5EF4-FFF2-40B4-BE49-F238E27FC236}">
                <a16:creationId xmlns:a16="http://schemas.microsoft.com/office/drawing/2014/main" id="{BBB78E80-6AAD-9517-BC61-A65B353E8206}"/>
              </a:ext>
            </a:extLst>
          </p:cNvPr>
          <p:cNvSpPr txBox="1"/>
          <p:nvPr/>
        </p:nvSpPr>
        <p:spPr>
          <a:xfrm>
            <a:off x="6280388" y="4493239"/>
            <a:ext cx="623889" cy="276999"/>
          </a:xfrm>
          <a:prstGeom prst="rect">
            <a:avLst/>
          </a:prstGeom>
          <a:noFill/>
        </p:spPr>
        <p:txBody>
          <a:bodyPr wrap="none" rtlCol="0">
            <a:spAutoFit/>
          </a:bodyPr>
          <a:lstStyle/>
          <a:p>
            <a:r>
              <a:rPr lang="en-US" sz="1200" dirty="0"/>
              <a:t>class2</a:t>
            </a:r>
          </a:p>
        </p:txBody>
      </p:sp>
      <p:sp>
        <p:nvSpPr>
          <p:cNvPr id="104" name="TextBox 103">
            <a:extLst>
              <a:ext uri="{FF2B5EF4-FFF2-40B4-BE49-F238E27FC236}">
                <a16:creationId xmlns:a16="http://schemas.microsoft.com/office/drawing/2014/main" id="{C1FAA090-1553-496C-1CAB-E9F4990C97A8}"/>
              </a:ext>
            </a:extLst>
          </p:cNvPr>
          <p:cNvSpPr txBox="1"/>
          <p:nvPr/>
        </p:nvSpPr>
        <p:spPr>
          <a:xfrm>
            <a:off x="8154642" y="4504615"/>
            <a:ext cx="623889" cy="276999"/>
          </a:xfrm>
          <a:prstGeom prst="rect">
            <a:avLst/>
          </a:prstGeom>
          <a:noFill/>
        </p:spPr>
        <p:txBody>
          <a:bodyPr wrap="none" rtlCol="0">
            <a:spAutoFit/>
          </a:bodyPr>
          <a:lstStyle/>
          <a:p>
            <a:r>
              <a:rPr lang="en-US" sz="1200" dirty="0"/>
              <a:t>class3</a:t>
            </a:r>
          </a:p>
        </p:txBody>
      </p:sp>
      <p:sp>
        <p:nvSpPr>
          <p:cNvPr id="105" name="Right Brace 104">
            <a:extLst>
              <a:ext uri="{FF2B5EF4-FFF2-40B4-BE49-F238E27FC236}">
                <a16:creationId xmlns:a16="http://schemas.microsoft.com/office/drawing/2014/main" id="{AABCF516-3472-3FF9-D95B-FDBD78BAC645}"/>
              </a:ext>
            </a:extLst>
          </p:cNvPr>
          <p:cNvSpPr/>
          <p:nvPr/>
        </p:nvSpPr>
        <p:spPr>
          <a:xfrm rot="5400000">
            <a:off x="6604187" y="2844287"/>
            <a:ext cx="346841" cy="46011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172749A2-DD75-CFB7-485A-D7003240B915}"/>
              </a:ext>
            </a:extLst>
          </p:cNvPr>
          <p:cNvSpPr txBox="1"/>
          <p:nvPr/>
        </p:nvSpPr>
        <p:spPr>
          <a:xfrm>
            <a:off x="6327413" y="5307769"/>
            <a:ext cx="675185" cy="276999"/>
          </a:xfrm>
          <a:prstGeom prst="rect">
            <a:avLst/>
          </a:prstGeom>
          <a:noFill/>
        </p:spPr>
        <p:txBody>
          <a:bodyPr wrap="none" rtlCol="0">
            <a:spAutoFit/>
          </a:bodyPr>
          <a:lstStyle/>
          <a:p>
            <a:r>
              <a:rPr lang="en-US" sz="1200" dirty="0"/>
              <a:t>Voting</a:t>
            </a:r>
          </a:p>
        </p:txBody>
      </p:sp>
      <p:sp>
        <p:nvSpPr>
          <p:cNvPr id="107" name="TextBox 106">
            <a:extLst>
              <a:ext uri="{FF2B5EF4-FFF2-40B4-BE49-F238E27FC236}">
                <a16:creationId xmlns:a16="http://schemas.microsoft.com/office/drawing/2014/main" id="{01ECBEE7-1374-48F5-85F1-11A7D58086B9}"/>
              </a:ext>
            </a:extLst>
          </p:cNvPr>
          <p:cNvSpPr txBox="1"/>
          <p:nvPr/>
        </p:nvSpPr>
        <p:spPr>
          <a:xfrm>
            <a:off x="6252730" y="5918022"/>
            <a:ext cx="920445" cy="369332"/>
          </a:xfrm>
          <a:prstGeom prst="rect">
            <a:avLst/>
          </a:prstGeom>
          <a:noFill/>
        </p:spPr>
        <p:txBody>
          <a:bodyPr wrap="none" rtlCol="0">
            <a:spAutoFit/>
          </a:bodyPr>
          <a:lstStyle/>
          <a:p>
            <a:r>
              <a:rPr lang="en-US" dirty="0">
                <a:solidFill>
                  <a:srgbClr val="0DAFDE"/>
                </a:solidFill>
              </a:rPr>
              <a:t>Results</a:t>
            </a:r>
          </a:p>
        </p:txBody>
      </p:sp>
      <p:sp>
        <p:nvSpPr>
          <p:cNvPr id="108" name="TextBox 107">
            <a:extLst>
              <a:ext uri="{FF2B5EF4-FFF2-40B4-BE49-F238E27FC236}">
                <a16:creationId xmlns:a16="http://schemas.microsoft.com/office/drawing/2014/main" id="{6D5B9635-C8E4-1ADC-0B13-CF2EB086B32B}"/>
              </a:ext>
            </a:extLst>
          </p:cNvPr>
          <p:cNvSpPr txBox="1"/>
          <p:nvPr/>
        </p:nvSpPr>
        <p:spPr>
          <a:xfrm>
            <a:off x="2941737" y="1410110"/>
            <a:ext cx="7776799" cy="307777"/>
          </a:xfrm>
          <a:prstGeom prst="rect">
            <a:avLst/>
          </a:prstGeom>
          <a:noFill/>
        </p:spPr>
        <p:txBody>
          <a:bodyPr wrap="square" rtlCol="0">
            <a:spAutoFit/>
          </a:bodyPr>
          <a:lstStyle/>
          <a:p>
            <a:r>
              <a:rPr lang="en-US" sz="1400" dirty="0"/>
              <a:t>Random forest operates by constructing multitude of decision trees at training time</a:t>
            </a:r>
          </a:p>
        </p:txBody>
      </p:sp>
      <p:sp>
        <p:nvSpPr>
          <p:cNvPr id="109" name="Code 43">
            <a:extLst>
              <a:ext uri="{FF2B5EF4-FFF2-40B4-BE49-F238E27FC236}">
                <a16:creationId xmlns:a16="http://schemas.microsoft.com/office/drawing/2014/main" id="{E31F0BF9-1539-B748-47FA-56D515279A8E}"/>
              </a:ext>
            </a:extLst>
          </p:cNvPr>
          <p:cNvSpPr txBox="1"/>
          <p:nvPr/>
        </p:nvSpPr>
        <p:spPr>
          <a:xfrm>
            <a:off x="11286232" y="6408290"/>
            <a:ext cx="832279" cy="369332"/>
          </a:xfrm>
          <a:prstGeom prst="rect">
            <a:avLst/>
          </a:prstGeom>
          <a:noFill/>
        </p:spPr>
        <p:txBody>
          <a:bodyPr wrap="none" rtlCol="0">
            <a:spAutoFit/>
          </a:bodyPr>
          <a:lstStyle/>
          <a:p>
            <a:r>
              <a:rPr lang="en-US" dirty="0"/>
              <a:t>Code</a:t>
            </a:r>
          </a:p>
        </p:txBody>
      </p:sp>
      <p:pic>
        <p:nvPicPr>
          <p:cNvPr id="110" name="Picture 109">
            <a:extLst>
              <a:ext uri="{FF2B5EF4-FFF2-40B4-BE49-F238E27FC236}">
                <a16:creationId xmlns:a16="http://schemas.microsoft.com/office/drawing/2014/main" id="{240CD753-F918-8C11-5B86-8BB1D8AC3A7B}"/>
              </a:ext>
            </a:extLst>
          </p:cNvPr>
          <p:cNvPicPr>
            <a:picLocks noChangeAspect="1"/>
          </p:cNvPicPr>
          <p:nvPr/>
        </p:nvPicPr>
        <p:blipFill>
          <a:blip r:embed="rId11"/>
          <a:stretch>
            <a:fillRect/>
          </a:stretch>
        </p:blipFill>
        <p:spPr>
          <a:xfrm>
            <a:off x="2778805" y="5512332"/>
            <a:ext cx="7772400" cy="1447768"/>
          </a:xfrm>
          <a:prstGeom prst="rect">
            <a:avLst/>
          </a:prstGeom>
        </p:spPr>
      </p:pic>
    </p:spTree>
    <p:extLst>
      <p:ext uri="{BB962C8B-B14F-4D97-AF65-F5344CB8AC3E}">
        <p14:creationId xmlns:p14="http://schemas.microsoft.com/office/powerpoint/2010/main" val="1203793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9"/>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0"/>
                                        </p:tgtEl>
                                        <p:attrNameLst>
                                          <p:attrName>ppt_x</p:attrName>
                                        </p:attrNameLst>
                                      </p:cBhvr>
                                      <p:tavLst>
                                        <p:tav tm="0">
                                          <p:val>
                                            <p:strVal val="ppt_x"/>
                                          </p:val>
                                        </p:tav>
                                        <p:tav tm="100000">
                                          <p:val>
                                            <p:strVal val="ppt_x"/>
                                          </p:val>
                                        </p:tav>
                                      </p:tavLst>
                                    </p:anim>
                                    <p:anim calcmode="lin" valueType="num">
                                      <p:cBhvr additive="base">
                                        <p:cTn id="13" dur="500"/>
                                        <p:tgtEl>
                                          <p:spTgt spid="110"/>
                                        </p:tgtEl>
                                        <p:attrNameLst>
                                          <p:attrName>ppt_y</p:attrName>
                                        </p:attrNameLst>
                                      </p:cBhvr>
                                      <p:tavLst>
                                        <p:tav tm="0">
                                          <p:val>
                                            <p:strVal val="ppt_y"/>
                                          </p:val>
                                        </p:tav>
                                        <p:tav tm="100000">
                                          <p:val>
                                            <p:strVal val="1+ppt_h/2"/>
                                          </p:val>
                                        </p:tav>
                                      </p:tavLst>
                                    </p:anim>
                                    <p:set>
                                      <p:cBhvr>
                                        <p:cTn id="14" dur="1" fill="hold">
                                          <p:stCondLst>
                                            <p:cond delay="499"/>
                                          </p:stCondLst>
                                        </p:cTn>
                                        <p:tgtEl>
                                          <p:spTgt spid="110"/>
                                        </p:tgtEl>
                                        <p:attrNameLst>
                                          <p:attrName>style.visibility</p:attrName>
                                        </p:attrNameLst>
                                      </p:cBhvr>
                                      <p:to>
                                        <p:strVal val="hidden"/>
                                      </p:to>
                                    </p:set>
                                  </p:childTnLst>
                                </p:cTn>
                              </p:par>
                            </p:childTnLst>
                          </p:cTn>
                        </p:par>
                      </p:childTnLst>
                    </p:cTn>
                  </p:par>
                </p:childTnLst>
              </p:cTn>
              <p:nextCondLst>
                <p:cond evt="onClick" delay="0">
                  <p:tgtEl>
                    <p:spTgt spid="109"/>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6" name="TextBox 5">
            <a:extLst>
              <a:ext uri="{FF2B5EF4-FFF2-40B4-BE49-F238E27FC236}">
                <a16:creationId xmlns:a16="http://schemas.microsoft.com/office/drawing/2014/main" id="{9A271303-1622-B7D8-F9EE-3BB78193A700}"/>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9" name="TextBox 8">
            <a:extLst>
              <a:ext uri="{FF2B5EF4-FFF2-40B4-BE49-F238E27FC236}">
                <a16:creationId xmlns:a16="http://schemas.microsoft.com/office/drawing/2014/main" id="{E9FD96C2-5D2F-63F4-CFCE-AF29D1C8BBE7}"/>
              </a:ext>
            </a:extLst>
          </p:cNvPr>
          <p:cNvSpPr txBox="1"/>
          <p:nvPr/>
        </p:nvSpPr>
        <p:spPr>
          <a:xfrm>
            <a:off x="3204777" y="2286645"/>
            <a:ext cx="1909497" cy="369332"/>
          </a:xfrm>
          <a:prstGeom prst="rect">
            <a:avLst/>
          </a:prstGeom>
          <a:noFill/>
        </p:spPr>
        <p:txBody>
          <a:bodyPr wrap="none" rtlCol="0">
            <a:spAutoFit/>
          </a:bodyPr>
          <a:lstStyle/>
          <a:p>
            <a:r>
              <a:rPr lang="en-US" dirty="0"/>
              <a:t>Parameter Grid</a:t>
            </a:r>
          </a:p>
        </p:txBody>
      </p:sp>
      <p:sp>
        <p:nvSpPr>
          <p:cNvPr id="15" name="TextBox 14">
            <a:extLst>
              <a:ext uri="{FF2B5EF4-FFF2-40B4-BE49-F238E27FC236}">
                <a16:creationId xmlns:a16="http://schemas.microsoft.com/office/drawing/2014/main" id="{7FE08115-479D-ACA6-EE7F-56CACFDFE1BF}"/>
              </a:ext>
            </a:extLst>
          </p:cNvPr>
          <p:cNvSpPr txBox="1"/>
          <p:nvPr/>
        </p:nvSpPr>
        <p:spPr>
          <a:xfrm>
            <a:off x="7596134" y="3464562"/>
            <a:ext cx="2679453" cy="369332"/>
          </a:xfrm>
          <a:prstGeom prst="rect">
            <a:avLst/>
          </a:prstGeom>
          <a:noFill/>
        </p:spPr>
        <p:txBody>
          <a:bodyPr wrap="square" rtlCol="0">
            <a:spAutoFit/>
          </a:bodyPr>
          <a:lstStyle/>
          <a:p>
            <a:r>
              <a:rPr lang="en-US" dirty="0">
                <a:solidFill>
                  <a:srgbClr val="0DAFDE"/>
                </a:solidFill>
              </a:rPr>
              <a:t>3, ,5, 7, ……. 13, 15</a:t>
            </a:r>
          </a:p>
        </p:txBody>
      </p:sp>
      <p:sp>
        <p:nvSpPr>
          <p:cNvPr id="16" name="TextBox 15">
            <a:extLst>
              <a:ext uri="{FF2B5EF4-FFF2-40B4-BE49-F238E27FC236}">
                <a16:creationId xmlns:a16="http://schemas.microsoft.com/office/drawing/2014/main" id="{304D2DB2-49BD-B7F7-1BE2-DB5F6D337264}"/>
              </a:ext>
            </a:extLst>
          </p:cNvPr>
          <p:cNvSpPr txBox="1"/>
          <p:nvPr/>
        </p:nvSpPr>
        <p:spPr>
          <a:xfrm>
            <a:off x="3218192" y="4642702"/>
            <a:ext cx="1229824" cy="307777"/>
          </a:xfrm>
          <a:prstGeom prst="rect">
            <a:avLst/>
          </a:prstGeom>
          <a:noFill/>
        </p:spPr>
        <p:txBody>
          <a:bodyPr wrap="none" rtlCol="0">
            <a:spAutoFit/>
          </a:bodyPr>
          <a:lstStyle/>
          <a:p>
            <a:r>
              <a:rPr lang="en-US" sz="1400" b="1" dirty="0">
                <a:solidFill>
                  <a:srgbClr val="0DAFDE"/>
                </a:solidFill>
              </a:rPr>
              <a:t>N Estimators</a:t>
            </a:r>
          </a:p>
        </p:txBody>
      </p:sp>
      <p:sp>
        <p:nvSpPr>
          <p:cNvPr id="17" name="TextBox 16">
            <a:extLst>
              <a:ext uri="{FF2B5EF4-FFF2-40B4-BE49-F238E27FC236}">
                <a16:creationId xmlns:a16="http://schemas.microsoft.com/office/drawing/2014/main" id="{6A5F51AA-1437-534B-FEE6-6EB277C7BC10}"/>
              </a:ext>
            </a:extLst>
          </p:cNvPr>
          <p:cNvSpPr txBox="1"/>
          <p:nvPr/>
        </p:nvSpPr>
        <p:spPr>
          <a:xfrm>
            <a:off x="3481545" y="4936963"/>
            <a:ext cx="4221027" cy="461665"/>
          </a:xfrm>
          <a:prstGeom prst="rect">
            <a:avLst/>
          </a:prstGeom>
          <a:noFill/>
        </p:spPr>
        <p:txBody>
          <a:bodyPr wrap="none" rtlCol="0">
            <a:spAutoFit/>
          </a:bodyPr>
          <a:lstStyle/>
          <a:p>
            <a:r>
              <a:rPr lang="en-US" sz="1200" b="1" i="0" dirty="0">
                <a:solidFill>
                  <a:schemeClr val="tx1">
                    <a:lumMod val="85000"/>
                  </a:schemeClr>
                </a:solidFill>
                <a:effectLst/>
              </a:rPr>
              <a:t>the number of trees </a:t>
            </a:r>
            <a:r>
              <a:rPr lang="en-US" sz="1200" dirty="0"/>
              <a:t>you</a:t>
            </a:r>
            <a:r>
              <a:rPr lang="en-US" sz="1200" b="1" i="0" dirty="0">
                <a:solidFill>
                  <a:schemeClr val="tx1">
                    <a:lumMod val="85000"/>
                  </a:schemeClr>
                </a:solidFill>
                <a:effectLst/>
              </a:rPr>
              <a:t> want to build before </a:t>
            </a:r>
          </a:p>
          <a:p>
            <a:r>
              <a:rPr lang="en-US" sz="1200" b="1" i="0" dirty="0">
                <a:solidFill>
                  <a:schemeClr val="tx1">
                    <a:lumMod val="85000"/>
                  </a:schemeClr>
                </a:solidFill>
                <a:effectLst/>
              </a:rPr>
              <a:t>taking the maximum voting or averages of predictions</a:t>
            </a:r>
            <a:endParaRPr lang="en-US" sz="1200" dirty="0">
              <a:solidFill>
                <a:schemeClr val="tx1">
                  <a:lumMod val="85000"/>
                </a:schemeClr>
              </a:solidFill>
            </a:endParaRPr>
          </a:p>
        </p:txBody>
      </p:sp>
      <p:sp>
        <p:nvSpPr>
          <p:cNvPr id="22" name="TextBox 21">
            <a:extLst>
              <a:ext uri="{FF2B5EF4-FFF2-40B4-BE49-F238E27FC236}">
                <a16:creationId xmlns:a16="http://schemas.microsoft.com/office/drawing/2014/main" id="{BC2BAEA0-EB20-7C9C-B8F7-A94E09FF35AF}"/>
              </a:ext>
            </a:extLst>
          </p:cNvPr>
          <p:cNvSpPr txBox="1"/>
          <p:nvPr/>
        </p:nvSpPr>
        <p:spPr>
          <a:xfrm>
            <a:off x="7596134" y="4703841"/>
            <a:ext cx="2890535" cy="369332"/>
          </a:xfrm>
          <a:prstGeom prst="rect">
            <a:avLst/>
          </a:prstGeom>
          <a:noFill/>
        </p:spPr>
        <p:txBody>
          <a:bodyPr wrap="none" rtlCol="0">
            <a:spAutoFit/>
          </a:bodyPr>
          <a:lstStyle/>
          <a:p>
            <a:r>
              <a:rPr lang="en-US" dirty="0">
                <a:solidFill>
                  <a:srgbClr val="0DAFDE"/>
                </a:solidFill>
              </a:rPr>
              <a:t>10, 30, 50, ……..170, 190 </a:t>
            </a:r>
          </a:p>
        </p:txBody>
      </p:sp>
      <p:sp>
        <p:nvSpPr>
          <p:cNvPr id="11" name="TextBox 10">
            <a:extLst>
              <a:ext uri="{FF2B5EF4-FFF2-40B4-BE49-F238E27FC236}">
                <a16:creationId xmlns:a16="http://schemas.microsoft.com/office/drawing/2014/main" id="{7CEB291A-2D49-8D40-2E73-F49E040BC9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18" name="TextBox 17">
            <a:extLst>
              <a:ext uri="{FF2B5EF4-FFF2-40B4-BE49-F238E27FC236}">
                <a16:creationId xmlns:a16="http://schemas.microsoft.com/office/drawing/2014/main" id="{8E8BC405-A8EA-8894-D33B-6C6236955C2E}"/>
              </a:ext>
            </a:extLst>
          </p:cNvPr>
          <p:cNvSpPr txBox="1"/>
          <p:nvPr/>
        </p:nvSpPr>
        <p:spPr>
          <a:xfrm>
            <a:off x="3700062" y="747453"/>
            <a:ext cx="710451" cy="400110"/>
          </a:xfrm>
          <a:prstGeom prst="rect">
            <a:avLst/>
          </a:prstGeom>
          <a:noFill/>
        </p:spPr>
        <p:txBody>
          <a:bodyPr wrap="none" rtlCol="0">
            <a:spAutoFit/>
          </a:bodyPr>
          <a:lstStyle/>
          <a:p>
            <a:r>
              <a:rPr lang="en-US" sz="1000" dirty="0"/>
              <a:t>Decision</a:t>
            </a:r>
          </a:p>
          <a:p>
            <a:r>
              <a:rPr lang="en-US" sz="1000" dirty="0"/>
              <a:t>Tree</a:t>
            </a:r>
          </a:p>
        </p:txBody>
      </p:sp>
      <p:sp>
        <p:nvSpPr>
          <p:cNvPr id="26" name="TextBox 25">
            <a:extLst>
              <a:ext uri="{FF2B5EF4-FFF2-40B4-BE49-F238E27FC236}">
                <a16:creationId xmlns:a16="http://schemas.microsoft.com/office/drawing/2014/main" id="{54E5E1EB-9759-1F4F-E913-120ADF46D9E6}"/>
              </a:ext>
            </a:extLst>
          </p:cNvPr>
          <p:cNvSpPr txBox="1"/>
          <p:nvPr/>
        </p:nvSpPr>
        <p:spPr>
          <a:xfrm>
            <a:off x="9883160" y="820992"/>
            <a:ext cx="1927131" cy="646331"/>
          </a:xfrm>
          <a:prstGeom prst="rect">
            <a:avLst/>
          </a:prstGeom>
          <a:noFill/>
        </p:spPr>
        <p:txBody>
          <a:bodyPr wrap="none" rtlCol="0">
            <a:spAutoFit/>
          </a:bodyPr>
          <a:lstStyle/>
          <a:p>
            <a:r>
              <a:rPr lang="en-US" dirty="0"/>
              <a:t>Random Forest </a:t>
            </a:r>
          </a:p>
          <a:p>
            <a:r>
              <a:rPr lang="en-US" dirty="0"/>
              <a:t>Classifier</a:t>
            </a:r>
          </a:p>
        </p:txBody>
      </p:sp>
      <p:sp>
        <p:nvSpPr>
          <p:cNvPr id="27" name="TextBox 26">
            <a:extLst>
              <a:ext uri="{FF2B5EF4-FFF2-40B4-BE49-F238E27FC236}">
                <a16:creationId xmlns:a16="http://schemas.microsoft.com/office/drawing/2014/main" id="{3DBA62EB-05B5-5A32-407C-625E994F23BB}"/>
              </a:ext>
            </a:extLst>
          </p:cNvPr>
          <p:cNvSpPr txBox="1"/>
          <p:nvPr/>
        </p:nvSpPr>
        <p:spPr>
          <a:xfrm>
            <a:off x="3204777" y="3271190"/>
            <a:ext cx="1181734" cy="307777"/>
          </a:xfrm>
          <a:prstGeom prst="rect">
            <a:avLst/>
          </a:prstGeom>
          <a:noFill/>
        </p:spPr>
        <p:txBody>
          <a:bodyPr wrap="none" rtlCol="0">
            <a:spAutoFit/>
          </a:bodyPr>
          <a:lstStyle/>
          <a:p>
            <a:r>
              <a:rPr lang="en-US" sz="1400" b="1" dirty="0">
                <a:solidFill>
                  <a:srgbClr val="0DAFDE"/>
                </a:solidFill>
              </a:rPr>
              <a:t>Max_depth</a:t>
            </a:r>
          </a:p>
        </p:txBody>
      </p:sp>
      <p:sp>
        <p:nvSpPr>
          <p:cNvPr id="28" name="TextBox 27">
            <a:extLst>
              <a:ext uri="{FF2B5EF4-FFF2-40B4-BE49-F238E27FC236}">
                <a16:creationId xmlns:a16="http://schemas.microsoft.com/office/drawing/2014/main" id="{CE48E6E4-42A0-F076-A439-4EE9EF25FAAC}"/>
              </a:ext>
            </a:extLst>
          </p:cNvPr>
          <p:cNvSpPr txBox="1"/>
          <p:nvPr/>
        </p:nvSpPr>
        <p:spPr>
          <a:xfrm>
            <a:off x="3648541" y="3510728"/>
            <a:ext cx="3068469" cy="276999"/>
          </a:xfrm>
          <a:prstGeom prst="rect">
            <a:avLst/>
          </a:prstGeom>
          <a:noFill/>
        </p:spPr>
        <p:txBody>
          <a:bodyPr wrap="none" rtlCol="0">
            <a:spAutoFit/>
          </a:bodyPr>
          <a:lstStyle/>
          <a:p>
            <a:r>
              <a:rPr lang="en-US" sz="1200" dirty="0"/>
              <a:t>Determine the maximum depth of tree</a:t>
            </a:r>
          </a:p>
        </p:txBody>
      </p:sp>
    </p:spTree>
    <p:extLst>
      <p:ext uri="{BB962C8B-B14F-4D97-AF65-F5344CB8AC3E}">
        <p14:creationId xmlns:p14="http://schemas.microsoft.com/office/powerpoint/2010/main" val="10075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9" name="TextBox 8">
            <a:extLst>
              <a:ext uri="{FF2B5EF4-FFF2-40B4-BE49-F238E27FC236}">
                <a16:creationId xmlns:a16="http://schemas.microsoft.com/office/drawing/2014/main" id="{28837126-52EA-FBD2-4FC1-90BC37ED4F01}"/>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3" name="TextBox 12">
            <a:extLst>
              <a:ext uri="{FF2B5EF4-FFF2-40B4-BE49-F238E27FC236}">
                <a16:creationId xmlns:a16="http://schemas.microsoft.com/office/drawing/2014/main" id="{26D835BA-D81B-D8A0-253C-80192CF6C813}"/>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14" name="TextBox 13">
            <a:extLst>
              <a:ext uri="{FF2B5EF4-FFF2-40B4-BE49-F238E27FC236}">
                <a16:creationId xmlns:a16="http://schemas.microsoft.com/office/drawing/2014/main" id="{F4EB1C6D-FB6E-84CA-FAF2-D6D7AC9C0872}"/>
              </a:ext>
            </a:extLst>
          </p:cNvPr>
          <p:cNvSpPr txBox="1"/>
          <p:nvPr/>
        </p:nvSpPr>
        <p:spPr>
          <a:xfrm>
            <a:off x="3138197" y="2527583"/>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15" name="TextBox 14">
            <a:extLst>
              <a:ext uri="{FF2B5EF4-FFF2-40B4-BE49-F238E27FC236}">
                <a16:creationId xmlns:a16="http://schemas.microsoft.com/office/drawing/2014/main" id="{CCACFFFE-44FB-8387-7A2F-2844BF8859F5}"/>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16" name="TextBox 15">
            <a:extLst>
              <a:ext uri="{FF2B5EF4-FFF2-40B4-BE49-F238E27FC236}">
                <a16:creationId xmlns:a16="http://schemas.microsoft.com/office/drawing/2014/main" id="{351FD43E-1A13-CB2F-BFA6-D507C6239392}"/>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17" name="TextBox 16">
            <a:extLst>
              <a:ext uri="{FF2B5EF4-FFF2-40B4-BE49-F238E27FC236}">
                <a16:creationId xmlns:a16="http://schemas.microsoft.com/office/drawing/2014/main" id="{F2CEFB1C-C2A8-263C-752F-C1B9308039D7}"/>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22" name="TextBox 21">
            <a:extLst>
              <a:ext uri="{FF2B5EF4-FFF2-40B4-BE49-F238E27FC236}">
                <a16:creationId xmlns:a16="http://schemas.microsoft.com/office/drawing/2014/main" id="{F63638DC-4AEE-C292-DF2E-E26A52EA5714}"/>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24" name="TextBox 23">
            <a:extLst>
              <a:ext uri="{FF2B5EF4-FFF2-40B4-BE49-F238E27FC236}">
                <a16:creationId xmlns:a16="http://schemas.microsoft.com/office/drawing/2014/main" id="{36322B13-5DAD-C056-A274-2BB7585BEB92}"/>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97.68%</a:t>
            </a:r>
          </a:p>
        </p:txBody>
      </p:sp>
      <p:graphicFrame>
        <p:nvGraphicFramePr>
          <p:cNvPr id="25" name="Table 26">
            <a:extLst>
              <a:ext uri="{FF2B5EF4-FFF2-40B4-BE49-F238E27FC236}">
                <a16:creationId xmlns:a16="http://schemas.microsoft.com/office/drawing/2014/main" id="{BCF0EDC0-9F99-DE1D-1525-E703252F7E08}"/>
              </a:ext>
            </a:extLst>
          </p:cNvPr>
          <p:cNvGraphicFramePr>
            <a:graphicFrameLocks noGrp="1"/>
          </p:cNvGraphicFramePr>
          <p:nvPr>
            <p:extLst>
              <p:ext uri="{D42A27DB-BD31-4B8C-83A1-F6EECF244321}">
                <p14:modId xmlns:p14="http://schemas.microsoft.com/office/powerpoint/2010/main" val="2947878233"/>
              </p:ext>
            </p:extLst>
          </p:nvPr>
        </p:nvGraphicFramePr>
        <p:xfrm>
          <a:off x="6212086" y="2613808"/>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0</a:t>
                      </a:r>
                    </a:p>
                  </a:txBody>
                  <a:tcPr/>
                </a:tc>
                <a:tc>
                  <a:txBody>
                    <a:bodyPr/>
                    <a:lstStyle/>
                    <a:p>
                      <a:r>
                        <a:rPr lang="en-US" dirty="0">
                          <a:solidFill>
                            <a:srgbClr val="0DAFDE"/>
                          </a:solidFill>
                        </a:rPr>
                        <a:t>257</a:t>
                      </a:r>
                    </a:p>
                  </a:txBody>
                  <a:tcPr/>
                </a:tc>
                <a:tc>
                  <a:txBody>
                    <a:bodyPr/>
                    <a:lstStyle/>
                    <a:p>
                      <a:r>
                        <a:rPr lang="en-US" dirty="0">
                          <a:solidFill>
                            <a:schemeClr val="accent6"/>
                          </a:solidFill>
                        </a:rPr>
                        <a:t>10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12</a:t>
                      </a:r>
                    </a:p>
                  </a:txBody>
                  <a:tcPr/>
                </a:tc>
                <a:tc>
                  <a:txBody>
                    <a:bodyPr/>
                    <a:lstStyle/>
                    <a:p>
                      <a:r>
                        <a:rPr lang="en-US" dirty="0">
                          <a:solidFill>
                            <a:srgbClr val="0DAFDE"/>
                          </a:solidFill>
                        </a:rPr>
                        <a:t>272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213</a:t>
                      </a:r>
                    </a:p>
                  </a:txBody>
                  <a:tcPr/>
                </a:tc>
                <a:tc>
                  <a:txBody>
                    <a:bodyPr/>
                    <a:lstStyle/>
                    <a:p>
                      <a:r>
                        <a:rPr lang="en-US" dirty="0">
                          <a:solidFill>
                            <a:schemeClr val="tx1">
                              <a:lumMod val="85000"/>
                            </a:schemeClr>
                          </a:solidFill>
                        </a:rPr>
                        <a:t>2</a:t>
                      </a:r>
                    </a:p>
                  </a:txBody>
                  <a:tcPr/>
                </a:tc>
                <a:tc>
                  <a:txBody>
                    <a:bodyPr/>
                    <a:lstStyle/>
                    <a:p>
                      <a:r>
                        <a:rPr lang="en-US" dirty="0">
                          <a:solidFill>
                            <a:schemeClr val="accent6"/>
                          </a:solidFill>
                        </a:rPr>
                        <a:t>3</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tx1">
                              <a:lumMod val="85000"/>
                            </a:schemeClr>
                          </a:solidFill>
                        </a:rPr>
                        <a:t>0</a:t>
                      </a:r>
                    </a:p>
                  </a:txBody>
                  <a:tcPr/>
                </a:tc>
                <a:tc>
                  <a:txBody>
                    <a:bodyPr/>
                    <a:lstStyle/>
                    <a:p>
                      <a:r>
                        <a:rPr lang="en-US" dirty="0">
                          <a:solidFill>
                            <a:srgbClr val="0DAFDE"/>
                          </a:solidFill>
                        </a:rPr>
                        <a:t>192</a:t>
                      </a:r>
                    </a:p>
                  </a:txBody>
                  <a:tcPr/>
                </a:tc>
                <a:tc>
                  <a:txBody>
                    <a:bodyPr/>
                    <a:lstStyle/>
                    <a:p>
                      <a:r>
                        <a:rPr lang="en-US" dirty="0">
                          <a:solidFill>
                            <a:schemeClr val="accent6"/>
                          </a:solidFill>
                        </a:rPr>
                        <a:t>4</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tx1">
                              <a:lumMod val="85000"/>
                            </a:schemeClr>
                          </a:solidFill>
                        </a:rPr>
                        <a:t>0</a:t>
                      </a:r>
                    </a:p>
                  </a:txBody>
                  <a:tcPr/>
                </a:tc>
                <a:tc>
                  <a:txBody>
                    <a:bodyPr/>
                    <a:lstStyle/>
                    <a:p>
                      <a:r>
                        <a:rPr lang="en-US" dirty="0">
                          <a:solidFill>
                            <a:schemeClr val="tx1">
                              <a:lumMod val="85000"/>
                            </a:schemeClr>
                          </a:solidFill>
                        </a:rPr>
                        <a:t>1</a:t>
                      </a:r>
                    </a:p>
                  </a:txBody>
                  <a:tcPr/>
                </a:tc>
                <a:tc>
                  <a:txBody>
                    <a:bodyPr/>
                    <a:lstStyle/>
                    <a:p>
                      <a:r>
                        <a:rPr lang="en-US" dirty="0">
                          <a:solidFill>
                            <a:srgbClr val="0DAFDE"/>
                          </a:solidFill>
                        </a:rPr>
                        <a:t>199</a:t>
                      </a:r>
                    </a:p>
                  </a:txBody>
                  <a:tcPr/>
                </a:tc>
                <a:extLst>
                  <a:ext uri="{0D108BD9-81ED-4DB2-BD59-A6C34878D82A}">
                    <a16:rowId xmlns:a16="http://schemas.microsoft.com/office/drawing/2014/main" val="2685061567"/>
                  </a:ext>
                </a:extLst>
              </a:tr>
            </a:tbl>
          </a:graphicData>
        </a:graphic>
      </p:graphicFrame>
      <p:graphicFrame>
        <p:nvGraphicFramePr>
          <p:cNvPr id="26" name="Table 33">
            <a:extLst>
              <a:ext uri="{FF2B5EF4-FFF2-40B4-BE49-F238E27FC236}">
                <a16:creationId xmlns:a16="http://schemas.microsoft.com/office/drawing/2014/main" id="{D1C4A905-2276-B1F1-5D32-A9CE5E940FFC}"/>
              </a:ext>
            </a:extLst>
          </p:cNvPr>
          <p:cNvGraphicFramePr>
            <a:graphicFrameLocks noGrp="1"/>
          </p:cNvGraphicFramePr>
          <p:nvPr>
            <p:extLst>
              <p:ext uri="{D42A27DB-BD31-4B8C-83A1-F6EECF244321}">
                <p14:modId xmlns:p14="http://schemas.microsoft.com/office/powerpoint/2010/main" val="2102090557"/>
              </p:ext>
            </p:extLst>
          </p:nvPr>
        </p:nvGraphicFramePr>
        <p:xfrm>
          <a:off x="6293834" y="2297791"/>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1.00</a:t>
                      </a:r>
                    </a:p>
                  </a:txBody>
                  <a:tcPr/>
                </a:tc>
                <a:tc>
                  <a:txBody>
                    <a:bodyPr/>
                    <a:lstStyle/>
                    <a:p>
                      <a:r>
                        <a:rPr lang="en-US" sz="1000" dirty="0"/>
                        <a:t>0.98</a:t>
                      </a:r>
                    </a:p>
                  </a:txBody>
                  <a:tcPr/>
                </a:tc>
                <a:tc>
                  <a:txBody>
                    <a:bodyPr/>
                    <a:lstStyle/>
                    <a:p>
                      <a:r>
                        <a:rPr lang="en-US" sz="1000" dirty="0"/>
                        <a:t>0.99</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0.96</a:t>
                      </a:r>
                    </a:p>
                  </a:txBody>
                  <a:tcPr/>
                </a:tc>
                <a:tc>
                  <a:txBody>
                    <a:bodyPr/>
                    <a:lstStyle/>
                    <a:p>
                      <a:r>
                        <a:rPr lang="en-US" sz="1000" dirty="0"/>
                        <a:t>0.99</a:t>
                      </a:r>
                    </a:p>
                  </a:txBody>
                  <a:tcPr/>
                </a:tc>
                <a:tc>
                  <a:txBody>
                    <a:bodyPr/>
                    <a:lstStyle/>
                    <a:p>
                      <a:r>
                        <a:rPr lang="en-US" sz="1000" dirty="0"/>
                        <a:t>0.98</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27" name="TextBox 26">
            <a:extLst>
              <a:ext uri="{FF2B5EF4-FFF2-40B4-BE49-F238E27FC236}">
                <a16:creationId xmlns:a16="http://schemas.microsoft.com/office/drawing/2014/main" id="{92BDB846-0F31-EC6A-061C-97186A21C57E}"/>
              </a:ext>
            </a:extLst>
          </p:cNvPr>
          <p:cNvSpPr txBox="1"/>
          <p:nvPr/>
        </p:nvSpPr>
        <p:spPr>
          <a:xfrm>
            <a:off x="7724248" y="3171155"/>
            <a:ext cx="3204723" cy="523220"/>
          </a:xfrm>
          <a:prstGeom prst="rect">
            <a:avLst/>
          </a:prstGeom>
          <a:noFill/>
        </p:spPr>
        <p:txBody>
          <a:bodyPr wrap="none" rtlCol="0">
            <a:spAutoFit/>
          </a:bodyPr>
          <a:lstStyle/>
          <a:p>
            <a:r>
              <a:rPr lang="en-US" sz="1400" dirty="0" err="1"/>
              <a:t>RandomForestClassifier</a:t>
            </a:r>
            <a:endParaRPr lang="en-US" sz="1400" dirty="0"/>
          </a:p>
          <a:p>
            <a:r>
              <a:rPr lang="en-US" sz="1400" dirty="0"/>
              <a:t>(max_depth=13, </a:t>
            </a:r>
            <a:r>
              <a:rPr lang="en-US" sz="1400" dirty="0" err="1"/>
              <a:t>n_estimators</a:t>
            </a:r>
            <a:r>
              <a:rPr lang="en-US" sz="1400" dirty="0"/>
              <a:t>=150)</a:t>
            </a:r>
          </a:p>
        </p:txBody>
      </p:sp>
      <p:sp>
        <p:nvSpPr>
          <p:cNvPr id="37" name="TextBox 36">
            <a:extLst>
              <a:ext uri="{FF2B5EF4-FFF2-40B4-BE49-F238E27FC236}">
                <a16:creationId xmlns:a16="http://schemas.microsoft.com/office/drawing/2014/main" id="{7D26D309-D87E-8E2E-9999-76ECDF4031A4}"/>
              </a:ext>
            </a:extLst>
          </p:cNvPr>
          <p:cNvSpPr txBox="1"/>
          <p:nvPr/>
        </p:nvSpPr>
        <p:spPr>
          <a:xfrm>
            <a:off x="7804034" y="4135065"/>
            <a:ext cx="3195105" cy="307777"/>
          </a:xfrm>
          <a:prstGeom prst="rect">
            <a:avLst/>
          </a:prstGeom>
          <a:noFill/>
        </p:spPr>
        <p:txBody>
          <a:bodyPr wrap="none" rtlCol="0">
            <a:spAutoFit/>
          </a:bodyPr>
          <a:lstStyle/>
          <a:p>
            <a:r>
              <a:rPr lang="en-US" sz="1400" dirty="0"/>
              <a:t>'max_depth': 13, '</a:t>
            </a:r>
            <a:r>
              <a:rPr lang="en-US" sz="1400" dirty="0" err="1"/>
              <a:t>n_estimators</a:t>
            </a:r>
            <a:r>
              <a:rPr lang="en-US" sz="1400" dirty="0"/>
              <a:t>': 150</a:t>
            </a:r>
            <a:endParaRPr lang="en-US" sz="1400" dirty="0">
              <a:solidFill>
                <a:srgbClr val="0DAFDE"/>
              </a:solidFill>
            </a:endParaRPr>
          </a:p>
        </p:txBody>
      </p:sp>
      <p:sp>
        <p:nvSpPr>
          <p:cNvPr id="43" name="TextBox 42">
            <a:extLst>
              <a:ext uri="{FF2B5EF4-FFF2-40B4-BE49-F238E27FC236}">
                <a16:creationId xmlns:a16="http://schemas.microsoft.com/office/drawing/2014/main" id="{69A7493F-BA99-EE8B-0064-B08CACFE34A6}"/>
              </a:ext>
            </a:extLst>
          </p:cNvPr>
          <p:cNvSpPr txBox="1"/>
          <p:nvPr/>
        </p:nvSpPr>
        <p:spPr>
          <a:xfrm>
            <a:off x="7804034" y="4893506"/>
            <a:ext cx="312906" cy="369332"/>
          </a:xfrm>
          <a:prstGeom prst="rect">
            <a:avLst/>
          </a:prstGeom>
          <a:noFill/>
        </p:spPr>
        <p:txBody>
          <a:bodyPr wrap="square" rtlCol="0">
            <a:spAutoFit/>
          </a:bodyPr>
          <a:lstStyle/>
          <a:p>
            <a:r>
              <a:rPr lang="en-US" dirty="0">
                <a:solidFill>
                  <a:srgbClr val="0DAFDE"/>
                </a:solidFill>
              </a:rPr>
              <a:t>5</a:t>
            </a:r>
          </a:p>
        </p:txBody>
      </p:sp>
      <p:sp>
        <p:nvSpPr>
          <p:cNvPr id="45" name="TextBox 44">
            <a:extLst>
              <a:ext uri="{FF2B5EF4-FFF2-40B4-BE49-F238E27FC236}">
                <a16:creationId xmlns:a16="http://schemas.microsoft.com/office/drawing/2014/main" id="{C26ADD55-9277-C1B1-4EB9-9A432535CB06}"/>
              </a:ext>
            </a:extLst>
          </p:cNvPr>
          <p:cNvSpPr txBox="1"/>
          <p:nvPr/>
        </p:nvSpPr>
        <p:spPr>
          <a:xfrm>
            <a:off x="7804034" y="5645461"/>
            <a:ext cx="941283" cy="369332"/>
          </a:xfrm>
          <a:prstGeom prst="rect">
            <a:avLst/>
          </a:prstGeom>
          <a:noFill/>
        </p:spPr>
        <p:txBody>
          <a:bodyPr wrap="none" rtlCol="0">
            <a:spAutoFit/>
          </a:bodyPr>
          <a:lstStyle/>
          <a:p>
            <a:r>
              <a:rPr lang="en-US" dirty="0">
                <a:solidFill>
                  <a:srgbClr val="0DAFDE"/>
                </a:solidFill>
              </a:rPr>
              <a:t>97.87%</a:t>
            </a:r>
          </a:p>
        </p:txBody>
      </p:sp>
      <p:pic>
        <p:nvPicPr>
          <p:cNvPr id="11" name="Picture 10" descr="Chart, waterfall chart&#10;&#10;Description automatically generated">
            <a:extLst>
              <a:ext uri="{FF2B5EF4-FFF2-40B4-BE49-F238E27FC236}">
                <a16:creationId xmlns:a16="http://schemas.microsoft.com/office/drawing/2014/main" id="{969FDEA8-1732-0973-8FC2-F929AB9222C0}"/>
              </a:ext>
            </a:extLst>
          </p:cNvPr>
          <p:cNvPicPr>
            <a:picLocks noChangeAspect="1"/>
          </p:cNvPicPr>
          <p:nvPr/>
        </p:nvPicPr>
        <p:blipFill>
          <a:blip r:embed="rId11"/>
          <a:stretch>
            <a:fillRect/>
          </a:stretch>
        </p:blipFill>
        <p:spPr>
          <a:xfrm>
            <a:off x="3012310" y="1397083"/>
            <a:ext cx="8162465" cy="4937163"/>
          </a:xfrm>
          <a:prstGeom prst="rect">
            <a:avLst/>
          </a:prstGeom>
          <a:ln>
            <a:solidFill>
              <a:schemeClr val="tx1">
                <a:lumMod val="50000"/>
                <a:lumOff val="50000"/>
              </a:schemeClr>
            </a:solidFill>
          </a:ln>
        </p:spPr>
      </p:pic>
      <p:sp>
        <p:nvSpPr>
          <p:cNvPr id="18" name="Figure 45">
            <a:extLst>
              <a:ext uri="{FF2B5EF4-FFF2-40B4-BE49-F238E27FC236}">
                <a16:creationId xmlns:a16="http://schemas.microsoft.com/office/drawing/2014/main" id="{2DD3036B-71AD-68D4-E028-1376181E78D4}"/>
              </a:ext>
            </a:extLst>
          </p:cNvPr>
          <p:cNvSpPr txBox="1"/>
          <p:nvPr/>
        </p:nvSpPr>
        <p:spPr>
          <a:xfrm rot="16200000">
            <a:off x="11517188" y="6161056"/>
            <a:ext cx="859531" cy="369332"/>
          </a:xfrm>
          <a:prstGeom prst="rect">
            <a:avLst/>
          </a:prstGeom>
          <a:noFill/>
        </p:spPr>
        <p:txBody>
          <a:bodyPr wrap="none" rtlCol="0">
            <a:spAutoFit/>
          </a:bodyPr>
          <a:lstStyle/>
          <a:p>
            <a:r>
              <a:rPr lang="en-US" dirty="0"/>
              <a:t>Figure</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31" name="TextBox 30">
            <a:extLst>
              <a:ext uri="{FF2B5EF4-FFF2-40B4-BE49-F238E27FC236}">
                <a16:creationId xmlns:a16="http://schemas.microsoft.com/office/drawing/2014/main" id="{43C95DA4-2324-056F-9395-02C4714D0483}"/>
              </a:ext>
            </a:extLst>
          </p:cNvPr>
          <p:cNvSpPr txBox="1"/>
          <p:nvPr/>
        </p:nvSpPr>
        <p:spPr>
          <a:xfrm>
            <a:off x="9965405" y="683993"/>
            <a:ext cx="1927131" cy="646331"/>
          </a:xfrm>
          <a:prstGeom prst="rect">
            <a:avLst/>
          </a:prstGeom>
          <a:noFill/>
        </p:spPr>
        <p:txBody>
          <a:bodyPr wrap="none" rtlCol="0">
            <a:spAutoFit/>
          </a:bodyPr>
          <a:lstStyle/>
          <a:p>
            <a:r>
              <a:rPr lang="en-US" dirty="0"/>
              <a:t>Random Forest </a:t>
            </a:r>
          </a:p>
          <a:p>
            <a:r>
              <a:rPr lang="en-US" dirty="0"/>
              <a:t>Classifier</a:t>
            </a:r>
          </a:p>
        </p:txBody>
      </p:sp>
    </p:spTree>
    <p:extLst>
      <p:ext uri="{BB962C8B-B14F-4D97-AF65-F5344CB8AC3E}">
        <p14:creationId xmlns:p14="http://schemas.microsoft.com/office/powerpoint/2010/main" val="2704856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3"/>
                                        </p:tgtEl>
                                        <p:attrNameLst>
                                          <p:attrName>ppt_x</p:attrName>
                                        </p:attrNameLst>
                                      </p:cBhvr>
                                      <p:tavLst>
                                        <p:tav tm="0">
                                          <p:val>
                                            <p:strVal val="ppt_x"/>
                                          </p:val>
                                        </p:tav>
                                        <p:tav tm="100000">
                                          <p:val>
                                            <p:strVal val="ppt_x"/>
                                          </p:val>
                                        </p:tav>
                                      </p:tavLst>
                                    </p:anim>
                                    <p:anim calcmode="lin" valueType="num">
                                      <p:cBhvr additive="base">
                                        <p:cTn id="17" dur="500"/>
                                        <p:tgtEl>
                                          <p:spTgt spid="13"/>
                                        </p:tgtEl>
                                        <p:attrNameLst>
                                          <p:attrName>ppt_y</p:attrName>
                                        </p:attrNameLst>
                                      </p:cBhvr>
                                      <p:tavLst>
                                        <p:tav tm="0">
                                          <p:val>
                                            <p:strVal val="ppt_y"/>
                                          </p:val>
                                        </p:tav>
                                        <p:tav tm="100000">
                                          <p:val>
                                            <p:strVal val="1+ppt_h/2"/>
                                          </p:val>
                                        </p:tav>
                                      </p:tavLst>
                                    </p:anim>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25"/>
                                        </p:tgtEl>
                                        <p:attrNameLst>
                                          <p:attrName>ppt_x</p:attrName>
                                        </p:attrNameLst>
                                      </p:cBhvr>
                                      <p:tavLst>
                                        <p:tav tm="0">
                                          <p:val>
                                            <p:strVal val="ppt_x"/>
                                          </p:val>
                                        </p:tav>
                                        <p:tav tm="100000">
                                          <p:val>
                                            <p:strVal val="ppt_x"/>
                                          </p:val>
                                        </p:tav>
                                      </p:tavLst>
                                    </p:anim>
                                    <p:anim calcmode="lin" valueType="num">
                                      <p:cBhvr additive="base">
                                        <p:cTn id="21" dur="500"/>
                                        <p:tgtEl>
                                          <p:spTgt spid="25"/>
                                        </p:tgtEl>
                                        <p:attrNameLst>
                                          <p:attrName>ppt_y</p:attrName>
                                        </p:attrNameLst>
                                      </p:cBhvr>
                                      <p:tavLst>
                                        <p:tav tm="0">
                                          <p:val>
                                            <p:strVal val="ppt_y"/>
                                          </p:val>
                                        </p:tav>
                                        <p:tav tm="100000">
                                          <p:val>
                                            <p:strVal val="1+ppt_h/2"/>
                                          </p:val>
                                        </p:tav>
                                      </p:tavLst>
                                    </p:anim>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26"/>
                                        </p:tgtEl>
                                        <p:attrNameLst>
                                          <p:attrName>ppt_x</p:attrName>
                                        </p:attrNameLst>
                                      </p:cBhvr>
                                      <p:tavLst>
                                        <p:tav tm="0">
                                          <p:val>
                                            <p:strVal val="ppt_x"/>
                                          </p:val>
                                        </p:tav>
                                        <p:tav tm="100000">
                                          <p:val>
                                            <p:strVal val="ppt_x"/>
                                          </p:val>
                                        </p:tav>
                                      </p:tavLst>
                                    </p:anim>
                                    <p:anim calcmode="lin" valueType="num">
                                      <p:cBhvr additive="base">
                                        <p:cTn id="41" dur="500"/>
                                        <p:tgtEl>
                                          <p:spTgt spid="26"/>
                                        </p:tgtEl>
                                        <p:attrNameLst>
                                          <p:attrName>ppt_y</p:attrName>
                                        </p:attrNameLst>
                                      </p:cBhvr>
                                      <p:tavLst>
                                        <p:tav tm="0">
                                          <p:val>
                                            <p:strVal val="ppt_y"/>
                                          </p:val>
                                        </p:tav>
                                        <p:tav tm="100000">
                                          <p:val>
                                            <p:strVal val="1+ppt_h/2"/>
                                          </p:val>
                                        </p:tav>
                                      </p:tavLst>
                                    </p:anim>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ppt_x"/>
                                          </p:val>
                                        </p:tav>
                                        <p:tav tm="100000">
                                          <p:val>
                                            <p:strVal val="#ppt_x"/>
                                          </p:val>
                                        </p:tav>
                                      </p:tavLst>
                                    </p:anim>
                                    <p:anim calcmode="lin" valueType="num">
                                      <p:cBhvr additive="base">
                                        <p:cTn id="68" dur="500" fill="hold"/>
                                        <p:tgtEl>
                                          <p:spTgt spid="4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fill="hold"/>
                                        <p:tgtEl>
                                          <p:spTgt spid="45"/>
                                        </p:tgtEl>
                                        <p:attrNameLst>
                                          <p:attrName>ppt_x</p:attrName>
                                        </p:attrNameLst>
                                      </p:cBhvr>
                                      <p:tavLst>
                                        <p:tav tm="0">
                                          <p:val>
                                            <p:strVal val="#ppt_x"/>
                                          </p:val>
                                        </p:tav>
                                        <p:tav tm="100000">
                                          <p:val>
                                            <p:strVal val="#ppt_x"/>
                                          </p:val>
                                        </p:tav>
                                      </p:tavLst>
                                    </p:anim>
                                    <p:anim calcmode="lin" valueType="num">
                                      <p:cBhvr additive="base">
                                        <p:cTn id="7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7" restart="whenNotActive" fill="hold" evtFilter="cancelBubble" nodeType="interactiveSeq">
                <p:stCondLst>
                  <p:cond evt="onClick" delay="0">
                    <p:tgtEl>
                      <p:spTgt spid="18"/>
                    </p:tgtEl>
                  </p:cond>
                </p:stCondLst>
                <p:endSync evt="end" delay="0">
                  <p:rtn val="all"/>
                </p:endSync>
                <p:childTnLst>
                  <p:par>
                    <p:cTn id="78" fill="hold">
                      <p:stCondLst>
                        <p:cond delay="0"/>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additive="base">
                                        <p:cTn id="82" dur="500" fill="hold"/>
                                        <p:tgtEl>
                                          <p:spTgt spid="11"/>
                                        </p:tgtEl>
                                        <p:attrNameLst>
                                          <p:attrName>ppt_x</p:attrName>
                                        </p:attrNameLst>
                                      </p:cBhvr>
                                      <p:tavLst>
                                        <p:tav tm="0">
                                          <p:val>
                                            <p:strVal val="#ppt_x"/>
                                          </p:val>
                                        </p:tav>
                                        <p:tav tm="100000">
                                          <p:val>
                                            <p:strVal val="#ppt_x"/>
                                          </p:val>
                                        </p:tav>
                                      </p:tavLst>
                                    </p:anim>
                                    <p:anim calcmode="lin" valueType="num">
                                      <p:cBhvr additive="base">
                                        <p:cTn id="8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11"/>
                                        </p:tgtEl>
                                        <p:attrNameLst>
                                          <p:attrName>ppt_x</p:attrName>
                                        </p:attrNameLst>
                                      </p:cBhvr>
                                      <p:tavLst>
                                        <p:tav tm="0">
                                          <p:val>
                                            <p:strVal val="ppt_x"/>
                                          </p:val>
                                        </p:tav>
                                        <p:tav tm="100000">
                                          <p:val>
                                            <p:strVal val="ppt_x"/>
                                          </p:val>
                                        </p:tav>
                                      </p:tavLst>
                                    </p:anim>
                                    <p:anim calcmode="lin" valueType="num">
                                      <p:cBhvr additive="base">
                                        <p:cTn id="88" dur="500"/>
                                        <p:tgtEl>
                                          <p:spTgt spid="11"/>
                                        </p:tgtEl>
                                        <p:attrNameLst>
                                          <p:attrName>ppt_y</p:attrName>
                                        </p:attrNameLst>
                                      </p:cBhvr>
                                      <p:tavLst>
                                        <p:tav tm="0">
                                          <p:val>
                                            <p:strVal val="ppt_y"/>
                                          </p:val>
                                        </p:tav>
                                        <p:tav tm="100000">
                                          <p:val>
                                            <p:strVal val="1+ppt_h/2"/>
                                          </p:val>
                                        </p:tav>
                                      </p:tavLst>
                                    </p:anim>
                                    <p:set>
                                      <p:cBhvr>
                                        <p:cTn id="89"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3" grpId="0"/>
      <p:bldP spid="13" grpId="1"/>
      <p:bldP spid="14" grpId="0"/>
      <p:bldP spid="14" grpId="1"/>
      <p:bldP spid="15" grpId="0"/>
      <p:bldP spid="16" grpId="0"/>
      <p:bldP spid="17" grpId="0"/>
      <p:bldP spid="22" grpId="0"/>
      <p:bldP spid="27" grpId="0"/>
      <p:bldP spid="37" grpId="0"/>
      <p:bldP spid="43" grpId="0"/>
      <p:bldP spid="4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31" name="TextBox 30">
            <a:extLst>
              <a:ext uri="{FF2B5EF4-FFF2-40B4-BE49-F238E27FC236}">
                <a16:creationId xmlns:a16="http://schemas.microsoft.com/office/drawing/2014/main" id="{43C95DA4-2324-056F-9395-02C4714D0483}"/>
              </a:ext>
            </a:extLst>
          </p:cNvPr>
          <p:cNvSpPr txBox="1"/>
          <p:nvPr/>
        </p:nvSpPr>
        <p:spPr>
          <a:xfrm>
            <a:off x="4325019" y="744048"/>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6" name="TextBox 5">
            <a:extLst>
              <a:ext uri="{FF2B5EF4-FFF2-40B4-BE49-F238E27FC236}">
                <a16:creationId xmlns:a16="http://schemas.microsoft.com/office/drawing/2014/main" id="{32FBD9CE-396F-A432-4B78-87FB52327CF9}"/>
              </a:ext>
            </a:extLst>
          </p:cNvPr>
          <p:cNvSpPr txBox="1"/>
          <p:nvPr/>
        </p:nvSpPr>
        <p:spPr>
          <a:xfrm>
            <a:off x="9645916" y="733911"/>
            <a:ext cx="2164375" cy="369332"/>
          </a:xfrm>
          <a:prstGeom prst="rect">
            <a:avLst/>
          </a:prstGeom>
          <a:noFill/>
        </p:spPr>
        <p:txBody>
          <a:bodyPr wrap="none" rtlCol="0">
            <a:spAutoFit/>
          </a:bodyPr>
          <a:lstStyle/>
          <a:p>
            <a:r>
              <a:rPr lang="en-US" dirty="0"/>
              <a:t>Gradient Boosted</a:t>
            </a:r>
          </a:p>
        </p:txBody>
      </p:sp>
      <p:sp>
        <p:nvSpPr>
          <p:cNvPr id="33" name="Oval 32">
            <a:extLst>
              <a:ext uri="{FF2B5EF4-FFF2-40B4-BE49-F238E27FC236}">
                <a16:creationId xmlns:a16="http://schemas.microsoft.com/office/drawing/2014/main" id="{127A66F0-172F-1876-70F1-1B1EAE298B49}"/>
              </a:ext>
            </a:extLst>
          </p:cNvPr>
          <p:cNvSpPr/>
          <p:nvPr/>
        </p:nvSpPr>
        <p:spPr>
          <a:xfrm rot="1296478">
            <a:off x="3280621" y="2536266"/>
            <a:ext cx="119135" cy="11294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D12EF44-053B-5AB4-0E85-6AF836D038DF}"/>
              </a:ext>
            </a:extLst>
          </p:cNvPr>
          <p:cNvSpPr/>
          <p:nvPr/>
        </p:nvSpPr>
        <p:spPr>
          <a:xfrm>
            <a:off x="3381057" y="2306559"/>
            <a:ext cx="119135" cy="11294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596775B-0484-3066-E375-D85C10701330}"/>
              </a:ext>
            </a:extLst>
          </p:cNvPr>
          <p:cNvSpPr/>
          <p:nvPr/>
        </p:nvSpPr>
        <p:spPr>
          <a:xfrm>
            <a:off x="3819150" y="2484223"/>
            <a:ext cx="119135" cy="11294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8FE70CF-326A-7BAA-16AF-9C0300B376B2}"/>
              </a:ext>
            </a:extLst>
          </p:cNvPr>
          <p:cNvSpPr/>
          <p:nvPr/>
        </p:nvSpPr>
        <p:spPr>
          <a:xfrm>
            <a:off x="3828089" y="2193618"/>
            <a:ext cx="119135" cy="11294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261AB9C-6F66-C47D-4D90-3F7CABCB35C2}"/>
              </a:ext>
            </a:extLst>
          </p:cNvPr>
          <p:cNvSpPr/>
          <p:nvPr/>
        </p:nvSpPr>
        <p:spPr>
          <a:xfrm>
            <a:off x="4132011" y="2136962"/>
            <a:ext cx="119135" cy="11294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962E81A-9430-E522-DE76-909275FF07C7}"/>
              </a:ext>
            </a:extLst>
          </p:cNvPr>
          <p:cNvSpPr/>
          <p:nvPr/>
        </p:nvSpPr>
        <p:spPr>
          <a:xfrm>
            <a:off x="4038976" y="2377870"/>
            <a:ext cx="119135" cy="112941"/>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CE0AD0E6-9469-F6E7-9365-04A04D4B206D}"/>
              </a:ext>
            </a:extLst>
          </p:cNvPr>
          <p:cNvSpPr/>
          <p:nvPr/>
        </p:nvSpPr>
        <p:spPr>
          <a:xfrm>
            <a:off x="3528754" y="2575970"/>
            <a:ext cx="119135" cy="112941"/>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100139A-C0FD-DD34-913F-658FFB1157DC}"/>
              </a:ext>
            </a:extLst>
          </p:cNvPr>
          <p:cNvSpPr/>
          <p:nvPr/>
        </p:nvSpPr>
        <p:spPr>
          <a:xfrm>
            <a:off x="3853092" y="2727562"/>
            <a:ext cx="119135" cy="112941"/>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FB5CA64-6242-3441-7FE7-C058E2655413}"/>
              </a:ext>
            </a:extLst>
          </p:cNvPr>
          <p:cNvSpPr/>
          <p:nvPr/>
        </p:nvSpPr>
        <p:spPr>
          <a:xfrm>
            <a:off x="6035936" y="2415084"/>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D84942E-E647-CDF3-A49B-94AA4C720BB0}"/>
              </a:ext>
            </a:extLst>
          </p:cNvPr>
          <p:cNvSpPr/>
          <p:nvPr/>
        </p:nvSpPr>
        <p:spPr>
          <a:xfrm>
            <a:off x="4211224" y="2326328"/>
            <a:ext cx="119135" cy="112941"/>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F8131C6-3171-9B0D-5104-49EACC446E1C}"/>
              </a:ext>
            </a:extLst>
          </p:cNvPr>
          <p:cNvSpPr/>
          <p:nvPr/>
        </p:nvSpPr>
        <p:spPr>
          <a:xfrm>
            <a:off x="4379698" y="2352442"/>
            <a:ext cx="119135" cy="112941"/>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AA8CA5-A1EE-4F85-3BF6-D4187F29965A}"/>
              </a:ext>
            </a:extLst>
          </p:cNvPr>
          <p:cNvSpPr/>
          <p:nvPr/>
        </p:nvSpPr>
        <p:spPr>
          <a:xfrm>
            <a:off x="3609465" y="2219116"/>
            <a:ext cx="119135" cy="112941"/>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D7057E-BE78-63CB-4CAE-3C05CE6CA962}"/>
              </a:ext>
            </a:extLst>
          </p:cNvPr>
          <p:cNvSpPr/>
          <p:nvPr/>
        </p:nvSpPr>
        <p:spPr>
          <a:xfrm rot="1800000">
            <a:off x="3959603" y="3943972"/>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B314E0A-0774-AC86-5F36-FF18BB19210A}"/>
              </a:ext>
            </a:extLst>
          </p:cNvPr>
          <p:cNvSpPr/>
          <p:nvPr/>
        </p:nvSpPr>
        <p:spPr>
          <a:xfrm rot="1800000">
            <a:off x="3685957" y="4214761"/>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A02CA25-5549-4190-7872-2795F2AC0E3B}"/>
              </a:ext>
            </a:extLst>
          </p:cNvPr>
          <p:cNvSpPr/>
          <p:nvPr/>
        </p:nvSpPr>
        <p:spPr>
          <a:xfrm rot="1800000">
            <a:off x="4264403" y="4157709"/>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6FE6524-A9E7-69BE-0C6E-FE8673570C8C}"/>
              </a:ext>
            </a:extLst>
          </p:cNvPr>
          <p:cNvSpPr/>
          <p:nvPr/>
        </p:nvSpPr>
        <p:spPr>
          <a:xfrm rot="1800000">
            <a:off x="3376083" y="4522122"/>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71A826E-7629-3A73-9817-97BA752BEF71}"/>
              </a:ext>
            </a:extLst>
          </p:cNvPr>
          <p:cNvSpPr/>
          <p:nvPr/>
        </p:nvSpPr>
        <p:spPr>
          <a:xfrm rot="1800000">
            <a:off x="3879005" y="4492613"/>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A908023-9A4C-FAAB-1328-379794D6D7CE}"/>
              </a:ext>
            </a:extLst>
          </p:cNvPr>
          <p:cNvSpPr/>
          <p:nvPr/>
        </p:nvSpPr>
        <p:spPr>
          <a:xfrm rot="1800000">
            <a:off x="4082498" y="4522122"/>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6A9B2EB-AF74-E97D-F711-87F2B2D7AE1B}"/>
              </a:ext>
            </a:extLst>
          </p:cNvPr>
          <p:cNvSpPr/>
          <p:nvPr/>
        </p:nvSpPr>
        <p:spPr>
          <a:xfrm rot="1800000">
            <a:off x="4514703" y="4487121"/>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59EE2EB-9471-A4FA-48DB-3E8FFB2BE67B}"/>
              </a:ext>
            </a:extLst>
          </p:cNvPr>
          <p:cNvSpPr/>
          <p:nvPr/>
        </p:nvSpPr>
        <p:spPr>
          <a:xfrm rot="1800000">
            <a:off x="3112086" y="4811114"/>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08609BA-942E-1723-A2E7-E2B03F984284}"/>
              </a:ext>
            </a:extLst>
          </p:cNvPr>
          <p:cNvSpPr/>
          <p:nvPr/>
        </p:nvSpPr>
        <p:spPr>
          <a:xfrm rot="1800000">
            <a:off x="3896431" y="4870074"/>
            <a:ext cx="178676" cy="18212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D7EEC0E5-B5E6-BBAA-6FED-A3B3D67E6D3F}"/>
              </a:ext>
            </a:extLst>
          </p:cNvPr>
          <p:cNvCxnSpPr>
            <a:cxnSpLocks/>
            <a:stCxn id="48" idx="3"/>
          </p:cNvCxnSpPr>
          <p:nvPr/>
        </p:nvCxnSpPr>
        <p:spPr>
          <a:xfrm flipH="1">
            <a:off x="3813278" y="4059212"/>
            <a:ext cx="148759" cy="182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B49176-E2CB-E961-4AA9-3BE36F0FD271}"/>
              </a:ext>
            </a:extLst>
          </p:cNvPr>
          <p:cNvCxnSpPr>
            <a:cxnSpLocks/>
            <a:stCxn id="49" idx="4"/>
            <a:endCxn id="51" idx="7"/>
          </p:cNvCxnSpPr>
          <p:nvPr/>
        </p:nvCxnSpPr>
        <p:spPr>
          <a:xfrm flipH="1">
            <a:off x="3552325" y="4384686"/>
            <a:ext cx="177439" cy="204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9C7048-D4B6-BAE5-EEF3-9DD2505520D9}"/>
              </a:ext>
            </a:extLst>
          </p:cNvPr>
          <p:cNvCxnSpPr>
            <a:cxnSpLocks/>
            <a:endCxn id="50" idx="2"/>
          </p:cNvCxnSpPr>
          <p:nvPr/>
        </p:nvCxnSpPr>
        <p:spPr>
          <a:xfrm>
            <a:off x="4146077" y="4047721"/>
            <a:ext cx="130295" cy="156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D533D6-C94F-70A5-681A-1E0A31477485}"/>
              </a:ext>
            </a:extLst>
          </p:cNvPr>
          <p:cNvCxnSpPr>
            <a:cxnSpLocks/>
            <a:stCxn id="55" idx="7"/>
            <a:endCxn id="51" idx="4"/>
          </p:cNvCxnSpPr>
          <p:nvPr/>
        </p:nvCxnSpPr>
        <p:spPr>
          <a:xfrm flipV="1">
            <a:off x="3288328" y="4692047"/>
            <a:ext cx="131562" cy="185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40BE77B-4EFB-F61A-8E9E-E05C0477443B}"/>
              </a:ext>
            </a:extLst>
          </p:cNvPr>
          <p:cNvCxnSpPr>
            <a:cxnSpLocks/>
          </p:cNvCxnSpPr>
          <p:nvPr/>
        </p:nvCxnSpPr>
        <p:spPr>
          <a:xfrm rot="1800000" flipH="1">
            <a:off x="4217367" y="4272949"/>
            <a:ext cx="49470" cy="261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6488BC-B10A-2ABF-9DFE-CF7E3F32C176}"/>
              </a:ext>
            </a:extLst>
          </p:cNvPr>
          <p:cNvCxnSpPr>
            <a:cxnSpLocks/>
            <a:endCxn id="54" idx="1"/>
          </p:cNvCxnSpPr>
          <p:nvPr/>
        </p:nvCxnSpPr>
        <p:spPr>
          <a:xfrm>
            <a:off x="4391287" y="4260497"/>
            <a:ext cx="190241" cy="230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B09CC4F-D47E-1108-1BE0-D3AB33FA1ED0}"/>
              </a:ext>
            </a:extLst>
          </p:cNvPr>
          <p:cNvCxnSpPr>
            <a:cxnSpLocks/>
          </p:cNvCxnSpPr>
          <p:nvPr/>
        </p:nvCxnSpPr>
        <p:spPr>
          <a:xfrm rot="1800000">
            <a:off x="3811607" y="4360998"/>
            <a:ext cx="134223" cy="135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C76AEED6-3D2D-C189-787F-02891860F2DA}"/>
              </a:ext>
            </a:extLst>
          </p:cNvPr>
          <p:cNvCxnSpPr>
            <a:cxnSpLocks/>
            <a:stCxn id="53" idx="4"/>
            <a:endCxn id="56" idx="0"/>
          </p:cNvCxnSpPr>
          <p:nvPr/>
        </p:nvCxnSpPr>
        <p:spPr>
          <a:xfrm flipH="1">
            <a:off x="4031300" y="4692047"/>
            <a:ext cx="95005" cy="190227"/>
          </a:xfrm>
          <a:prstGeom prst="line">
            <a:avLst/>
          </a:prstGeom>
        </p:spPr>
        <p:style>
          <a:lnRef idx="1">
            <a:schemeClr val="accent1"/>
          </a:lnRef>
          <a:fillRef idx="0">
            <a:schemeClr val="accent1"/>
          </a:fillRef>
          <a:effectRef idx="0">
            <a:schemeClr val="accent1"/>
          </a:effectRef>
          <a:fontRef idx="minor">
            <a:schemeClr val="tx1"/>
          </a:fontRef>
        </p:style>
      </p:cxnSp>
      <p:sp>
        <p:nvSpPr>
          <p:cNvPr id="1078" name="TextBox 1077">
            <a:extLst>
              <a:ext uri="{FF2B5EF4-FFF2-40B4-BE49-F238E27FC236}">
                <a16:creationId xmlns:a16="http://schemas.microsoft.com/office/drawing/2014/main" id="{6CBB359B-78B6-B613-D4EF-9874F6886C5A}"/>
              </a:ext>
            </a:extLst>
          </p:cNvPr>
          <p:cNvSpPr txBox="1"/>
          <p:nvPr/>
        </p:nvSpPr>
        <p:spPr>
          <a:xfrm>
            <a:off x="10248405" y="2624447"/>
            <a:ext cx="184731" cy="369332"/>
          </a:xfrm>
          <a:prstGeom prst="rect">
            <a:avLst/>
          </a:prstGeom>
          <a:noFill/>
        </p:spPr>
        <p:txBody>
          <a:bodyPr wrap="none" rtlCol="0">
            <a:spAutoFit/>
          </a:bodyPr>
          <a:lstStyle/>
          <a:p>
            <a:endParaRPr lang="en-US" dirty="0"/>
          </a:p>
        </p:txBody>
      </p:sp>
      <p:sp>
        <p:nvSpPr>
          <p:cNvPr id="1103" name="Oval 1102">
            <a:extLst>
              <a:ext uri="{FF2B5EF4-FFF2-40B4-BE49-F238E27FC236}">
                <a16:creationId xmlns:a16="http://schemas.microsoft.com/office/drawing/2014/main" id="{3A75A818-8C81-2403-29EB-5BAEC29DB028}"/>
              </a:ext>
            </a:extLst>
          </p:cNvPr>
          <p:cNvSpPr/>
          <p:nvPr/>
        </p:nvSpPr>
        <p:spPr>
          <a:xfrm rot="1296478">
            <a:off x="5232257" y="2473783"/>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Oval 1103">
            <a:extLst>
              <a:ext uri="{FF2B5EF4-FFF2-40B4-BE49-F238E27FC236}">
                <a16:creationId xmlns:a16="http://schemas.microsoft.com/office/drawing/2014/main" id="{DA223265-56B5-A43B-33F0-F159B39F0BDB}"/>
              </a:ext>
            </a:extLst>
          </p:cNvPr>
          <p:cNvSpPr/>
          <p:nvPr/>
        </p:nvSpPr>
        <p:spPr>
          <a:xfrm>
            <a:off x="5319724" y="2241602"/>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5" name="Oval 1104">
            <a:extLst>
              <a:ext uri="{FF2B5EF4-FFF2-40B4-BE49-F238E27FC236}">
                <a16:creationId xmlns:a16="http://schemas.microsoft.com/office/drawing/2014/main" id="{A0BCF86D-E987-7098-0911-4AC2F3960F03}"/>
              </a:ext>
            </a:extLst>
          </p:cNvPr>
          <p:cNvSpPr/>
          <p:nvPr/>
        </p:nvSpPr>
        <p:spPr>
          <a:xfrm>
            <a:off x="5757817" y="2419266"/>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6" name="Oval 1105">
            <a:extLst>
              <a:ext uri="{FF2B5EF4-FFF2-40B4-BE49-F238E27FC236}">
                <a16:creationId xmlns:a16="http://schemas.microsoft.com/office/drawing/2014/main" id="{CD5CE5BC-8260-F634-E062-EFA1D05E2356}"/>
              </a:ext>
            </a:extLst>
          </p:cNvPr>
          <p:cNvSpPr/>
          <p:nvPr/>
        </p:nvSpPr>
        <p:spPr>
          <a:xfrm>
            <a:off x="5766756" y="2128661"/>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7" name="Oval 1106">
            <a:extLst>
              <a:ext uri="{FF2B5EF4-FFF2-40B4-BE49-F238E27FC236}">
                <a16:creationId xmlns:a16="http://schemas.microsoft.com/office/drawing/2014/main" id="{64B17391-886E-ECAF-D2EF-93CE19D6B077}"/>
              </a:ext>
            </a:extLst>
          </p:cNvPr>
          <p:cNvSpPr/>
          <p:nvPr/>
        </p:nvSpPr>
        <p:spPr>
          <a:xfrm>
            <a:off x="6070678" y="2072005"/>
            <a:ext cx="119135" cy="121427"/>
          </a:xfrm>
          <a:prstGeom prst="ellipse">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Oval 1107">
            <a:extLst>
              <a:ext uri="{FF2B5EF4-FFF2-40B4-BE49-F238E27FC236}">
                <a16:creationId xmlns:a16="http://schemas.microsoft.com/office/drawing/2014/main" id="{DCA9EB65-A0EA-D7F0-A235-30DFE7B107A8}"/>
              </a:ext>
            </a:extLst>
          </p:cNvPr>
          <p:cNvSpPr/>
          <p:nvPr/>
        </p:nvSpPr>
        <p:spPr>
          <a:xfrm>
            <a:off x="5977643" y="2312913"/>
            <a:ext cx="119135" cy="121427"/>
          </a:xfrm>
          <a:prstGeom prst="ellipse">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9" name="Oval 1108">
            <a:extLst>
              <a:ext uri="{FF2B5EF4-FFF2-40B4-BE49-F238E27FC236}">
                <a16:creationId xmlns:a16="http://schemas.microsoft.com/office/drawing/2014/main" id="{EB5C9B7D-5C26-119C-5EF6-61E913733A9E}"/>
              </a:ext>
            </a:extLst>
          </p:cNvPr>
          <p:cNvSpPr/>
          <p:nvPr/>
        </p:nvSpPr>
        <p:spPr>
          <a:xfrm>
            <a:off x="5467421" y="2511013"/>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FE86DB0C-C813-D220-193E-892EDDEC5F3B}"/>
              </a:ext>
            </a:extLst>
          </p:cNvPr>
          <p:cNvSpPr/>
          <p:nvPr/>
        </p:nvSpPr>
        <p:spPr>
          <a:xfrm>
            <a:off x="5791759" y="2662605"/>
            <a:ext cx="119135" cy="121427"/>
          </a:xfrm>
          <a:prstGeom prst="ellipse">
            <a:avLst/>
          </a:prstGeom>
          <a:solidFill>
            <a:srgbClr val="FF0000"/>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Oval 1110">
            <a:extLst>
              <a:ext uri="{FF2B5EF4-FFF2-40B4-BE49-F238E27FC236}">
                <a16:creationId xmlns:a16="http://schemas.microsoft.com/office/drawing/2014/main" id="{B88C9B7C-D114-90BC-B0B9-0E3416B2A756}"/>
              </a:ext>
            </a:extLst>
          </p:cNvPr>
          <p:cNvSpPr/>
          <p:nvPr/>
        </p:nvSpPr>
        <p:spPr>
          <a:xfrm>
            <a:off x="6188336" y="2567484"/>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Oval 1111">
            <a:extLst>
              <a:ext uri="{FF2B5EF4-FFF2-40B4-BE49-F238E27FC236}">
                <a16:creationId xmlns:a16="http://schemas.microsoft.com/office/drawing/2014/main" id="{23ED2E64-C72E-5C2C-C90A-E24102D44627}"/>
              </a:ext>
            </a:extLst>
          </p:cNvPr>
          <p:cNvSpPr/>
          <p:nvPr/>
        </p:nvSpPr>
        <p:spPr>
          <a:xfrm>
            <a:off x="6149891" y="2261371"/>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Oval 1112">
            <a:extLst>
              <a:ext uri="{FF2B5EF4-FFF2-40B4-BE49-F238E27FC236}">
                <a16:creationId xmlns:a16="http://schemas.microsoft.com/office/drawing/2014/main" id="{3CA9E3E8-140E-B958-EB3A-FC07A18F642A}"/>
              </a:ext>
            </a:extLst>
          </p:cNvPr>
          <p:cNvSpPr/>
          <p:nvPr/>
        </p:nvSpPr>
        <p:spPr>
          <a:xfrm>
            <a:off x="6318365" y="2287485"/>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Oval 1113">
            <a:extLst>
              <a:ext uri="{FF2B5EF4-FFF2-40B4-BE49-F238E27FC236}">
                <a16:creationId xmlns:a16="http://schemas.microsoft.com/office/drawing/2014/main" id="{FDBBEE2C-BB00-F6C7-4C08-9741F85E971F}"/>
              </a:ext>
            </a:extLst>
          </p:cNvPr>
          <p:cNvSpPr/>
          <p:nvPr/>
        </p:nvSpPr>
        <p:spPr>
          <a:xfrm>
            <a:off x="5548132" y="2154159"/>
            <a:ext cx="119135" cy="121427"/>
          </a:xfrm>
          <a:prstGeom prst="ellipse">
            <a:avLst/>
          </a:prstGeom>
          <a:solidFill>
            <a:srgbClr val="FF0000"/>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Oval 1114">
            <a:extLst>
              <a:ext uri="{FF2B5EF4-FFF2-40B4-BE49-F238E27FC236}">
                <a16:creationId xmlns:a16="http://schemas.microsoft.com/office/drawing/2014/main" id="{02781983-B540-AB48-4D60-C1A1C4234893}"/>
              </a:ext>
            </a:extLst>
          </p:cNvPr>
          <p:cNvSpPr/>
          <p:nvPr/>
        </p:nvSpPr>
        <p:spPr>
          <a:xfrm>
            <a:off x="5944159" y="2815005"/>
            <a:ext cx="119135" cy="121427"/>
          </a:xfrm>
          <a:prstGeom prst="ellipse">
            <a:avLst/>
          </a:prstGeom>
          <a:solidFill>
            <a:srgbClr val="FF0000"/>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1118" name="Oval 1117">
            <a:extLst>
              <a:ext uri="{FF2B5EF4-FFF2-40B4-BE49-F238E27FC236}">
                <a16:creationId xmlns:a16="http://schemas.microsoft.com/office/drawing/2014/main" id="{FF705E0F-31A6-7657-C93D-91E81D249D1B}"/>
              </a:ext>
            </a:extLst>
          </p:cNvPr>
          <p:cNvSpPr/>
          <p:nvPr/>
        </p:nvSpPr>
        <p:spPr>
          <a:xfrm rot="1800000">
            <a:off x="6011205" y="3883212"/>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Oval 1118">
            <a:extLst>
              <a:ext uri="{FF2B5EF4-FFF2-40B4-BE49-F238E27FC236}">
                <a16:creationId xmlns:a16="http://schemas.microsoft.com/office/drawing/2014/main" id="{9B1C210B-9761-9D1D-CD5B-D1E25FCD60CE}"/>
              </a:ext>
            </a:extLst>
          </p:cNvPr>
          <p:cNvSpPr/>
          <p:nvPr/>
        </p:nvSpPr>
        <p:spPr>
          <a:xfrm rot="1800000">
            <a:off x="5737559" y="4154001"/>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Oval 1119">
            <a:extLst>
              <a:ext uri="{FF2B5EF4-FFF2-40B4-BE49-F238E27FC236}">
                <a16:creationId xmlns:a16="http://schemas.microsoft.com/office/drawing/2014/main" id="{8A815FA9-E527-F186-E40C-A0DEF6D0E506}"/>
              </a:ext>
            </a:extLst>
          </p:cNvPr>
          <p:cNvSpPr/>
          <p:nvPr/>
        </p:nvSpPr>
        <p:spPr>
          <a:xfrm rot="1800000">
            <a:off x="6316005" y="4096949"/>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Oval 1120">
            <a:extLst>
              <a:ext uri="{FF2B5EF4-FFF2-40B4-BE49-F238E27FC236}">
                <a16:creationId xmlns:a16="http://schemas.microsoft.com/office/drawing/2014/main" id="{2BD7C5A9-B5E6-DB98-9096-90A5CDFD9F12}"/>
              </a:ext>
            </a:extLst>
          </p:cNvPr>
          <p:cNvSpPr/>
          <p:nvPr/>
        </p:nvSpPr>
        <p:spPr>
          <a:xfrm rot="1800000">
            <a:off x="5427685" y="4461362"/>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Oval 1121">
            <a:extLst>
              <a:ext uri="{FF2B5EF4-FFF2-40B4-BE49-F238E27FC236}">
                <a16:creationId xmlns:a16="http://schemas.microsoft.com/office/drawing/2014/main" id="{EBE6EC98-EFF3-F54B-4C63-8BAC824B64F7}"/>
              </a:ext>
            </a:extLst>
          </p:cNvPr>
          <p:cNvSpPr/>
          <p:nvPr/>
        </p:nvSpPr>
        <p:spPr>
          <a:xfrm rot="1800000">
            <a:off x="5930607" y="4431853"/>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Oval 1122">
            <a:extLst>
              <a:ext uri="{FF2B5EF4-FFF2-40B4-BE49-F238E27FC236}">
                <a16:creationId xmlns:a16="http://schemas.microsoft.com/office/drawing/2014/main" id="{F3CBE9B0-EA37-37D8-A39B-4511FCB8B821}"/>
              </a:ext>
            </a:extLst>
          </p:cNvPr>
          <p:cNvSpPr/>
          <p:nvPr/>
        </p:nvSpPr>
        <p:spPr>
          <a:xfrm rot="1800000">
            <a:off x="6134100" y="4461362"/>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Oval 1123">
            <a:extLst>
              <a:ext uri="{FF2B5EF4-FFF2-40B4-BE49-F238E27FC236}">
                <a16:creationId xmlns:a16="http://schemas.microsoft.com/office/drawing/2014/main" id="{0E75A685-76F3-9DB8-0B4E-2B6C62A327C4}"/>
              </a:ext>
            </a:extLst>
          </p:cNvPr>
          <p:cNvSpPr/>
          <p:nvPr/>
        </p:nvSpPr>
        <p:spPr>
          <a:xfrm rot="1800000">
            <a:off x="6566305" y="4426361"/>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Oval 1124">
            <a:extLst>
              <a:ext uri="{FF2B5EF4-FFF2-40B4-BE49-F238E27FC236}">
                <a16:creationId xmlns:a16="http://schemas.microsoft.com/office/drawing/2014/main" id="{CCDF7F7D-9666-5B15-EAD6-57B319140504}"/>
              </a:ext>
            </a:extLst>
          </p:cNvPr>
          <p:cNvSpPr/>
          <p:nvPr/>
        </p:nvSpPr>
        <p:spPr>
          <a:xfrm rot="1800000">
            <a:off x="5163688" y="4750354"/>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Oval 1125">
            <a:extLst>
              <a:ext uri="{FF2B5EF4-FFF2-40B4-BE49-F238E27FC236}">
                <a16:creationId xmlns:a16="http://schemas.microsoft.com/office/drawing/2014/main" id="{A0456C8A-B8D2-1B06-4D00-D96F262CDC67}"/>
              </a:ext>
            </a:extLst>
          </p:cNvPr>
          <p:cNvSpPr/>
          <p:nvPr/>
        </p:nvSpPr>
        <p:spPr>
          <a:xfrm rot="1800000">
            <a:off x="5948033" y="4809314"/>
            <a:ext cx="178676" cy="182125"/>
          </a:xfrm>
          <a:prstGeom prst="ellipse">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7" name="Straight Connector 1126">
            <a:extLst>
              <a:ext uri="{FF2B5EF4-FFF2-40B4-BE49-F238E27FC236}">
                <a16:creationId xmlns:a16="http://schemas.microsoft.com/office/drawing/2014/main" id="{89B4D998-425B-B9CF-DEBF-CB19362948AD}"/>
              </a:ext>
            </a:extLst>
          </p:cNvPr>
          <p:cNvCxnSpPr>
            <a:cxnSpLocks/>
            <a:stCxn id="1118" idx="3"/>
          </p:cNvCxnSpPr>
          <p:nvPr/>
        </p:nvCxnSpPr>
        <p:spPr>
          <a:xfrm flipH="1">
            <a:off x="5864880" y="3998452"/>
            <a:ext cx="148759" cy="182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8" name="Straight Connector 1127">
            <a:extLst>
              <a:ext uri="{FF2B5EF4-FFF2-40B4-BE49-F238E27FC236}">
                <a16:creationId xmlns:a16="http://schemas.microsoft.com/office/drawing/2014/main" id="{8A6DD5E0-E18B-4ECB-848A-F25CFCD88B39}"/>
              </a:ext>
            </a:extLst>
          </p:cNvPr>
          <p:cNvCxnSpPr>
            <a:cxnSpLocks/>
            <a:stCxn id="1119" idx="4"/>
            <a:endCxn id="1121" idx="7"/>
          </p:cNvCxnSpPr>
          <p:nvPr/>
        </p:nvCxnSpPr>
        <p:spPr>
          <a:xfrm flipH="1">
            <a:off x="5603927" y="4323926"/>
            <a:ext cx="177439" cy="204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150A4C8E-8A89-FA07-1E50-1AD2A96F25EE}"/>
              </a:ext>
            </a:extLst>
          </p:cNvPr>
          <p:cNvCxnSpPr>
            <a:cxnSpLocks/>
            <a:endCxn id="1120" idx="2"/>
          </p:cNvCxnSpPr>
          <p:nvPr/>
        </p:nvCxnSpPr>
        <p:spPr>
          <a:xfrm>
            <a:off x="6197679" y="3986961"/>
            <a:ext cx="130295" cy="156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9E204BE0-15E1-44C0-4CD7-463519A662E6}"/>
              </a:ext>
            </a:extLst>
          </p:cNvPr>
          <p:cNvCxnSpPr>
            <a:cxnSpLocks/>
            <a:stCxn id="1125" idx="7"/>
            <a:endCxn id="1121" idx="4"/>
          </p:cNvCxnSpPr>
          <p:nvPr/>
        </p:nvCxnSpPr>
        <p:spPr>
          <a:xfrm flipV="1">
            <a:off x="5339930" y="4631287"/>
            <a:ext cx="131562" cy="185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FB858789-266C-0343-F981-D74827D36568}"/>
              </a:ext>
            </a:extLst>
          </p:cNvPr>
          <p:cNvCxnSpPr>
            <a:cxnSpLocks/>
          </p:cNvCxnSpPr>
          <p:nvPr/>
        </p:nvCxnSpPr>
        <p:spPr>
          <a:xfrm rot="1800000" flipH="1">
            <a:off x="6268969" y="4212189"/>
            <a:ext cx="49470" cy="261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4ECFD180-86C2-CAAA-32D5-ADFABF8AEDB1}"/>
              </a:ext>
            </a:extLst>
          </p:cNvPr>
          <p:cNvCxnSpPr>
            <a:cxnSpLocks/>
            <a:endCxn id="1124" idx="1"/>
          </p:cNvCxnSpPr>
          <p:nvPr/>
        </p:nvCxnSpPr>
        <p:spPr>
          <a:xfrm>
            <a:off x="6442889" y="4199737"/>
            <a:ext cx="190241" cy="230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6749FC23-7623-91E9-78C9-CD757C477A80}"/>
              </a:ext>
            </a:extLst>
          </p:cNvPr>
          <p:cNvCxnSpPr>
            <a:cxnSpLocks/>
          </p:cNvCxnSpPr>
          <p:nvPr/>
        </p:nvCxnSpPr>
        <p:spPr>
          <a:xfrm rot="1800000">
            <a:off x="5863209" y="4300238"/>
            <a:ext cx="134223" cy="135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F960FAB3-D1B7-CFA7-32DC-1ED73D4BD0FD}"/>
              </a:ext>
            </a:extLst>
          </p:cNvPr>
          <p:cNvCxnSpPr>
            <a:cxnSpLocks/>
            <a:stCxn id="1123" idx="4"/>
            <a:endCxn id="1126" idx="0"/>
          </p:cNvCxnSpPr>
          <p:nvPr/>
        </p:nvCxnSpPr>
        <p:spPr>
          <a:xfrm flipH="1">
            <a:off x="6082902" y="4631287"/>
            <a:ext cx="95005" cy="190227"/>
          </a:xfrm>
          <a:prstGeom prst="line">
            <a:avLst/>
          </a:prstGeom>
        </p:spPr>
        <p:style>
          <a:lnRef idx="1">
            <a:schemeClr val="accent1"/>
          </a:lnRef>
          <a:fillRef idx="0">
            <a:schemeClr val="accent1"/>
          </a:fillRef>
          <a:effectRef idx="0">
            <a:schemeClr val="accent1"/>
          </a:effectRef>
          <a:fontRef idx="minor">
            <a:schemeClr val="tx1"/>
          </a:fontRef>
        </p:style>
      </p:cxnSp>
      <p:sp>
        <p:nvSpPr>
          <p:cNvPr id="1136" name="Oval 1135">
            <a:extLst>
              <a:ext uri="{FF2B5EF4-FFF2-40B4-BE49-F238E27FC236}">
                <a16:creationId xmlns:a16="http://schemas.microsoft.com/office/drawing/2014/main" id="{A165B33E-4765-8B2F-BDE8-57637D82FB56}"/>
              </a:ext>
            </a:extLst>
          </p:cNvPr>
          <p:cNvSpPr/>
          <p:nvPr/>
        </p:nvSpPr>
        <p:spPr>
          <a:xfrm>
            <a:off x="11418126" y="2354370"/>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Oval 1136">
            <a:extLst>
              <a:ext uri="{FF2B5EF4-FFF2-40B4-BE49-F238E27FC236}">
                <a16:creationId xmlns:a16="http://schemas.microsoft.com/office/drawing/2014/main" id="{AD9E6D69-16AB-DE32-1446-CF03E9B2D953}"/>
              </a:ext>
            </a:extLst>
          </p:cNvPr>
          <p:cNvSpPr/>
          <p:nvPr/>
        </p:nvSpPr>
        <p:spPr>
          <a:xfrm rot="1296478">
            <a:off x="10614447" y="2413069"/>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Oval 1137">
            <a:extLst>
              <a:ext uri="{FF2B5EF4-FFF2-40B4-BE49-F238E27FC236}">
                <a16:creationId xmlns:a16="http://schemas.microsoft.com/office/drawing/2014/main" id="{B55E5EC4-6417-6E06-A3CA-876DA9A32788}"/>
              </a:ext>
            </a:extLst>
          </p:cNvPr>
          <p:cNvSpPr/>
          <p:nvPr/>
        </p:nvSpPr>
        <p:spPr>
          <a:xfrm>
            <a:off x="10701914" y="2180888"/>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Oval 1138">
            <a:extLst>
              <a:ext uri="{FF2B5EF4-FFF2-40B4-BE49-F238E27FC236}">
                <a16:creationId xmlns:a16="http://schemas.microsoft.com/office/drawing/2014/main" id="{B962D684-C1B8-45AD-81EF-6D4014C3D896}"/>
              </a:ext>
            </a:extLst>
          </p:cNvPr>
          <p:cNvSpPr/>
          <p:nvPr/>
        </p:nvSpPr>
        <p:spPr>
          <a:xfrm>
            <a:off x="11140007" y="2358552"/>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Oval 1139">
            <a:extLst>
              <a:ext uri="{FF2B5EF4-FFF2-40B4-BE49-F238E27FC236}">
                <a16:creationId xmlns:a16="http://schemas.microsoft.com/office/drawing/2014/main" id="{1CBAF3FA-C5F2-2756-5342-1DA7DC106C43}"/>
              </a:ext>
            </a:extLst>
          </p:cNvPr>
          <p:cNvSpPr/>
          <p:nvPr/>
        </p:nvSpPr>
        <p:spPr>
          <a:xfrm>
            <a:off x="11148946" y="2067947"/>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Oval 1140">
            <a:extLst>
              <a:ext uri="{FF2B5EF4-FFF2-40B4-BE49-F238E27FC236}">
                <a16:creationId xmlns:a16="http://schemas.microsoft.com/office/drawing/2014/main" id="{70C07355-9FB3-62F7-4355-01FB3CF3D900}"/>
              </a:ext>
            </a:extLst>
          </p:cNvPr>
          <p:cNvSpPr/>
          <p:nvPr/>
        </p:nvSpPr>
        <p:spPr>
          <a:xfrm>
            <a:off x="11452868" y="2011291"/>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Oval 1141">
            <a:extLst>
              <a:ext uri="{FF2B5EF4-FFF2-40B4-BE49-F238E27FC236}">
                <a16:creationId xmlns:a16="http://schemas.microsoft.com/office/drawing/2014/main" id="{1CB72C56-BD46-376D-1053-78D2F9A692E3}"/>
              </a:ext>
            </a:extLst>
          </p:cNvPr>
          <p:cNvSpPr/>
          <p:nvPr/>
        </p:nvSpPr>
        <p:spPr>
          <a:xfrm>
            <a:off x="11359833" y="2252199"/>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3" name="Oval 1142">
            <a:extLst>
              <a:ext uri="{FF2B5EF4-FFF2-40B4-BE49-F238E27FC236}">
                <a16:creationId xmlns:a16="http://schemas.microsoft.com/office/drawing/2014/main" id="{F08AA96B-15A8-03E9-D984-E48ED1304417}"/>
              </a:ext>
            </a:extLst>
          </p:cNvPr>
          <p:cNvSpPr/>
          <p:nvPr/>
        </p:nvSpPr>
        <p:spPr>
          <a:xfrm>
            <a:off x="10849611" y="2450299"/>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Oval 1143">
            <a:extLst>
              <a:ext uri="{FF2B5EF4-FFF2-40B4-BE49-F238E27FC236}">
                <a16:creationId xmlns:a16="http://schemas.microsoft.com/office/drawing/2014/main" id="{3F04D33E-284D-5CC0-8334-2357E66E0C37}"/>
              </a:ext>
            </a:extLst>
          </p:cNvPr>
          <p:cNvSpPr/>
          <p:nvPr/>
        </p:nvSpPr>
        <p:spPr>
          <a:xfrm>
            <a:off x="11173949" y="2601891"/>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4EABD4D2-935B-A6D5-4408-E756EE7E0B42}"/>
              </a:ext>
            </a:extLst>
          </p:cNvPr>
          <p:cNvSpPr/>
          <p:nvPr/>
        </p:nvSpPr>
        <p:spPr>
          <a:xfrm>
            <a:off x="11570526" y="2506770"/>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Oval 1145">
            <a:extLst>
              <a:ext uri="{FF2B5EF4-FFF2-40B4-BE49-F238E27FC236}">
                <a16:creationId xmlns:a16="http://schemas.microsoft.com/office/drawing/2014/main" id="{6B697CD3-EEA8-6EA8-DF46-ACA095ED6E5B}"/>
              </a:ext>
            </a:extLst>
          </p:cNvPr>
          <p:cNvSpPr/>
          <p:nvPr/>
        </p:nvSpPr>
        <p:spPr>
          <a:xfrm>
            <a:off x="10761243" y="2285078"/>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Oval 1146">
            <a:extLst>
              <a:ext uri="{FF2B5EF4-FFF2-40B4-BE49-F238E27FC236}">
                <a16:creationId xmlns:a16="http://schemas.microsoft.com/office/drawing/2014/main" id="{A5FA343F-92B4-8419-B3EE-E8E235EBE0C7}"/>
              </a:ext>
            </a:extLst>
          </p:cNvPr>
          <p:cNvSpPr/>
          <p:nvPr/>
        </p:nvSpPr>
        <p:spPr>
          <a:xfrm>
            <a:off x="11700555" y="2226771"/>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Oval 1147">
            <a:extLst>
              <a:ext uri="{FF2B5EF4-FFF2-40B4-BE49-F238E27FC236}">
                <a16:creationId xmlns:a16="http://schemas.microsoft.com/office/drawing/2014/main" id="{9331D31E-AB18-7C2E-05D8-FDB939A82C92}"/>
              </a:ext>
            </a:extLst>
          </p:cNvPr>
          <p:cNvSpPr/>
          <p:nvPr/>
        </p:nvSpPr>
        <p:spPr>
          <a:xfrm>
            <a:off x="10930322" y="2093445"/>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Oval 1148">
            <a:extLst>
              <a:ext uri="{FF2B5EF4-FFF2-40B4-BE49-F238E27FC236}">
                <a16:creationId xmlns:a16="http://schemas.microsoft.com/office/drawing/2014/main" id="{16707E81-3303-A15C-4842-E41D2374DD18}"/>
              </a:ext>
            </a:extLst>
          </p:cNvPr>
          <p:cNvSpPr/>
          <p:nvPr/>
        </p:nvSpPr>
        <p:spPr>
          <a:xfrm>
            <a:off x="11326349" y="2754291"/>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1167" name="Oval 1166">
            <a:extLst>
              <a:ext uri="{FF2B5EF4-FFF2-40B4-BE49-F238E27FC236}">
                <a16:creationId xmlns:a16="http://schemas.microsoft.com/office/drawing/2014/main" id="{A3714046-E48D-6F95-A4A0-9E901E8E6776}"/>
              </a:ext>
            </a:extLst>
          </p:cNvPr>
          <p:cNvSpPr/>
          <p:nvPr/>
        </p:nvSpPr>
        <p:spPr>
          <a:xfrm rot="1800000">
            <a:off x="9726867" y="3821330"/>
            <a:ext cx="178676" cy="18212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A0832538-D2A2-CEC3-0B1A-603E264AD57B}"/>
              </a:ext>
            </a:extLst>
          </p:cNvPr>
          <p:cNvSpPr/>
          <p:nvPr/>
        </p:nvSpPr>
        <p:spPr>
          <a:xfrm rot="1800000">
            <a:off x="9453221" y="4092119"/>
            <a:ext cx="178676" cy="18212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Oval 1168">
            <a:extLst>
              <a:ext uri="{FF2B5EF4-FFF2-40B4-BE49-F238E27FC236}">
                <a16:creationId xmlns:a16="http://schemas.microsoft.com/office/drawing/2014/main" id="{569134BE-2987-5958-CF79-BD74B4B95CDF}"/>
              </a:ext>
            </a:extLst>
          </p:cNvPr>
          <p:cNvSpPr/>
          <p:nvPr/>
        </p:nvSpPr>
        <p:spPr>
          <a:xfrm rot="1800000">
            <a:off x="10031667" y="4035067"/>
            <a:ext cx="178676" cy="18212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Oval 1169">
            <a:extLst>
              <a:ext uri="{FF2B5EF4-FFF2-40B4-BE49-F238E27FC236}">
                <a16:creationId xmlns:a16="http://schemas.microsoft.com/office/drawing/2014/main" id="{DE7719EC-9D0F-6D69-6F75-22BDE03A17F4}"/>
              </a:ext>
            </a:extLst>
          </p:cNvPr>
          <p:cNvSpPr/>
          <p:nvPr/>
        </p:nvSpPr>
        <p:spPr>
          <a:xfrm rot="1800000">
            <a:off x="9143347" y="4399480"/>
            <a:ext cx="178676" cy="18212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0EDE4484-A01B-1275-7F0C-AD03524C8AA8}"/>
              </a:ext>
            </a:extLst>
          </p:cNvPr>
          <p:cNvSpPr/>
          <p:nvPr/>
        </p:nvSpPr>
        <p:spPr>
          <a:xfrm rot="1800000">
            <a:off x="9646269" y="4369971"/>
            <a:ext cx="178676" cy="18212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91A480F9-140B-E5B5-7B2F-1F7817EF3CB5}"/>
              </a:ext>
            </a:extLst>
          </p:cNvPr>
          <p:cNvSpPr/>
          <p:nvPr/>
        </p:nvSpPr>
        <p:spPr>
          <a:xfrm rot="1800000">
            <a:off x="9849762" y="4399480"/>
            <a:ext cx="178676" cy="18212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D9DD4ABA-68DE-2448-DB91-7BD5EE9947DC}"/>
              </a:ext>
            </a:extLst>
          </p:cNvPr>
          <p:cNvSpPr/>
          <p:nvPr/>
        </p:nvSpPr>
        <p:spPr>
          <a:xfrm rot="1800000">
            <a:off x="10281967" y="4364479"/>
            <a:ext cx="178676" cy="18212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Oval 1173">
            <a:extLst>
              <a:ext uri="{FF2B5EF4-FFF2-40B4-BE49-F238E27FC236}">
                <a16:creationId xmlns:a16="http://schemas.microsoft.com/office/drawing/2014/main" id="{7C96FEA4-4978-7277-7F0F-F653C712756A}"/>
              </a:ext>
            </a:extLst>
          </p:cNvPr>
          <p:cNvSpPr/>
          <p:nvPr/>
        </p:nvSpPr>
        <p:spPr>
          <a:xfrm rot="1800000">
            <a:off x="8879350" y="4688472"/>
            <a:ext cx="178676" cy="18212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Oval 1174">
            <a:extLst>
              <a:ext uri="{FF2B5EF4-FFF2-40B4-BE49-F238E27FC236}">
                <a16:creationId xmlns:a16="http://schemas.microsoft.com/office/drawing/2014/main" id="{2FCD1BCF-9B9C-1F46-6B83-4FD25A13AA43}"/>
              </a:ext>
            </a:extLst>
          </p:cNvPr>
          <p:cNvSpPr/>
          <p:nvPr/>
        </p:nvSpPr>
        <p:spPr>
          <a:xfrm rot="1800000">
            <a:off x="9663695" y="4747432"/>
            <a:ext cx="178676" cy="18212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6" name="Straight Connector 1175">
            <a:extLst>
              <a:ext uri="{FF2B5EF4-FFF2-40B4-BE49-F238E27FC236}">
                <a16:creationId xmlns:a16="http://schemas.microsoft.com/office/drawing/2014/main" id="{ED5DF808-02BC-0463-47AE-DEC7127FBAFB}"/>
              </a:ext>
            </a:extLst>
          </p:cNvPr>
          <p:cNvCxnSpPr>
            <a:cxnSpLocks/>
            <a:stCxn id="1167" idx="3"/>
          </p:cNvCxnSpPr>
          <p:nvPr/>
        </p:nvCxnSpPr>
        <p:spPr>
          <a:xfrm flipH="1">
            <a:off x="9580542" y="3936570"/>
            <a:ext cx="148759" cy="182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DB00C061-BE0E-B5AB-3DB8-0951CF145731}"/>
              </a:ext>
            </a:extLst>
          </p:cNvPr>
          <p:cNvCxnSpPr>
            <a:cxnSpLocks/>
            <a:stCxn id="1168" idx="4"/>
            <a:endCxn id="1170" idx="7"/>
          </p:cNvCxnSpPr>
          <p:nvPr/>
        </p:nvCxnSpPr>
        <p:spPr>
          <a:xfrm flipH="1">
            <a:off x="9319589" y="4262044"/>
            <a:ext cx="177439" cy="204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CFD47F6A-B9EC-6A05-48AB-C6A30AC9FADE}"/>
              </a:ext>
            </a:extLst>
          </p:cNvPr>
          <p:cNvCxnSpPr>
            <a:cxnSpLocks/>
            <a:endCxn id="1169" idx="2"/>
          </p:cNvCxnSpPr>
          <p:nvPr/>
        </p:nvCxnSpPr>
        <p:spPr>
          <a:xfrm>
            <a:off x="9913341" y="3925079"/>
            <a:ext cx="130295" cy="156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C5BB9806-0663-15B7-31CC-1BCA5C2D0825}"/>
              </a:ext>
            </a:extLst>
          </p:cNvPr>
          <p:cNvCxnSpPr>
            <a:cxnSpLocks/>
            <a:stCxn id="1174" idx="7"/>
            <a:endCxn id="1170" idx="4"/>
          </p:cNvCxnSpPr>
          <p:nvPr/>
        </p:nvCxnSpPr>
        <p:spPr>
          <a:xfrm flipV="1">
            <a:off x="9055592" y="4569405"/>
            <a:ext cx="131562" cy="185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0A5C95D0-90D4-1A85-BC6D-A4E6A8351349}"/>
              </a:ext>
            </a:extLst>
          </p:cNvPr>
          <p:cNvCxnSpPr>
            <a:cxnSpLocks/>
          </p:cNvCxnSpPr>
          <p:nvPr/>
        </p:nvCxnSpPr>
        <p:spPr>
          <a:xfrm rot="1800000" flipH="1">
            <a:off x="9984631" y="4150307"/>
            <a:ext cx="49470" cy="261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A0C560C8-7A19-81E0-408E-6DAD3C556A4B}"/>
              </a:ext>
            </a:extLst>
          </p:cNvPr>
          <p:cNvCxnSpPr>
            <a:cxnSpLocks/>
            <a:endCxn id="1173" idx="1"/>
          </p:cNvCxnSpPr>
          <p:nvPr/>
        </p:nvCxnSpPr>
        <p:spPr>
          <a:xfrm>
            <a:off x="10158551" y="4137855"/>
            <a:ext cx="190241" cy="230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5D5241D1-930C-1060-D927-9C4878133EF1}"/>
              </a:ext>
            </a:extLst>
          </p:cNvPr>
          <p:cNvCxnSpPr>
            <a:cxnSpLocks/>
          </p:cNvCxnSpPr>
          <p:nvPr/>
        </p:nvCxnSpPr>
        <p:spPr>
          <a:xfrm rot="1800000">
            <a:off x="9578871" y="4238356"/>
            <a:ext cx="134223" cy="135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B6655C3F-1171-9CBB-24FE-9228DF6EDFC6}"/>
              </a:ext>
            </a:extLst>
          </p:cNvPr>
          <p:cNvCxnSpPr>
            <a:cxnSpLocks/>
            <a:stCxn id="1172" idx="4"/>
            <a:endCxn id="1175" idx="0"/>
          </p:cNvCxnSpPr>
          <p:nvPr/>
        </p:nvCxnSpPr>
        <p:spPr>
          <a:xfrm flipH="1">
            <a:off x="9798564" y="4569405"/>
            <a:ext cx="95005" cy="190227"/>
          </a:xfrm>
          <a:prstGeom prst="line">
            <a:avLst/>
          </a:prstGeom>
        </p:spPr>
        <p:style>
          <a:lnRef idx="1">
            <a:schemeClr val="accent1"/>
          </a:lnRef>
          <a:fillRef idx="0">
            <a:schemeClr val="accent1"/>
          </a:fillRef>
          <a:effectRef idx="0">
            <a:schemeClr val="accent1"/>
          </a:effectRef>
          <a:fontRef idx="minor">
            <a:schemeClr val="tx1"/>
          </a:fontRef>
        </p:style>
      </p:cxnSp>
      <p:sp>
        <p:nvSpPr>
          <p:cNvPr id="1186" name="Oval 1185">
            <a:extLst>
              <a:ext uri="{FF2B5EF4-FFF2-40B4-BE49-F238E27FC236}">
                <a16:creationId xmlns:a16="http://schemas.microsoft.com/office/drawing/2014/main" id="{07FBB37B-76DF-24CD-5690-E66F574DA5EC}"/>
              </a:ext>
            </a:extLst>
          </p:cNvPr>
          <p:cNvSpPr/>
          <p:nvPr/>
        </p:nvSpPr>
        <p:spPr>
          <a:xfrm>
            <a:off x="9750489" y="2317364"/>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7" name="Oval 1186">
            <a:extLst>
              <a:ext uri="{FF2B5EF4-FFF2-40B4-BE49-F238E27FC236}">
                <a16:creationId xmlns:a16="http://schemas.microsoft.com/office/drawing/2014/main" id="{3AE5BF0C-7905-1928-44D9-CC65849E02A3}"/>
              </a:ext>
            </a:extLst>
          </p:cNvPr>
          <p:cNvSpPr/>
          <p:nvPr/>
        </p:nvSpPr>
        <p:spPr>
          <a:xfrm rot="1296478">
            <a:off x="8946810" y="2376063"/>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Oval 1187">
            <a:extLst>
              <a:ext uri="{FF2B5EF4-FFF2-40B4-BE49-F238E27FC236}">
                <a16:creationId xmlns:a16="http://schemas.microsoft.com/office/drawing/2014/main" id="{9B3BA2D2-EAB1-F944-B156-3A5F36AC6F29}"/>
              </a:ext>
            </a:extLst>
          </p:cNvPr>
          <p:cNvSpPr/>
          <p:nvPr/>
        </p:nvSpPr>
        <p:spPr>
          <a:xfrm>
            <a:off x="9034277" y="2143882"/>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9" name="Oval 1188">
            <a:extLst>
              <a:ext uri="{FF2B5EF4-FFF2-40B4-BE49-F238E27FC236}">
                <a16:creationId xmlns:a16="http://schemas.microsoft.com/office/drawing/2014/main" id="{C2BC6AAF-646B-1206-2502-60CF1895F16F}"/>
              </a:ext>
            </a:extLst>
          </p:cNvPr>
          <p:cNvSpPr/>
          <p:nvPr/>
        </p:nvSpPr>
        <p:spPr>
          <a:xfrm>
            <a:off x="9472370" y="2321546"/>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Oval 1189">
            <a:extLst>
              <a:ext uri="{FF2B5EF4-FFF2-40B4-BE49-F238E27FC236}">
                <a16:creationId xmlns:a16="http://schemas.microsoft.com/office/drawing/2014/main" id="{4A30925D-41BD-6E5F-66A9-963316ADE150}"/>
              </a:ext>
            </a:extLst>
          </p:cNvPr>
          <p:cNvSpPr/>
          <p:nvPr/>
        </p:nvSpPr>
        <p:spPr>
          <a:xfrm>
            <a:off x="9481309" y="2030941"/>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Oval 1190">
            <a:extLst>
              <a:ext uri="{FF2B5EF4-FFF2-40B4-BE49-F238E27FC236}">
                <a16:creationId xmlns:a16="http://schemas.microsoft.com/office/drawing/2014/main" id="{38A25DCC-A367-A02F-BB07-D5EC904E5B2B}"/>
              </a:ext>
            </a:extLst>
          </p:cNvPr>
          <p:cNvSpPr/>
          <p:nvPr/>
        </p:nvSpPr>
        <p:spPr>
          <a:xfrm>
            <a:off x="9785231" y="1974285"/>
            <a:ext cx="119135" cy="121427"/>
          </a:xfrm>
          <a:prstGeom prst="ellipse">
            <a:avLst/>
          </a:prstGeom>
          <a:solidFill>
            <a:srgbClr val="FF000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2224F797-98A0-F48E-4103-BC8987F272B0}"/>
              </a:ext>
            </a:extLst>
          </p:cNvPr>
          <p:cNvSpPr/>
          <p:nvPr/>
        </p:nvSpPr>
        <p:spPr>
          <a:xfrm>
            <a:off x="9692196" y="2215193"/>
            <a:ext cx="119135" cy="121427"/>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3" name="Oval 1192">
            <a:extLst>
              <a:ext uri="{FF2B5EF4-FFF2-40B4-BE49-F238E27FC236}">
                <a16:creationId xmlns:a16="http://schemas.microsoft.com/office/drawing/2014/main" id="{7DC835F6-0F5A-9683-D88C-D341EE83AA8F}"/>
              </a:ext>
            </a:extLst>
          </p:cNvPr>
          <p:cNvSpPr/>
          <p:nvPr/>
        </p:nvSpPr>
        <p:spPr>
          <a:xfrm>
            <a:off x="9181974" y="2413293"/>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Oval 1193">
            <a:extLst>
              <a:ext uri="{FF2B5EF4-FFF2-40B4-BE49-F238E27FC236}">
                <a16:creationId xmlns:a16="http://schemas.microsoft.com/office/drawing/2014/main" id="{CE7CF58B-1664-6E54-CE42-FB8ED25D38F8}"/>
              </a:ext>
            </a:extLst>
          </p:cNvPr>
          <p:cNvSpPr/>
          <p:nvPr/>
        </p:nvSpPr>
        <p:spPr>
          <a:xfrm>
            <a:off x="9506312" y="2564885"/>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Oval 1194">
            <a:extLst>
              <a:ext uri="{FF2B5EF4-FFF2-40B4-BE49-F238E27FC236}">
                <a16:creationId xmlns:a16="http://schemas.microsoft.com/office/drawing/2014/main" id="{9CB47792-0114-8A54-59B9-9B65E61A8550}"/>
              </a:ext>
            </a:extLst>
          </p:cNvPr>
          <p:cNvSpPr/>
          <p:nvPr/>
        </p:nvSpPr>
        <p:spPr>
          <a:xfrm>
            <a:off x="9902889" y="2469764"/>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439C8C0E-3A22-8483-45A6-96652D423450}"/>
              </a:ext>
            </a:extLst>
          </p:cNvPr>
          <p:cNvSpPr/>
          <p:nvPr/>
        </p:nvSpPr>
        <p:spPr>
          <a:xfrm>
            <a:off x="9864444" y="2163651"/>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B79140A8-2B9C-4795-6179-022EE06736E6}"/>
              </a:ext>
            </a:extLst>
          </p:cNvPr>
          <p:cNvSpPr/>
          <p:nvPr/>
        </p:nvSpPr>
        <p:spPr>
          <a:xfrm>
            <a:off x="10032918" y="2189765"/>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C50A8DEC-0B4F-6665-241A-E1C8A33AAF98}"/>
              </a:ext>
            </a:extLst>
          </p:cNvPr>
          <p:cNvSpPr/>
          <p:nvPr/>
        </p:nvSpPr>
        <p:spPr>
          <a:xfrm>
            <a:off x="9262685" y="2056439"/>
            <a:ext cx="119135" cy="121427"/>
          </a:xfrm>
          <a:prstGeom prst="ellipse">
            <a:avLst/>
          </a:prstGeom>
          <a:solidFill>
            <a:srgbClr val="FF0000"/>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DC82F98A-0E25-7E03-667B-5D9AEEEDF5D5}"/>
              </a:ext>
            </a:extLst>
          </p:cNvPr>
          <p:cNvSpPr/>
          <p:nvPr/>
        </p:nvSpPr>
        <p:spPr>
          <a:xfrm>
            <a:off x="9658712" y="2717285"/>
            <a:ext cx="119135" cy="121427"/>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1200" name="Down Arrow 1199">
            <a:extLst>
              <a:ext uri="{FF2B5EF4-FFF2-40B4-BE49-F238E27FC236}">
                <a16:creationId xmlns:a16="http://schemas.microsoft.com/office/drawing/2014/main" id="{4557007A-2DC9-8053-0409-3090147E54DE}"/>
              </a:ext>
            </a:extLst>
          </p:cNvPr>
          <p:cNvSpPr/>
          <p:nvPr/>
        </p:nvSpPr>
        <p:spPr>
          <a:xfrm>
            <a:off x="3898196" y="3146961"/>
            <a:ext cx="193048" cy="451262"/>
          </a:xfrm>
          <a:prstGeom prst="downArrow">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Down Arrow 1200">
            <a:extLst>
              <a:ext uri="{FF2B5EF4-FFF2-40B4-BE49-F238E27FC236}">
                <a16:creationId xmlns:a16="http://schemas.microsoft.com/office/drawing/2014/main" id="{F4E86BDD-AE4B-9122-B15C-D2C272B77865}"/>
              </a:ext>
            </a:extLst>
          </p:cNvPr>
          <p:cNvSpPr/>
          <p:nvPr/>
        </p:nvSpPr>
        <p:spPr>
          <a:xfrm>
            <a:off x="5950535" y="3119816"/>
            <a:ext cx="193048" cy="451262"/>
          </a:xfrm>
          <a:prstGeom prst="downArrow">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Down Arrow 1201">
            <a:extLst>
              <a:ext uri="{FF2B5EF4-FFF2-40B4-BE49-F238E27FC236}">
                <a16:creationId xmlns:a16="http://schemas.microsoft.com/office/drawing/2014/main" id="{31825E0D-653B-778F-1691-9BF31ED8183B}"/>
              </a:ext>
            </a:extLst>
          </p:cNvPr>
          <p:cNvSpPr/>
          <p:nvPr/>
        </p:nvSpPr>
        <p:spPr>
          <a:xfrm>
            <a:off x="9679030" y="3046769"/>
            <a:ext cx="193048" cy="451262"/>
          </a:xfrm>
          <a:prstGeom prst="downArrow">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TextBox 1202">
            <a:extLst>
              <a:ext uri="{FF2B5EF4-FFF2-40B4-BE49-F238E27FC236}">
                <a16:creationId xmlns:a16="http://schemas.microsoft.com/office/drawing/2014/main" id="{102B0074-49D4-3950-B2A4-502429EDE5C0}"/>
              </a:ext>
            </a:extLst>
          </p:cNvPr>
          <p:cNvSpPr txBox="1"/>
          <p:nvPr/>
        </p:nvSpPr>
        <p:spPr>
          <a:xfrm>
            <a:off x="2851048" y="3941246"/>
            <a:ext cx="633507" cy="307777"/>
          </a:xfrm>
          <a:prstGeom prst="rect">
            <a:avLst/>
          </a:prstGeom>
          <a:noFill/>
        </p:spPr>
        <p:txBody>
          <a:bodyPr wrap="none" rtlCol="0">
            <a:spAutoFit/>
          </a:bodyPr>
          <a:lstStyle/>
          <a:p>
            <a:r>
              <a:rPr lang="en-US" sz="1400" dirty="0"/>
              <a:t>tree1</a:t>
            </a:r>
          </a:p>
        </p:txBody>
      </p:sp>
      <p:sp>
        <p:nvSpPr>
          <p:cNvPr id="1205" name="TextBox 1204">
            <a:extLst>
              <a:ext uri="{FF2B5EF4-FFF2-40B4-BE49-F238E27FC236}">
                <a16:creationId xmlns:a16="http://schemas.microsoft.com/office/drawing/2014/main" id="{4B9CA5F8-1088-9980-D0AF-4F38706728DE}"/>
              </a:ext>
            </a:extLst>
          </p:cNvPr>
          <p:cNvSpPr txBox="1"/>
          <p:nvPr/>
        </p:nvSpPr>
        <p:spPr>
          <a:xfrm>
            <a:off x="4925455" y="3914744"/>
            <a:ext cx="699230" cy="307777"/>
          </a:xfrm>
          <a:prstGeom prst="rect">
            <a:avLst/>
          </a:prstGeom>
          <a:noFill/>
        </p:spPr>
        <p:txBody>
          <a:bodyPr wrap="none" rtlCol="0">
            <a:spAutoFit/>
          </a:bodyPr>
          <a:lstStyle/>
          <a:p>
            <a:r>
              <a:rPr lang="en-US" sz="1400" dirty="0"/>
              <a:t>Tree 2</a:t>
            </a:r>
          </a:p>
        </p:txBody>
      </p:sp>
      <p:sp>
        <p:nvSpPr>
          <p:cNvPr id="1206" name="TextBox 1205">
            <a:extLst>
              <a:ext uri="{FF2B5EF4-FFF2-40B4-BE49-F238E27FC236}">
                <a16:creationId xmlns:a16="http://schemas.microsoft.com/office/drawing/2014/main" id="{3698E7EA-A6B6-63DB-D875-FB583AD75D4C}"/>
              </a:ext>
            </a:extLst>
          </p:cNvPr>
          <p:cNvSpPr txBox="1"/>
          <p:nvPr/>
        </p:nvSpPr>
        <p:spPr>
          <a:xfrm>
            <a:off x="8395409" y="3833894"/>
            <a:ext cx="857927" cy="369332"/>
          </a:xfrm>
          <a:prstGeom prst="rect">
            <a:avLst/>
          </a:prstGeom>
          <a:noFill/>
        </p:spPr>
        <p:txBody>
          <a:bodyPr wrap="none" rtlCol="0">
            <a:spAutoFit/>
          </a:bodyPr>
          <a:lstStyle/>
          <a:p>
            <a:r>
              <a:rPr lang="en-US" dirty="0"/>
              <a:t>Tree n</a:t>
            </a:r>
          </a:p>
        </p:txBody>
      </p:sp>
      <p:sp>
        <p:nvSpPr>
          <p:cNvPr id="1207" name="Right Arrow 1206">
            <a:extLst>
              <a:ext uri="{FF2B5EF4-FFF2-40B4-BE49-F238E27FC236}">
                <a16:creationId xmlns:a16="http://schemas.microsoft.com/office/drawing/2014/main" id="{CAF0C590-2224-CEEA-8735-B152D63E6FD4}"/>
              </a:ext>
            </a:extLst>
          </p:cNvPr>
          <p:cNvSpPr/>
          <p:nvPr/>
        </p:nvSpPr>
        <p:spPr>
          <a:xfrm rot="18668303">
            <a:off x="4654339" y="3308669"/>
            <a:ext cx="403183" cy="225631"/>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Right Arrow 1207">
            <a:extLst>
              <a:ext uri="{FF2B5EF4-FFF2-40B4-BE49-F238E27FC236}">
                <a16:creationId xmlns:a16="http://schemas.microsoft.com/office/drawing/2014/main" id="{CD3F1D63-5FFC-FEAA-258B-1CA13B700D35}"/>
              </a:ext>
            </a:extLst>
          </p:cNvPr>
          <p:cNvSpPr/>
          <p:nvPr/>
        </p:nvSpPr>
        <p:spPr>
          <a:xfrm rot="18668303">
            <a:off x="6794539" y="3308668"/>
            <a:ext cx="403183" cy="225631"/>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9" name="Right Arrow 1208">
            <a:extLst>
              <a:ext uri="{FF2B5EF4-FFF2-40B4-BE49-F238E27FC236}">
                <a16:creationId xmlns:a16="http://schemas.microsoft.com/office/drawing/2014/main" id="{84DB767B-69D3-2FFA-B4A3-8CA716B604B5}"/>
              </a:ext>
            </a:extLst>
          </p:cNvPr>
          <p:cNvSpPr/>
          <p:nvPr/>
        </p:nvSpPr>
        <p:spPr>
          <a:xfrm rot="18668303">
            <a:off x="8451755" y="3354899"/>
            <a:ext cx="403183" cy="225631"/>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0" name="TextBox 1209">
            <a:extLst>
              <a:ext uri="{FF2B5EF4-FFF2-40B4-BE49-F238E27FC236}">
                <a16:creationId xmlns:a16="http://schemas.microsoft.com/office/drawing/2014/main" id="{F17ED7B3-A47B-4149-0EAD-0593583E2560}"/>
              </a:ext>
            </a:extLst>
          </p:cNvPr>
          <p:cNvSpPr txBox="1"/>
          <p:nvPr/>
        </p:nvSpPr>
        <p:spPr>
          <a:xfrm>
            <a:off x="3266623" y="3231151"/>
            <a:ext cx="567784" cy="307777"/>
          </a:xfrm>
          <a:prstGeom prst="rect">
            <a:avLst/>
          </a:prstGeom>
          <a:noFill/>
        </p:spPr>
        <p:txBody>
          <a:bodyPr wrap="none" rtlCol="0">
            <a:spAutoFit/>
          </a:bodyPr>
          <a:lstStyle/>
          <a:p>
            <a:r>
              <a:rPr lang="en-US" sz="1400" dirty="0"/>
              <a:t>train</a:t>
            </a:r>
          </a:p>
        </p:txBody>
      </p:sp>
      <p:sp>
        <p:nvSpPr>
          <p:cNvPr id="1211" name="TextBox 1210">
            <a:extLst>
              <a:ext uri="{FF2B5EF4-FFF2-40B4-BE49-F238E27FC236}">
                <a16:creationId xmlns:a16="http://schemas.microsoft.com/office/drawing/2014/main" id="{D9954476-88F9-2E7A-EB80-164C9D245D1A}"/>
              </a:ext>
            </a:extLst>
          </p:cNvPr>
          <p:cNvSpPr txBox="1"/>
          <p:nvPr/>
        </p:nvSpPr>
        <p:spPr>
          <a:xfrm>
            <a:off x="5272306" y="3218703"/>
            <a:ext cx="567784" cy="307777"/>
          </a:xfrm>
          <a:prstGeom prst="rect">
            <a:avLst/>
          </a:prstGeom>
          <a:noFill/>
        </p:spPr>
        <p:txBody>
          <a:bodyPr wrap="none" rtlCol="0">
            <a:spAutoFit/>
          </a:bodyPr>
          <a:lstStyle/>
          <a:p>
            <a:r>
              <a:rPr lang="en-US" sz="1400" dirty="0"/>
              <a:t>train</a:t>
            </a:r>
          </a:p>
        </p:txBody>
      </p:sp>
      <p:sp>
        <p:nvSpPr>
          <p:cNvPr id="1212" name="TextBox 1211">
            <a:extLst>
              <a:ext uri="{FF2B5EF4-FFF2-40B4-BE49-F238E27FC236}">
                <a16:creationId xmlns:a16="http://schemas.microsoft.com/office/drawing/2014/main" id="{30D99EB1-FB3C-1CA4-EF8A-6C2C2A23FFC6}"/>
              </a:ext>
            </a:extLst>
          </p:cNvPr>
          <p:cNvSpPr txBox="1"/>
          <p:nvPr/>
        </p:nvSpPr>
        <p:spPr>
          <a:xfrm>
            <a:off x="8973849" y="3169263"/>
            <a:ext cx="567784" cy="307777"/>
          </a:xfrm>
          <a:prstGeom prst="rect">
            <a:avLst/>
          </a:prstGeom>
          <a:noFill/>
        </p:spPr>
        <p:txBody>
          <a:bodyPr wrap="none" rtlCol="0">
            <a:spAutoFit/>
          </a:bodyPr>
          <a:lstStyle/>
          <a:p>
            <a:r>
              <a:rPr lang="en-US" sz="1400" dirty="0"/>
              <a:t>train</a:t>
            </a:r>
          </a:p>
        </p:txBody>
      </p:sp>
      <p:sp>
        <p:nvSpPr>
          <p:cNvPr id="1213" name="TextBox 1212">
            <a:extLst>
              <a:ext uri="{FF2B5EF4-FFF2-40B4-BE49-F238E27FC236}">
                <a16:creationId xmlns:a16="http://schemas.microsoft.com/office/drawing/2014/main" id="{EB65561D-5329-AF30-63F9-FE83BCEA224B}"/>
              </a:ext>
            </a:extLst>
          </p:cNvPr>
          <p:cNvSpPr txBox="1"/>
          <p:nvPr/>
        </p:nvSpPr>
        <p:spPr>
          <a:xfrm>
            <a:off x="7199583" y="2493413"/>
            <a:ext cx="710451" cy="369332"/>
          </a:xfrm>
          <a:prstGeom prst="rect">
            <a:avLst/>
          </a:prstGeom>
          <a:noFill/>
        </p:spPr>
        <p:txBody>
          <a:bodyPr wrap="none" rtlCol="0">
            <a:spAutoFit/>
          </a:bodyPr>
          <a:lstStyle/>
          <a:p>
            <a:r>
              <a:rPr lang="en-US" dirty="0"/>
              <a:t>…….</a:t>
            </a:r>
          </a:p>
        </p:txBody>
      </p:sp>
      <p:cxnSp>
        <p:nvCxnSpPr>
          <p:cNvPr id="1215" name="Straight Connector 1214">
            <a:extLst>
              <a:ext uri="{FF2B5EF4-FFF2-40B4-BE49-F238E27FC236}">
                <a16:creationId xmlns:a16="http://schemas.microsoft.com/office/drawing/2014/main" id="{25189E33-2F55-9F2F-22DA-984EFC75660D}"/>
              </a:ext>
            </a:extLst>
          </p:cNvPr>
          <p:cNvCxnSpPr>
            <a:cxnSpLocks/>
          </p:cNvCxnSpPr>
          <p:nvPr/>
        </p:nvCxnSpPr>
        <p:spPr>
          <a:xfrm>
            <a:off x="3500192" y="5705945"/>
            <a:ext cx="636943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218" name="Straight Connector 1217">
            <a:extLst>
              <a:ext uri="{FF2B5EF4-FFF2-40B4-BE49-F238E27FC236}">
                <a16:creationId xmlns:a16="http://schemas.microsoft.com/office/drawing/2014/main" id="{758B2969-6597-3DF2-3AFE-74BFA9BCC622}"/>
              </a:ext>
            </a:extLst>
          </p:cNvPr>
          <p:cNvCxnSpPr/>
          <p:nvPr/>
        </p:nvCxnSpPr>
        <p:spPr>
          <a:xfrm flipV="1">
            <a:off x="3500192" y="5274046"/>
            <a:ext cx="0" cy="43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0" name="Straight Connector 1219">
            <a:extLst>
              <a:ext uri="{FF2B5EF4-FFF2-40B4-BE49-F238E27FC236}">
                <a16:creationId xmlns:a16="http://schemas.microsoft.com/office/drawing/2014/main" id="{61E6E5B0-508C-CF8B-ED1E-0688889161A5}"/>
              </a:ext>
            </a:extLst>
          </p:cNvPr>
          <p:cNvCxnSpPr>
            <a:cxnSpLocks/>
          </p:cNvCxnSpPr>
          <p:nvPr/>
        </p:nvCxnSpPr>
        <p:spPr>
          <a:xfrm flipV="1">
            <a:off x="6082902" y="5274046"/>
            <a:ext cx="0" cy="43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2" name="Straight Connector 1221">
            <a:extLst>
              <a:ext uri="{FF2B5EF4-FFF2-40B4-BE49-F238E27FC236}">
                <a16:creationId xmlns:a16="http://schemas.microsoft.com/office/drawing/2014/main" id="{1C2902AF-C58D-7D82-3B7E-60A7F255DCB1}"/>
              </a:ext>
            </a:extLst>
          </p:cNvPr>
          <p:cNvCxnSpPr>
            <a:cxnSpLocks/>
          </p:cNvCxnSpPr>
          <p:nvPr/>
        </p:nvCxnSpPr>
        <p:spPr>
          <a:xfrm flipV="1">
            <a:off x="9554030" y="5274045"/>
            <a:ext cx="0" cy="431899"/>
          </a:xfrm>
          <a:prstGeom prst="line">
            <a:avLst/>
          </a:prstGeom>
        </p:spPr>
        <p:style>
          <a:lnRef idx="1">
            <a:schemeClr val="accent1"/>
          </a:lnRef>
          <a:fillRef idx="0">
            <a:schemeClr val="accent1"/>
          </a:fillRef>
          <a:effectRef idx="0">
            <a:schemeClr val="accent1"/>
          </a:effectRef>
          <a:fontRef idx="minor">
            <a:schemeClr val="tx1"/>
          </a:fontRef>
        </p:style>
      </p:cxnSp>
      <p:sp>
        <p:nvSpPr>
          <p:cNvPr id="1223" name="TextBox 1222">
            <a:extLst>
              <a:ext uri="{FF2B5EF4-FFF2-40B4-BE49-F238E27FC236}">
                <a16:creationId xmlns:a16="http://schemas.microsoft.com/office/drawing/2014/main" id="{F04A60DD-DF37-363E-EBB2-0F20188E3F80}"/>
              </a:ext>
            </a:extLst>
          </p:cNvPr>
          <p:cNvSpPr txBox="1"/>
          <p:nvPr/>
        </p:nvSpPr>
        <p:spPr>
          <a:xfrm>
            <a:off x="3465012" y="5357993"/>
            <a:ext cx="408040" cy="261610"/>
          </a:xfrm>
          <a:prstGeom prst="rect">
            <a:avLst/>
          </a:prstGeom>
          <a:noFill/>
        </p:spPr>
        <p:txBody>
          <a:bodyPr wrap="square" rtlCol="0">
            <a:spAutoFit/>
          </a:bodyPr>
          <a:lstStyle/>
          <a:p>
            <a:r>
              <a:rPr lang="en-US" sz="1100" dirty="0"/>
              <a:t>w1</a:t>
            </a:r>
          </a:p>
        </p:txBody>
      </p:sp>
      <p:sp>
        <p:nvSpPr>
          <p:cNvPr id="1224" name="TextBox 1223">
            <a:extLst>
              <a:ext uri="{FF2B5EF4-FFF2-40B4-BE49-F238E27FC236}">
                <a16:creationId xmlns:a16="http://schemas.microsoft.com/office/drawing/2014/main" id="{94E22944-7D12-87AA-330C-2FB35CCA586E}"/>
              </a:ext>
            </a:extLst>
          </p:cNvPr>
          <p:cNvSpPr txBox="1"/>
          <p:nvPr/>
        </p:nvSpPr>
        <p:spPr>
          <a:xfrm>
            <a:off x="6063294" y="5368059"/>
            <a:ext cx="408040" cy="261610"/>
          </a:xfrm>
          <a:prstGeom prst="rect">
            <a:avLst/>
          </a:prstGeom>
          <a:noFill/>
        </p:spPr>
        <p:txBody>
          <a:bodyPr wrap="square" rtlCol="0">
            <a:spAutoFit/>
          </a:bodyPr>
          <a:lstStyle/>
          <a:p>
            <a:r>
              <a:rPr lang="en-US" sz="1100" dirty="0"/>
              <a:t>w2</a:t>
            </a:r>
          </a:p>
        </p:txBody>
      </p:sp>
      <p:sp>
        <p:nvSpPr>
          <p:cNvPr id="1225" name="TextBox 1224">
            <a:extLst>
              <a:ext uri="{FF2B5EF4-FFF2-40B4-BE49-F238E27FC236}">
                <a16:creationId xmlns:a16="http://schemas.microsoft.com/office/drawing/2014/main" id="{35213B82-D49B-587E-5B66-1300AAF70A22}"/>
              </a:ext>
            </a:extLst>
          </p:cNvPr>
          <p:cNvSpPr txBox="1"/>
          <p:nvPr/>
        </p:nvSpPr>
        <p:spPr>
          <a:xfrm>
            <a:off x="9084117" y="5355071"/>
            <a:ext cx="408040" cy="261610"/>
          </a:xfrm>
          <a:prstGeom prst="rect">
            <a:avLst/>
          </a:prstGeom>
          <a:noFill/>
        </p:spPr>
        <p:txBody>
          <a:bodyPr wrap="square" rtlCol="0">
            <a:spAutoFit/>
          </a:bodyPr>
          <a:lstStyle/>
          <a:p>
            <a:r>
              <a:rPr lang="en-US" sz="1100" dirty="0" err="1"/>
              <a:t>wn</a:t>
            </a:r>
            <a:endParaRPr lang="en-US" sz="1100" dirty="0"/>
          </a:p>
        </p:txBody>
      </p:sp>
      <p:sp>
        <p:nvSpPr>
          <p:cNvPr id="1226" name="TextBox 1225">
            <a:extLst>
              <a:ext uri="{FF2B5EF4-FFF2-40B4-BE49-F238E27FC236}">
                <a16:creationId xmlns:a16="http://schemas.microsoft.com/office/drawing/2014/main" id="{DBE7D3F6-F62D-4E22-EC64-CB77C87C7692}"/>
              </a:ext>
            </a:extLst>
          </p:cNvPr>
          <p:cNvSpPr txBox="1"/>
          <p:nvPr/>
        </p:nvSpPr>
        <p:spPr>
          <a:xfrm>
            <a:off x="3111550" y="1314207"/>
            <a:ext cx="6664004" cy="584775"/>
          </a:xfrm>
          <a:prstGeom prst="rect">
            <a:avLst/>
          </a:prstGeom>
          <a:noFill/>
        </p:spPr>
        <p:txBody>
          <a:bodyPr wrap="none" rtlCol="0">
            <a:spAutoFit/>
          </a:bodyPr>
          <a:lstStyle/>
          <a:p>
            <a:r>
              <a:rPr lang="en-US" sz="1600" b="0" i="0" dirty="0">
                <a:solidFill>
                  <a:schemeClr val="tx1">
                    <a:lumMod val="85000"/>
                  </a:schemeClr>
                </a:solidFill>
                <a:effectLst/>
              </a:rPr>
              <a:t>group of machine learning algorithms that combine many weak l</a:t>
            </a:r>
          </a:p>
          <a:p>
            <a:r>
              <a:rPr lang="en-US" sz="1600" b="0" i="0" dirty="0">
                <a:solidFill>
                  <a:schemeClr val="tx1">
                    <a:lumMod val="85000"/>
                  </a:schemeClr>
                </a:solidFill>
                <a:effectLst/>
              </a:rPr>
              <a:t>earning models together to create a strong predictive model.</a:t>
            </a:r>
            <a:endParaRPr lang="en-US" sz="1600" dirty="0">
              <a:solidFill>
                <a:schemeClr val="tx1">
                  <a:lumMod val="85000"/>
                </a:schemeClr>
              </a:solidFill>
            </a:endParaRPr>
          </a:p>
        </p:txBody>
      </p:sp>
      <p:sp>
        <p:nvSpPr>
          <p:cNvPr id="1227" name="Rounded Rectangle 1226">
            <a:extLst>
              <a:ext uri="{FF2B5EF4-FFF2-40B4-BE49-F238E27FC236}">
                <a16:creationId xmlns:a16="http://schemas.microsoft.com/office/drawing/2014/main" id="{FC8CAB81-AB86-0300-D3A0-E27B1D037B8B}"/>
              </a:ext>
            </a:extLst>
          </p:cNvPr>
          <p:cNvSpPr/>
          <p:nvPr/>
        </p:nvSpPr>
        <p:spPr>
          <a:xfrm>
            <a:off x="3528754" y="6070323"/>
            <a:ext cx="6126167" cy="3661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TextBox 1227">
            <a:extLst>
              <a:ext uri="{FF2B5EF4-FFF2-40B4-BE49-F238E27FC236}">
                <a16:creationId xmlns:a16="http://schemas.microsoft.com/office/drawing/2014/main" id="{2B0F58D6-558B-6FBA-3CAC-8D3C632107AB}"/>
              </a:ext>
            </a:extLst>
          </p:cNvPr>
          <p:cNvSpPr txBox="1"/>
          <p:nvPr/>
        </p:nvSpPr>
        <p:spPr>
          <a:xfrm>
            <a:off x="5394122" y="6090930"/>
            <a:ext cx="2451312" cy="369332"/>
          </a:xfrm>
          <a:prstGeom prst="rect">
            <a:avLst/>
          </a:prstGeom>
          <a:noFill/>
        </p:spPr>
        <p:txBody>
          <a:bodyPr wrap="none" rtlCol="0">
            <a:spAutoFit/>
          </a:bodyPr>
          <a:lstStyle/>
          <a:p>
            <a:r>
              <a:rPr lang="en-US" dirty="0"/>
              <a:t>Ensemble Prediction</a:t>
            </a:r>
          </a:p>
        </p:txBody>
      </p:sp>
      <p:sp>
        <p:nvSpPr>
          <p:cNvPr id="1229" name="Code 46">
            <a:extLst>
              <a:ext uri="{FF2B5EF4-FFF2-40B4-BE49-F238E27FC236}">
                <a16:creationId xmlns:a16="http://schemas.microsoft.com/office/drawing/2014/main" id="{94DD2F8A-A58D-B564-630E-1DCDB9C98AFD}"/>
              </a:ext>
            </a:extLst>
          </p:cNvPr>
          <p:cNvSpPr txBox="1"/>
          <p:nvPr/>
        </p:nvSpPr>
        <p:spPr>
          <a:xfrm>
            <a:off x="11233516" y="6495888"/>
            <a:ext cx="832279" cy="369332"/>
          </a:xfrm>
          <a:prstGeom prst="rect">
            <a:avLst/>
          </a:prstGeom>
          <a:noFill/>
        </p:spPr>
        <p:txBody>
          <a:bodyPr wrap="none" rtlCol="0">
            <a:spAutoFit/>
          </a:bodyPr>
          <a:lstStyle/>
          <a:p>
            <a:r>
              <a:rPr lang="en-US" dirty="0"/>
              <a:t>Code</a:t>
            </a:r>
          </a:p>
        </p:txBody>
      </p:sp>
      <p:pic>
        <p:nvPicPr>
          <p:cNvPr id="1230" name="Picture 1229">
            <a:extLst>
              <a:ext uri="{FF2B5EF4-FFF2-40B4-BE49-F238E27FC236}">
                <a16:creationId xmlns:a16="http://schemas.microsoft.com/office/drawing/2014/main" id="{39073427-2E4C-85DD-8484-15CA85993B13}"/>
              </a:ext>
            </a:extLst>
          </p:cNvPr>
          <p:cNvPicPr>
            <a:picLocks noChangeAspect="1"/>
          </p:cNvPicPr>
          <p:nvPr/>
        </p:nvPicPr>
        <p:blipFill>
          <a:blip r:embed="rId11"/>
          <a:stretch>
            <a:fillRect/>
          </a:stretch>
        </p:blipFill>
        <p:spPr>
          <a:xfrm>
            <a:off x="2726967" y="1965247"/>
            <a:ext cx="8718517" cy="1576625"/>
          </a:xfrm>
          <a:prstGeom prst="rect">
            <a:avLst/>
          </a:prstGeom>
        </p:spPr>
      </p:pic>
    </p:spTree>
    <p:extLst>
      <p:ext uri="{BB962C8B-B14F-4D97-AF65-F5344CB8AC3E}">
        <p14:creationId xmlns:p14="http://schemas.microsoft.com/office/powerpoint/2010/main" val="3297375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ppt_x"/>
                                          </p:val>
                                        </p:tav>
                                        <p:tav tm="100000">
                                          <p:val>
                                            <p:strVal val="#ppt_x"/>
                                          </p:val>
                                        </p:tav>
                                      </p:tavLst>
                                    </p:anim>
                                    <p:anim calcmode="lin" valueType="num">
                                      <p:cBhvr additive="base">
                                        <p:cTn id="40" dur="5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00"/>
                                        </p:tgtEl>
                                        <p:attrNameLst>
                                          <p:attrName>style.visibility</p:attrName>
                                        </p:attrNameLst>
                                      </p:cBhvr>
                                      <p:to>
                                        <p:strVal val="visible"/>
                                      </p:to>
                                    </p:set>
                                    <p:anim calcmode="lin" valueType="num">
                                      <p:cBhvr additive="base">
                                        <p:cTn id="51" dur="500" fill="hold"/>
                                        <p:tgtEl>
                                          <p:spTgt spid="1200"/>
                                        </p:tgtEl>
                                        <p:attrNameLst>
                                          <p:attrName>ppt_x</p:attrName>
                                        </p:attrNameLst>
                                      </p:cBhvr>
                                      <p:tavLst>
                                        <p:tav tm="0">
                                          <p:val>
                                            <p:strVal val="#ppt_x"/>
                                          </p:val>
                                        </p:tav>
                                        <p:tav tm="100000">
                                          <p:val>
                                            <p:strVal val="#ppt_x"/>
                                          </p:val>
                                        </p:tav>
                                      </p:tavLst>
                                    </p:anim>
                                    <p:anim calcmode="lin" valueType="num">
                                      <p:cBhvr additive="base">
                                        <p:cTn id="52" dur="500" fill="hold"/>
                                        <p:tgtEl>
                                          <p:spTgt spid="120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10"/>
                                        </p:tgtEl>
                                        <p:attrNameLst>
                                          <p:attrName>style.visibility</p:attrName>
                                        </p:attrNameLst>
                                      </p:cBhvr>
                                      <p:to>
                                        <p:strVal val="visible"/>
                                      </p:to>
                                    </p:set>
                                    <p:anim calcmode="lin" valueType="num">
                                      <p:cBhvr additive="base">
                                        <p:cTn id="55" dur="500" fill="hold"/>
                                        <p:tgtEl>
                                          <p:spTgt spid="1210"/>
                                        </p:tgtEl>
                                        <p:attrNameLst>
                                          <p:attrName>ppt_x</p:attrName>
                                        </p:attrNameLst>
                                      </p:cBhvr>
                                      <p:tavLst>
                                        <p:tav tm="0">
                                          <p:val>
                                            <p:strVal val="#ppt_x"/>
                                          </p:val>
                                        </p:tav>
                                        <p:tav tm="100000">
                                          <p:val>
                                            <p:strVal val="#ppt_x"/>
                                          </p:val>
                                        </p:tav>
                                      </p:tavLst>
                                    </p:anim>
                                    <p:anim calcmode="lin" valueType="num">
                                      <p:cBhvr additive="base">
                                        <p:cTn id="56" dur="500" fill="hold"/>
                                        <p:tgtEl>
                                          <p:spTgt spid="12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03"/>
                                        </p:tgtEl>
                                        <p:attrNameLst>
                                          <p:attrName>style.visibility</p:attrName>
                                        </p:attrNameLst>
                                      </p:cBhvr>
                                      <p:to>
                                        <p:strVal val="visible"/>
                                      </p:to>
                                    </p:set>
                                    <p:anim calcmode="lin" valueType="num">
                                      <p:cBhvr additive="base">
                                        <p:cTn id="59" dur="500" fill="hold"/>
                                        <p:tgtEl>
                                          <p:spTgt spid="1203"/>
                                        </p:tgtEl>
                                        <p:attrNameLst>
                                          <p:attrName>ppt_x</p:attrName>
                                        </p:attrNameLst>
                                      </p:cBhvr>
                                      <p:tavLst>
                                        <p:tav tm="0">
                                          <p:val>
                                            <p:strVal val="#ppt_x"/>
                                          </p:val>
                                        </p:tav>
                                        <p:tav tm="100000">
                                          <p:val>
                                            <p:strVal val="#ppt_x"/>
                                          </p:val>
                                        </p:tav>
                                      </p:tavLst>
                                    </p:anim>
                                    <p:anim calcmode="lin" valueType="num">
                                      <p:cBhvr additive="base">
                                        <p:cTn id="60" dur="500" fill="hold"/>
                                        <p:tgtEl>
                                          <p:spTgt spid="120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fill="hold"/>
                                        <p:tgtEl>
                                          <p:spTgt spid="50"/>
                                        </p:tgtEl>
                                        <p:attrNameLst>
                                          <p:attrName>ppt_x</p:attrName>
                                        </p:attrNameLst>
                                      </p:cBhvr>
                                      <p:tavLst>
                                        <p:tav tm="0">
                                          <p:val>
                                            <p:strVal val="#ppt_x"/>
                                          </p:val>
                                        </p:tav>
                                        <p:tav tm="100000">
                                          <p:val>
                                            <p:strVal val="#ppt_x"/>
                                          </p:val>
                                        </p:tav>
                                      </p:tavLst>
                                    </p:anim>
                                    <p:anim calcmode="lin" valueType="num">
                                      <p:cBhvr additive="base">
                                        <p:cTn id="72" dur="500" fill="hold"/>
                                        <p:tgtEl>
                                          <p:spTgt spid="5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500" fill="hold"/>
                                        <p:tgtEl>
                                          <p:spTgt spid="53"/>
                                        </p:tgtEl>
                                        <p:attrNameLst>
                                          <p:attrName>ppt_x</p:attrName>
                                        </p:attrNameLst>
                                      </p:cBhvr>
                                      <p:tavLst>
                                        <p:tav tm="0">
                                          <p:val>
                                            <p:strVal val="#ppt_x"/>
                                          </p:val>
                                        </p:tav>
                                        <p:tav tm="100000">
                                          <p:val>
                                            <p:strVal val="#ppt_x"/>
                                          </p:val>
                                        </p:tav>
                                      </p:tavLst>
                                    </p:anim>
                                    <p:anim calcmode="lin" valueType="num">
                                      <p:cBhvr additive="base">
                                        <p:cTn id="84" dur="500" fill="hold"/>
                                        <p:tgtEl>
                                          <p:spTgt spid="5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fill="hold"/>
                                        <p:tgtEl>
                                          <p:spTgt spid="55"/>
                                        </p:tgtEl>
                                        <p:attrNameLst>
                                          <p:attrName>ppt_x</p:attrName>
                                        </p:attrNameLst>
                                      </p:cBhvr>
                                      <p:tavLst>
                                        <p:tav tm="0">
                                          <p:val>
                                            <p:strVal val="#ppt_x"/>
                                          </p:val>
                                        </p:tav>
                                        <p:tav tm="100000">
                                          <p:val>
                                            <p:strVal val="#ppt_x"/>
                                          </p:val>
                                        </p:tav>
                                      </p:tavLst>
                                    </p:anim>
                                    <p:anim calcmode="lin" valueType="num">
                                      <p:cBhvr additive="base">
                                        <p:cTn id="88" dur="500" fill="hold"/>
                                        <p:tgtEl>
                                          <p:spTgt spid="5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 calcmode="lin" valueType="num">
                                      <p:cBhvr additive="base">
                                        <p:cTn id="91" dur="500" fill="hold"/>
                                        <p:tgtEl>
                                          <p:spTgt spid="56"/>
                                        </p:tgtEl>
                                        <p:attrNameLst>
                                          <p:attrName>ppt_x</p:attrName>
                                        </p:attrNameLst>
                                      </p:cBhvr>
                                      <p:tavLst>
                                        <p:tav tm="0">
                                          <p:val>
                                            <p:strVal val="#ppt_x"/>
                                          </p:val>
                                        </p:tav>
                                        <p:tav tm="100000">
                                          <p:val>
                                            <p:strVal val="#ppt_x"/>
                                          </p:val>
                                        </p:tav>
                                      </p:tavLst>
                                    </p:anim>
                                    <p:anim calcmode="lin" valueType="num">
                                      <p:cBhvr additive="base">
                                        <p:cTn id="92" dur="500" fill="hold"/>
                                        <p:tgtEl>
                                          <p:spTgt spid="5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7"/>
                                        </p:tgtEl>
                                        <p:attrNameLst>
                                          <p:attrName>style.visibility</p:attrName>
                                        </p:attrNameLst>
                                      </p:cBhvr>
                                      <p:to>
                                        <p:strVal val="visible"/>
                                      </p:to>
                                    </p:set>
                                    <p:anim calcmode="lin" valueType="num">
                                      <p:cBhvr additive="base">
                                        <p:cTn id="95" dur="500" fill="hold"/>
                                        <p:tgtEl>
                                          <p:spTgt spid="57"/>
                                        </p:tgtEl>
                                        <p:attrNameLst>
                                          <p:attrName>ppt_x</p:attrName>
                                        </p:attrNameLst>
                                      </p:cBhvr>
                                      <p:tavLst>
                                        <p:tav tm="0">
                                          <p:val>
                                            <p:strVal val="#ppt_x"/>
                                          </p:val>
                                        </p:tav>
                                        <p:tav tm="100000">
                                          <p:val>
                                            <p:strVal val="#ppt_x"/>
                                          </p:val>
                                        </p:tav>
                                      </p:tavLst>
                                    </p:anim>
                                    <p:anim calcmode="lin" valueType="num">
                                      <p:cBhvr additive="base">
                                        <p:cTn id="96" dur="500" fill="hold"/>
                                        <p:tgtEl>
                                          <p:spTgt spid="5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 calcmode="lin" valueType="num">
                                      <p:cBhvr additive="base">
                                        <p:cTn id="99" dur="500" fill="hold"/>
                                        <p:tgtEl>
                                          <p:spTgt spid="58"/>
                                        </p:tgtEl>
                                        <p:attrNameLst>
                                          <p:attrName>ppt_x</p:attrName>
                                        </p:attrNameLst>
                                      </p:cBhvr>
                                      <p:tavLst>
                                        <p:tav tm="0">
                                          <p:val>
                                            <p:strVal val="#ppt_x"/>
                                          </p:val>
                                        </p:tav>
                                        <p:tav tm="100000">
                                          <p:val>
                                            <p:strVal val="#ppt_x"/>
                                          </p:val>
                                        </p:tav>
                                      </p:tavLst>
                                    </p:anim>
                                    <p:anim calcmode="lin" valueType="num">
                                      <p:cBhvr additive="base">
                                        <p:cTn id="100" dur="500" fill="hold"/>
                                        <p:tgtEl>
                                          <p:spTgt spid="58"/>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additive="base">
                                        <p:cTn id="103" dur="500" fill="hold"/>
                                        <p:tgtEl>
                                          <p:spTgt spid="59"/>
                                        </p:tgtEl>
                                        <p:attrNameLst>
                                          <p:attrName>ppt_x</p:attrName>
                                        </p:attrNameLst>
                                      </p:cBhvr>
                                      <p:tavLst>
                                        <p:tav tm="0">
                                          <p:val>
                                            <p:strVal val="#ppt_x"/>
                                          </p:val>
                                        </p:tav>
                                        <p:tav tm="100000">
                                          <p:val>
                                            <p:strVal val="#ppt_x"/>
                                          </p:val>
                                        </p:tav>
                                      </p:tavLst>
                                    </p:anim>
                                    <p:anim calcmode="lin" valueType="num">
                                      <p:cBhvr additive="base">
                                        <p:cTn id="104" dur="500" fill="hold"/>
                                        <p:tgtEl>
                                          <p:spTgt spid="5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0"/>
                                        </p:tgtEl>
                                        <p:attrNameLst>
                                          <p:attrName>style.visibility</p:attrName>
                                        </p:attrNameLst>
                                      </p:cBhvr>
                                      <p:to>
                                        <p:strVal val="visible"/>
                                      </p:to>
                                    </p:set>
                                    <p:anim calcmode="lin" valueType="num">
                                      <p:cBhvr additive="base">
                                        <p:cTn id="107" dur="500" fill="hold"/>
                                        <p:tgtEl>
                                          <p:spTgt spid="60"/>
                                        </p:tgtEl>
                                        <p:attrNameLst>
                                          <p:attrName>ppt_x</p:attrName>
                                        </p:attrNameLst>
                                      </p:cBhvr>
                                      <p:tavLst>
                                        <p:tav tm="0">
                                          <p:val>
                                            <p:strVal val="#ppt_x"/>
                                          </p:val>
                                        </p:tav>
                                        <p:tav tm="100000">
                                          <p:val>
                                            <p:strVal val="#ppt_x"/>
                                          </p:val>
                                        </p:tav>
                                      </p:tavLst>
                                    </p:anim>
                                    <p:anim calcmode="lin" valueType="num">
                                      <p:cBhvr additive="base">
                                        <p:cTn id="108" dur="500" fill="hold"/>
                                        <p:tgtEl>
                                          <p:spTgt spid="60"/>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anim calcmode="lin" valueType="num">
                                      <p:cBhvr additive="base">
                                        <p:cTn id="111" dur="500" fill="hold"/>
                                        <p:tgtEl>
                                          <p:spTgt spid="61"/>
                                        </p:tgtEl>
                                        <p:attrNameLst>
                                          <p:attrName>ppt_x</p:attrName>
                                        </p:attrNameLst>
                                      </p:cBhvr>
                                      <p:tavLst>
                                        <p:tav tm="0">
                                          <p:val>
                                            <p:strVal val="#ppt_x"/>
                                          </p:val>
                                        </p:tav>
                                        <p:tav tm="100000">
                                          <p:val>
                                            <p:strVal val="#ppt_x"/>
                                          </p:val>
                                        </p:tav>
                                      </p:tavLst>
                                    </p:anim>
                                    <p:anim calcmode="lin" valueType="num">
                                      <p:cBhvr additive="base">
                                        <p:cTn id="112" dur="500" fill="hold"/>
                                        <p:tgtEl>
                                          <p:spTgt spid="61"/>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63"/>
                                        </p:tgtEl>
                                        <p:attrNameLst>
                                          <p:attrName>style.visibility</p:attrName>
                                        </p:attrNameLst>
                                      </p:cBhvr>
                                      <p:to>
                                        <p:strVal val="visible"/>
                                      </p:to>
                                    </p:set>
                                    <p:anim calcmode="lin" valueType="num">
                                      <p:cBhvr additive="base">
                                        <p:cTn id="115" dur="500" fill="hold"/>
                                        <p:tgtEl>
                                          <p:spTgt spid="63"/>
                                        </p:tgtEl>
                                        <p:attrNameLst>
                                          <p:attrName>ppt_x</p:attrName>
                                        </p:attrNameLst>
                                      </p:cBhvr>
                                      <p:tavLst>
                                        <p:tav tm="0">
                                          <p:val>
                                            <p:strVal val="#ppt_x"/>
                                          </p:val>
                                        </p:tav>
                                        <p:tav tm="100000">
                                          <p:val>
                                            <p:strVal val="#ppt_x"/>
                                          </p:val>
                                        </p:tav>
                                      </p:tavLst>
                                    </p:anim>
                                    <p:anim calcmode="lin" valueType="num">
                                      <p:cBhvr additive="base">
                                        <p:cTn id="116" dur="500" fill="hold"/>
                                        <p:tgtEl>
                                          <p:spTgt spid="6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024"/>
                                        </p:tgtEl>
                                        <p:attrNameLst>
                                          <p:attrName>style.visibility</p:attrName>
                                        </p:attrNameLst>
                                      </p:cBhvr>
                                      <p:to>
                                        <p:strVal val="visible"/>
                                      </p:to>
                                    </p:set>
                                    <p:anim calcmode="lin" valueType="num">
                                      <p:cBhvr additive="base">
                                        <p:cTn id="119" dur="500" fill="hold"/>
                                        <p:tgtEl>
                                          <p:spTgt spid="1024"/>
                                        </p:tgtEl>
                                        <p:attrNameLst>
                                          <p:attrName>ppt_x</p:attrName>
                                        </p:attrNameLst>
                                      </p:cBhvr>
                                      <p:tavLst>
                                        <p:tav tm="0">
                                          <p:val>
                                            <p:strVal val="#ppt_x"/>
                                          </p:val>
                                        </p:tav>
                                        <p:tav tm="100000">
                                          <p:val>
                                            <p:strVal val="#ppt_x"/>
                                          </p:val>
                                        </p:tav>
                                      </p:tavLst>
                                    </p:anim>
                                    <p:anim calcmode="lin" valueType="num">
                                      <p:cBhvr additive="base">
                                        <p:cTn id="120" dur="500" fill="hold"/>
                                        <p:tgtEl>
                                          <p:spTgt spid="102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additive="base">
                                        <p:cTn id="123" dur="500" fill="hold"/>
                                        <p:tgtEl>
                                          <p:spTgt spid="54"/>
                                        </p:tgtEl>
                                        <p:attrNameLst>
                                          <p:attrName>ppt_x</p:attrName>
                                        </p:attrNameLst>
                                      </p:cBhvr>
                                      <p:tavLst>
                                        <p:tav tm="0">
                                          <p:val>
                                            <p:strVal val="#ppt_x"/>
                                          </p:val>
                                        </p:tav>
                                        <p:tav tm="100000">
                                          <p:val>
                                            <p:strVal val="#ppt_x"/>
                                          </p:val>
                                        </p:tav>
                                      </p:tavLst>
                                    </p:anim>
                                    <p:anim calcmode="lin" valueType="num">
                                      <p:cBhvr additive="base">
                                        <p:cTn id="12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207"/>
                                        </p:tgtEl>
                                        <p:attrNameLst>
                                          <p:attrName>style.visibility</p:attrName>
                                        </p:attrNameLst>
                                      </p:cBhvr>
                                      <p:to>
                                        <p:strVal val="visible"/>
                                      </p:to>
                                    </p:set>
                                    <p:anim calcmode="lin" valueType="num">
                                      <p:cBhvr additive="base">
                                        <p:cTn id="129" dur="500" fill="hold"/>
                                        <p:tgtEl>
                                          <p:spTgt spid="1207"/>
                                        </p:tgtEl>
                                        <p:attrNameLst>
                                          <p:attrName>ppt_x</p:attrName>
                                        </p:attrNameLst>
                                      </p:cBhvr>
                                      <p:tavLst>
                                        <p:tav tm="0">
                                          <p:val>
                                            <p:strVal val="#ppt_x"/>
                                          </p:val>
                                        </p:tav>
                                        <p:tav tm="100000">
                                          <p:val>
                                            <p:strVal val="#ppt_x"/>
                                          </p:val>
                                        </p:tav>
                                      </p:tavLst>
                                    </p:anim>
                                    <p:anim calcmode="lin" valueType="num">
                                      <p:cBhvr additive="base">
                                        <p:cTn id="130" dur="500" fill="hold"/>
                                        <p:tgtEl>
                                          <p:spTgt spid="1207"/>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additive="base">
                                        <p:cTn id="133" dur="500" fill="hold"/>
                                        <p:tgtEl>
                                          <p:spTgt spid="42"/>
                                        </p:tgtEl>
                                        <p:attrNameLst>
                                          <p:attrName>ppt_x</p:attrName>
                                        </p:attrNameLst>
                                      </p:cBhvr>
                                      <p:tavLst>
                                        <p:tav tm="0">
                                          <p:val>
                                            <p:strVal val="#ppt_x"/>
                                          </p:val>
                                        </p:tav>
                                        <p:tav tm="100000">
                                          <p:val>
                                            <p:strVal val="#ppt_x"/>
                                          </p:val>
                                        </p:tav>
                                      </p:tavLst>
                                    </p:anim>
                                    <p:anim calcmode="lin" valueType="num">
                                      <p:cBhvr additive="base">
                                        <p:cTn id="134" dur="500" fill="hold"/>
                                        <p:tgtEl>
                                          <p:spTgt spid="42"/>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1103"/>
                                        </p:tgtEl>
                                        <p:attrNameLst>
                                          <p:attrName>style.visibility</p:attrName>
                                        </p:attrNameLst>
                                      </p:cBhvr>
                                      <p:to>
                                        <p:strVal val="visible"/>
                                      </p:to>
                                    </p:set>
                                    <p:anim calcmode="lin" valueType="num">
                                      <p:cBhvr additive="base">
                                        <p:cTn id="137" dur="500" fill="hold"/>
                                        <p:tgtEl>
                                          <p:spTgt spid="1103"/>
                                        </p:tgtEl>
                                        <p:attrNameLst>
                                          <p:attrName>ppt_x</p:attrName>
                                        </p:attrNameLst>
                                      </p:cBhvr>
                                      <p:tavLst>
                                        <p:tav tm="0">
                                          <p:val>
                                            <p:strVal val="#ppt_x"/>
                                          </p:val>
                                        </p:tav>
                                        <p:tav tm="100000">
                                          <p:val>
                                            <p:strVal val="#ppt_x"/>
                                          </p:val>
                                        </p:tav>
                                      </p:tavLst>
                                    </p:anim>
                                    <p:anim calcmode="lin" valueType="num">
                                      <p:cBhvr additive="base">
                                        <p:cTn id="138" dur="500" fill="hold"/>
                                        <p:tgtEl>
                                          <p:spTgt spid="1103"/>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1104"/>
                                        </p:tgtEl>
                                        <p:attrNameLst>
                                          <p:attrName>style.visibility</p:attrName>
                                        </p:attrNameLst>
                                      </p:cBhvr>
                                      <p:to>
                                        <p:strVal val="visible"/>
                                      </p:to>
                                    </p:set>
                                    <p:anim calcmode="lin" valueType="num">
                                      <p:cBhvr additive="base">
                                        <p:cTn id="141" dur="500" fill="hold"/>
                                        <p:tgtEl>
                                          <p:spTgt spid="1104"/>
                                        </p:tgtEl>
                                        <p:attrNameLst>
                                          <p:attrName>ppt_x</p:attrName>
                                        </p:attrNameLst>
                                      </p:cBhvr>
                                      <p:tavLst>
                                        <p:tav tm="0">
                                          <p:val>
                                            <p:strVal val="#ppt_x"/>
                                          </p:val>
                                        </p:tav>
                                        <p:tav tm="100000">
                                          <p:val>
                                            <p:strVal val="#ppt_x"/>
                                          </p:val>
                                        </p:tav>
                                      </p:tavLst>
                                    </p:anim>
                                    <p:anim calcmode="lin" valueType="num">
                                      <p:cBhvr additive="base">
                                        <p:cTn id="142" dur="500" fill="hold"/>
                                        <p:tgtEl>
                                          <p:spTgt spid="1104"/>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1105"/>
                                        </p:tgtEl>
                                        <p:attrNameLst>
                                          <p:attrName>style.visibility</p:attrName>
                                        </p:attrNameLst>
                                      </p:cBhvr>
                                      <p:to>
                                        <p:strVal val="visible"/>
                                      </p:to>
                                    </p:set>
                                    <p:anim calcmode="lin" valueType="num">
                                      <p:cBhvr additive="base">
                                        <p:cTn id="145" dur="500" fill="hold"/>
                                        <p:tgtEl>
                                          <p:spTgt spid="1105"/>
                                        </p:tgtEl>
                                        <p:attrNameLst>
                                          <p:attrName>ppt_x</p:attrName>
                                        </p:attrNameLst>
                                      </p:cBhvr>
                                      <p:tavLst>
                                        <p:tav tm="0">
                                          <p:val>
                                            <p:strVal val="#ppt_x"/>
                                          </p:val>
                                        </p:tav>
                                        <p:tav tm="100000">
                                          <p:val>
                                            <p:strVal val="#ppt_x"/>
                                          </p:val>
                                        </p:tav>
                                      </p:tavLst>
                                    </p:anim>
                                    <p:anim calcmode="lin" valueType="num">
                                      <p:cBhvr additive="base">
                                        <p:cTn id="146" dur="500" fill="hold"/>
                                        <p:tgtEl>
                                          <p:spTgt spid="110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06"/>
                                        </p:tgtEl>
                                        <p:attrNameLst>
                                          <p:attrName>style.visibility</p:attrName>
                                        </p:attrNameLst>
                                      </p:cBhvr>
                                      <p:to>
                                        <p:strVal val="visible"/>
                                      </p:to>
                                    </p:set>
                                    <p:anim calcmode="lin" valueType="num">
                                      <p:cBhvr additive="base">
                                        <p:cTn id="149" dur="500" fill="hold"/>
                                        <p:tgtEl>
                                          <p:spTgt spid="1106"/>
                                        </p:tgtEl>
                                        <p:attrNameLst>
                                          <p:attrName>ppt_x</p:attrName>
                                        </p:attrNameLst>
                                      </p:cBhvr>
                                      <p:tavLst>
                                        <p:tav tm="0">
                                          <p:val>
                                            <p:strVal val="#ppt_x"/>
                                          </p:val>
                                        </p:tav>
                                        <p:tav tm="100000">
                                          <p:val>
                                            <p:strVal val="#ppt_x"/>
                                          </p:val>
                                        </p:tav>
                                      </p:tavLst>
                                    </p:anim>
                                    <p:anim calcmode="lin" valueType="num">
                                      <p:cBhvr additive="base">
                                        <p:cTn id="150" dur="500" fill="hold"/>
                                        <p:tgtEl>
                                          <p:spTgt spid="1106"/>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108"/>
                                        </p:tgtEl>
                                        <p:attrNameLst>
                                          <p:attrName>style.visibility</p:attrName>
                                        </p:attrNameLst>
                                      </p:cBhvr>
                                      <p:to>
                                        <p:strVal val="visible"/>
                                      </p:to>
                                    </p:set>
                                    <p:anim calcmode="lin" valueType="num">
                                      <p:cBhvr additive="base">
                                        <p:cTn id="153" dur="500" fill="hold"/>
                                        <p:tgtEl>
                                          <p:spTgt spid="1108"/>
                                        </p:tgtEl>
                                        <p:attrNameLst>
                                          <p:attrName>ppt_x</p:attrName>
                                        </p:attrNameLst>
                                      </p:cBhvr>
                                      <p:tavLst>
                                        <p:tav tm="0">
                                          <p:val>
                                            <p:strVal val="#ppt_x"/>
                                          </p:val>
                                        </p:tav>
                                        <p:tav tm="100000">
                                          <p:val>
                                            <p:strVal val="#ppt_x"/>
                                          </p:val>
                                        </p:tav>
                                      </p:tavLst>
                                    </p:anim>
                                    <p:anim calcmode="lin" valueType="num">
                                      <p:cBhvr additive="base">
                                        <p:cTn id="154" dur="500" fill="hold"/>
                                        <p:tgtEl>
                                          <p:spTgt spid="1108"/>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1109"/>
                                        </p:tgtEl>
                                        <p:attrNameLst>
                                          <p:attrName>style.visibility</p:attrName>
                                        </p:attrNameLst>
                                      </p:cBhvr>
                                      <p:to>
                                        <p:strVal val="visible"/>
                                      </p:to>
                                    </p:set>
                                    <p:anim calcmode="lin" valueType="num">
                                      <p:cBhvr additive="base">
                                        <p:cTn id="157" dur="500" fill="hold"/>
                                        <p:tgtEl>
                                          <p:spTgt spid="1109"/>
                                        </p:tgtEl>
                                        <p:attrNameLst>
                                          <p:attrName>ppt_x</p:attrName>
                                        </p:attrNameLst>
                                      </p:cBhvr>
                                      <p:tavLst>
                                        <p:tav tm="0">
                                          <p:val>
                                            <p:strVal val="#ppt_x"/>
                                          </p:val>
                                        </p:tav>
                                        <p:tav tm="100000">
                                          <p:val>
                                            <p:strVal val="#ppt_x"/>
                                          </p:val>
                                        </p:tav>
                                      </p:tavLst>
                                    </p:anim>
                                    <p:anim calcmode="lin" valueType="num">
                                      <p:cBhvr additive="base">
                                        <p:cTn id="158" dur="500" fill="hold"/>
                                        <p:tgtEl>
                                          <p:spTgt spid="1109"/>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110"/>
                                        </p:tgtEl>
                                        <p:attrNameLst>
                                          <p:attrName>style.visibility</p:attrName>
                                        </p:attrNameLst>
                                      </p:cBhvr>
                                      <p:to>
                                        <p:strVal val="visible"/>
                                      </p:to>
                                    </p:set>
                                    <p:anim calcmode="lin" valueType="num">
                                      <p:cBhvr additive="base">
                                        <p:cTn id="161" dur="500" fill="hold"/>
                                        <p:tgtEl>
                                          <p:spTgt spid="1110"/>
                                        </p:tgtEl>
                                        <p:attrNameLst>
                                          <p:attrName>ppt_x</p:attrName>
                                        </p:attrNameLst>
                                      </p:cBhvr>
                                      <p:tavLst>
                                        <p:tav tm="0">
                                          <p:val>
                                            <p:strVal val="#ppt_x"/>
                                          </p:val>
                                        </p:tav>
                                        <p:tav tm="100000">
                                          <p:val>
                                            <p:strVal val="#ppt_x"/>
                                          </p:val>
                                        </p:tav>
                                      </p:tavLst>
                                    </p:anim>
                                    <p:anim calcmode="lin" valueType="num">
                                      <p:cBhvr additive="base">
                                        <p:cTn id="162" dur="500" fill="hold"/>
                                        <p:tgtEl>
                                          <p:spTgt spid="1110"/>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1111"/>
                                        </p:tgtEl>
                                        <p:attrNameLst>
                                          <p:attrName>style.visibility</p:attrName>
                                        </p:attrNameLst>
                                      </p:cBhvr>
                                      <p:to>
                                        <p:strVal val="visible"/>
                                      </p:to>
                                    </p:set>
                                    <p:anim calcmode="lin" valueType="num">
                                      <p:cBhvr additive="base">
                                        <p:cTn id="165" dur="500" fill="hold"/>
                                        <p:tgtEl>
                                          <p:spTgt spid="1111"/>
                                        </p:tgtEl>
                                        <p:attrNameLst>
                                          <p:attrName>ppt_x</p:attrName>
                                        </p:attrNameLst>
                                      </p:cBhvr>
                                      <p:tavLst>
                                        <p:tav tm="0">
                                          <p:val>
                                            <p:strVal val="#ppt_x"/>
                                          </p:val>
                                        </p:tav>
                                        <p:tav tm="100000">
                                          <p:val>
                                            <p:strVal val="#ppt_x"/>
                                          </p:val>
                                        </p:tav>
                                      </p:tavLst>
                                    </p:anim>
                                    <p:anim calcmode="lin" valueType="num">
                                      <p:cBhvr additive="base">
                                        <p:cTn id="166" dur="500" fill="hold"/>
                                        <p:tgtEl>
                                          <p:spTgt spid="1111"/>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1112"/>
                                        </p:tgtEl>
                                        <p:attrNameLst>
                                          <p:attrName>style.visibility</p:attrName>
                                        </p:attrNameLst>
                                      </p:cBhvr>
                                      <p:to>
                                        <p:strVal val="visible"/>
                                      </p:to>
                                    </p:set>
                                    <p:anim calcmode="lin" valueType="num">
                                      <p:cBhvr additive="base">
                                        <p:cTn id="169" dur="500" fill="hold"/>
                                        <p:tgtEl>
                                          <p:spTgt spid="1112"/>
                                        </p:tgtEl>
                                        <p:attrNameLst>
                                          <p:attrName>ppt_x</p:attrName>
                                        </p:attrNameLst>
                                      </p:cBhvr>
                                      <p:tavLst>
                                        <p:tav tm="0">
                                          <p:val>
                                            <p:strVal val="#ppt_x"/>
                                          </p:val>
                                        </p:tav>
                                        <p:tav tm="100000">
                                          <p:val>
                                            <p:strVal val="#ppt_x"/>
                                          </p:val>
                                        </p:tav>
                                      </p:tavLst>
                                    </p:anim>
                                    <p:anim calcmode="lin" valueType="num">
                                      <p:cBhvr additive="base">
                                        <p:cTn id="170" dur="500" fill="hold"/>
                                        <p:tgtEl>
                                          <p:spTgt spid="1112"/>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1113"/>
                                        </p:tgtEl>
                                        <p:attrNameLst>
                                          <p:attrName>style.visibility</p:attrName>
                                        </p:attrNameLst>
                                      </p:cBhvr>
                                      <p:to>
                                        <p:strVal val="visible"/>
                                      </p:to>
                                    </p:set>
                                    <p:anim calcmode="lin" valueType="num">
                                      <p:cBhvr additive="base">
                                        <p:cTn id="173" dur="500" fill="hold"/>
                                        <p:tgtEl>
                                          <p:spTgt spid="1113"/>
                                        </p:tgtEl>
                                        <p:attrNameLst>
                                          <p:attrName>ppt_x</p:attrName>
                                        </p:attrNameLst>
                                      </p:cBhvr>
                                      <p:tavLst>
                                        <p:tav tm="0">
                                          <p:val>
                                            <p:strVal val="#ppt_x"/>
                                          </p:val>
                                        </p:tav>
                                        <p:tav tm="100000">
                                          <p:val>
                                            <p:strVal val="#ppt_x"/>
                                          </p:val>
                                        </p:tav>
                                      </p:tavLst>
                                    </p:anim>
                                    <p:anim calcmode="lin" valueType="num">
                                      <p:cBhvr additive="base">
                                        <p:cTn id="174" dur="500" fill="hold"/>
                                        <p:tgtEl>
                                          <p:spTgt spid="1113"/>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1114"/>
                                        </p:tgtEl>
                                        <p:attrNameLst>
                                          <p:attrName>style.visibility</p:attrName>
                                        </p:attrNameLst>
                                      </p:cBhvr>
                                      <p:to>
                                        <p:strVal val="visible"/>
                                      </p:to>
                                    </p:set>
                                    <p:anim calcmode="lin" valueType="num">
                                      <p:cBhvr additive="base">
                                        <p:cTn id="177" dur="500" fill="hold"/>
                                        <p:tgtEl>
                                          <p:spTgt spid="1114"/>
                                        </p:tgtEl>
                                        <p:attrNameLst>
                                          <p:attrName>ppt_x</p:attrName>
                                        </p:attrNameLst>
                                      </p:cBhvr>
                                      <p:tavLst>
                                        <p:tav tm="0">
                                          <p:val>
                                            <p:strVal val="#ppt_x"/>
                                          </p:val>
                                        </p:tav>
                                        <p:tav tm="100000">
                                          <p:val>
                                            <p:strVal val="#ppt_x"/>
                                          </p:val>
                                        </p:tav>
                                      </p:tavLst>
                                    </p:anim>
                                    <p:anim calcmode="lin" valueType="num">
                                      <p:cBhvr additive="base">
                                        <p:cTn id="178" dur="500" fill="hold"/>
                                        <p:tgtEl>
                                          <p:spTgt spid="1114"/>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1115"/>
                                        </p:tgtEl>
                                        <p:attrNameLst>
                                          <p:attrName>style.visibility</p:attrName>
                                        </p:attrNameLst>
                                      </p:cBhvr>
                                      <p:to>
                                        <p:strVal val="visible"/>
                                      </p:to>
                                    </p:set>
                                    <p:anim calcmode="lin" valueType="num">
                                      <p:cBhvr additive="base">
                                        <p:cTn id="181" dur="500" fill="hold"/>
                                        <p:tgtEl>
                                          <p:spTgt spid="1115"/>
                                        </p:tgtEl>
                                        <p:attrNameLst>
                                          <p:attrName>ppt_x</p:attrName>
                                        </p:attrNameLst>
                                      </p:cBhvr>
                                      <p:tavLst>
                                        <p:tav tm="0">
                                          <p:val>
                                            <p:strVal val="#ppt_x"/>
                                          </p:val>
                                        </p:tav>
                                        <p:tav tm="100000">
                                          <p:val>
                                            <p:strVal val="#ppt_x"/>
                                          </p:val>
                                        </p:tav>
                                      </p:tavLst>
                                    </p:anim>
                                    <p:anim calcmode="lin" valueType="num">
                                      <p:cBhvr additive="base">
                                        <p:cTn id="182" dur="500" fill="hold"/>
                                        <p:tgtEl>
                                          <p:spTgt spid="1115"/>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1201"/>
                                        </p:tgtEl>
                                        <p:attrNameLst>
                                          <p:attrName>style.visibility</p:attrName>
                                        </p:attrNameLst>
                                      </p:cBhvr>
                                      <p:to>
                                        <p:strVal val="visible"/>
                                      </p:to>
                                    </p:set>
                                    <p:anim calcmode="lin" valueType="num">
                                      <p:cBhvr additive="base">
                                        <p:cTn id="185" dur="500" fill="hold"/>
                                        <p:tgtEl>
                                          <p:spTgt spid="1201"/>
                                        </p:tgtEl>
                                        <p:attrNameLst>
                                          <p:attrName>ppt_x</p:attrName>
                                        </p:attrNameLst>
                                      </p:cBhvr>
                                      <p:tavLst>
                                        <p:tav tm="0">
                                          <p:val>
                                            <p:strVal val="#ppt_x"/>
                                          </p:val>
                                        </p:tav>
                                        <p:tav tm="100000">
                                          <p:val>
                                            <p:strVal val="#ppt_x"/>
                                          </p:val>
                                        </p:tav>
                                      </p:tavLst>
                                    </p:anim>
                                    <p:anim calcmode="lin" valueType="num">
                                      <p:cBhvr additive="base">
                                        <p:cTn id="186" dur="500" fill="hold"/>
                                        <p:tgtEl>
                                          <p:spTgt spid="1201"/>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1211"/>
                                        </p:tgtEl>
                                        <p:attrNameLst>
                                          <p:attrName>style.visibility</p:attrName>
                                        </p:attrNameLst>
                                      </p:cBhvr>
                                      <p:to>
                                        <p:strVal val="visible"/>
                                      </p:to>
                                    </p:set>
                                    <p:anim calcmode="lin" valueType="num">
                                      <p:cBhvr additive="base">
                                        <p:cTn id="189" dur="500" fill="hold"/>
                                        <p:tgtEl>
                                          <p:spTgt spid="1211"/>
                                        </p:tgtEl>
                                        <p:attrNameLst>
                                          <p:attrName>ppt_x</p:attrName>
                                        </p:attrNameLst>
                                      </p:cBhvr>
                                      <p:tavLst>
                                        <p:tav tm="0">
                                          <p:val>
                                            <p:strVal val="#ppt_x"/>
                                          </p:val>
                                        </p:tav>
                                        <p:tav tm="100000">
                                          <p:val>
                                            <p:strVal val="#ppt_x"/>
                                          </p:val>
                                        </p:tav>
                                      </p:tavLst>
                                    </p:anim>
                                    <p:anim calcmode="lin" valueType="num">
                                      <p:cBhvr additive="base">
                                        <p:cTn id="190" dur="500" fill="hold"/>
                                        <p:tgtEl>
                                          <p:spTgt spid="1211"/>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1120"/>
                                        </p:tgtEl>
                                        <p:attrNameLst>
                                          <p:attrName>style.visibility</p:attrName>
                                        </p:attrNameLst>
                                      </p:cBhvr>
                                      <p:to>
                                        <p:strVal val="visible"/>
                                      </p:to>
                                    </p:set>
                                    <p:anim calcmode="lin" valueType="num">
                                      <p:cBhvr additive="base">
                                        <p:cTn id="193" dur="500" fill="hold"/>
                                        <p:tgtEl>
                                          <p:spTgt spid="1120"/>
                                        </p:tgtEl>
                                        <p:attrNameLst>
                                          <p:attrName>ppt_x</p:attrName>
                                        </p:attrNameLst>
                                      </p:cBhvr>
                                      <p:tavLst>
                                        <p:tav tm="0">
                                          <p:val>
                                            <p:strVal val="#ppt_x"/>
                                          </p:val>
                                        </p:tav>
                                        <p:tav tm="100000">
                                          <p:val>
                                            <p:strVal val="#ppt_x"/>
                                          </p:val>
                                        </p:tav>
                                      </p:tavLst>
                                    </p:anim>
                                    <p:anim calcmode="lin" valueType="num">
                                      <p:cBhvr additive="base">
                                        <p:cTn id="194" dur="500" fill="hold"/>
                                        <p:tgtEl>
                                          <p:spTgt spid="1120"/>
                                        </p:tgtEl>
                                        <p:attrNameLst>
                                          <p:attrName>ppt_y</p:attrName>
                                        </p:attrNameLst>
                                      </p:cBhvr>
                                      <p:tavLst>
                                        <p:tav tm="0">
                                          <p:val>
                                            <p:strVal val="1+#ppt_h/2"/>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1121"/>
                                        </p:tgtEl>
                                        <p:attrNameLst>
                                          <p:attrName>style.visibility</p:attrName>
                                        </p:attrNameLst>
                                      </p:cBhvr>
                                      <p:to>
                                        <p:strVal val="visible"/>
                                      </p:to>
                                    </p:set>
                                    <p:anim calcmode="lin" valueType="num">
                                      <p:cBhvr additive="base">
                                        <p:cTn id="197" dur="500" fill="hold"/>
                                        <p:tgtEl>
                                          <p:spTgt spid="1121"/>
                                        </p:tgtEl>
                                        <p:attrNameLst>
                                          <p:attrName>ppt_x</p:attrName>
                                        </p:attrNameLst>
                                      </p:cBhvr>
                                      <p:tavLst>
                                        <p:tav tm="0">
                                          <p:val>
                                            <p:strVal val="#ppt_x"/>
                                          </p:val>
                                        </p:tav>
                                        <p:tav tm="100000">
                                          <p:val>
                                            <p:strVal val="#ppt_x"/>
                                          </p:val>
                                        </p:tav>
                                      </p:tavLst>
                                    </p:anim>
                                    <p:anim calcmode="lin" valueType="num">
                                      <p:cBhvr additive="base">
                                        <p:cTn id="198" dur="500" fill="hold"/>
                                        <p:tgtEl>
                                          <p:spTgt spid="1121"/>
                                        </p:tgtEl>
                                        <p:attrNameLst>
                                          <p:attrName>ppt_y</p:attrName>
                                        </p:attrNameLst>
                                      </p:cBhvr>
                                      <p:tavLst>
                                        <p:tav tm="0">
                                          <p:val>
                                            <p:strVal val="1+#ppt_h/2"/>
                                          </p:val>
                                        </p:tav>
                                        <p:tav tm="100000">
                                          <p:val>
                                            <p:strVal val="#ppt_y"/>
                                          </p:val>
                                        </p:tav>
                                      </p:tavLst>
                                    </p:anim>
                                  </p:childTnLst>
                                </p:cTn>
                              </p:par>
                              <p:par>
                                <p:cTn id="199" presetID="2" presetClass="entr" presetSubtype="4" fill="hold" grpId="0" nodeType="withEffect">
                                  <p:stCondLst>
                                    <p:cond delay="0"/>
                                  </p:stCondLst>
                                  <p:childTnLst>
                                    <p:set>
                                      <p:cBhvr>
                                        <p:cTn id="200" dur="1" fill="hold">
                                          <p:stCondLst>
                                            <p:cond delay="0"/>
                                          </p:stCondLst>
                                        </p:cTn>
                                        <p:tgtEl>
                                          <p:spTgt spid="1122"/>
                                        </p:tgtEl>
                                        <p:attrNameLst>
                                          <p:attrName>style.visibility</p:attrName>
                                        </p:attrNameLst>
                                      </p:cBhvr>
                                      <p:to>
                                        <p:strVal val="visible"/>
                                      </p:to>
                                    </p:set>
                                    <p:anim calcmode="lin" valueType="num">
                                      <p:cBhvr additive="base">
                                        <p:cTn id="201" dur="500" fill="hold"/>
                                        <p:tgtEl>
                                          <p:spTgt spid="1122"/>
                                        </p:tgtEl>
                                        <p:attrNameLst>
                                          <p:attrName>ppt_x</p:attrName>
                                        </p:attrNameLst>
                                      </p:cBhvr>
                                      <p:tavLst>
                                        <p:tav tm="0">
                                          <p:val>
                                            <p:strVal val="#ppt_x"/>
                                          </p:val>
                                        </p:tav>
                                        <p:tav tm="100000">
                                          <p:val>
                                            <p:strVal val="#ppt_x"/>
                                          </p:val>
                                        </p:tav>
                                      </p:tavLst>
                                    </p:anim>
                                    <p:anim calcmode="lin" valueType="num">
                                      <p:cBhvr additive="base">
                                        <p:cTn id="202" dur="500" fill="hold"/>
                                        <p:tgtEl>
                                          <p:spTgt spid="1122"/>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1123"/>
                                        </p:tgtEl>
                                        <p:attrNameLst>
                                          <p:attrName>style.visibility</p:attrName>
                                        </p:attrNameLst>
                                      </p:cBhvr>
                                      <p:to>
                                        <p:strVal val="visible"/>
                                      </p:to>
                                    </p:set>
                                    <p:anim calcmode="lin" valueType="num">
                                      <p:cBhvr additive="base">
                                        <p:cTn id="205" dur="500" fill="hold"/>
                                        <p:tgtEl>
                                          <p:spTgt spid="1123"/>
                                        </p:tgtEl>
                                        <p:attrNameLst>
                                          <p:attrName>ppt_x</p:attrName>
                                        </p:attrNameLst>
                                      </p:cBhvr>
                                      <p:tavLst>
                                        <p:tav tm="0">
                                          <p:val>
                                            <p:strVal val="#ppt_x"/>
                                          </p:val>
                                        </p:tav>
                                        <p:tav tm="100000">
                                          <p:val>
                                            <p:strVal val="#ppt_x"/>
                                          </p:val>
                                        </p:tav>
                                      </p:tavLst>
                                    </p:anim>
                                    <p:anim calcmode="lin" valueType="num">
                                      <p:cBhvr additive="base">
                                        <p:cTn id="206" dur="500" fill="hold"/>
                                        <p:tgtEl>
                                          <p:spTgt spid="1123"/>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1124"/>
                                        </p:tgtEl>
                                        <p:attrNameLst>
                                          <p:attrName>style.visibility</p:attrName>
                                        </p:attrNameLst>
                                      </p:cBhvr>
                                      <p:to>
                                        <p:strVal val="visible"/>
                                      </p:to>
                                    </p:set>
                                    <p:anim calcmode="lin" valueType="num">
                                      <p:cBhvr additive="base">
                                        <p:cTn id="209" dur="500" fill="hold"/>
                                        <p:tgtEl>
                                          <p:spTgt spid="1124"/>
                                        </p:tgtEl>
                                        <p:attrNameLst>
                                          <p:attrName>ppt_x</p:attrName>
                                        </p:attrNameLst>
                                      </p:cBhvr>
                                      <p:tavLst>
                                        <p:tav tm="0">
                                          <p:val>
                                            <p:strVal val="#ppt_x"/>
                                          </p:val>
                                        </p:tav>
                                        <p:tav tm="100000">
                                          <p:val>
                                            <p:strVal val="#ppt_x"/>
                                          </p:val>
                                        </p:tav>
                                      </p:tavLst>
                                    </p:anim>
                                    <p:anim calcmode="lin" valueType="num">
                                      <p:cBhvr additive="base">
                                        <p:cTn id="210" dur="500" fill="hold"/>
                                        <p:tgtEl>
                                          <p:spTgt spid="1124"/>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1125"/>
                                        </p:tgtEl>
                                        <p:attrNameLst>
                                          <p:attrName>style.visibility</p:attrName>
                                        </p:attrNameLst>
                                      </p:cBhvr>
                                      <p:to>
                                        <p:strVal val="visible"/>
                                      </p:to>
                                    </p:set>
                                    <p:anim calcmode="lin" valueType="num">
                                      <p:cBhvr additive="base">
                                        <p:cTn id="213" dur="500" fill="hold"/>
                                        <p:tgtEl>
                                          <p:spTgt spid="1125"/>
                                        </p:tgtEl>
                                        <p:attrNameLst>
                                          <p:attrName>ppt_x</p:attrName>
                                        </p:attrNameLst>
                                      </p:cBhvr>
                                      <p:tavLst>
                                        <p:tav tm="0">
                                          <p:val>
                                            <p:strVal val="#ppt_x"/>
                                          </p:val>
                                        </p:tav>
                                        <p:tav tm="100000">
                                          <p:val>
                                            <p:strVal val="#ppt_x"/>
                                          </p:val>
                                        </p:tav>
                                      </p:tavLst>
                                    </p:anim>
                                    <p:anim calcmode="lin" valueType="num">
                                      <p:cBhvr additive="base">
                                        <p:cTn id="214" dur="500" fill="hold"/>
                                        <p:tgtEl>
                                          <p:spTgt spid="1125"/>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1126"/>
                                        </p:tgtEl>
                                        <p:attrNameLst>
                                          <p:attrName>style.visibility</p:attrName>
                                        </p:attrNameLst>
                                      </p:cBhvr>
                                      <p:to>
                                        <p:strVal val="visible"/>
                                      </p:to>
                                    </p:set>
                                    <p:anim calcmode="lin" valueType="num">
                                      <p:cBhvr additive="base">
                                        <p:cTn id="217" dur="500" fill="hold"/>
                                        <p:tgtEl>
                                          <p:spTgt spid="1126"/>
                                        </p:tgtEl>
                                        <p:attrNameLst>
                                          <p:attrName>ppt_x</p:attrName>
                                        </p:attrNameLst>
                                      </p:cBhvr>
                                      <p:tavLst>
                                        <p:tav tm="0">
                                          <p:val>
                                            <p:strVal val="#ppt_x"/>
                                          </p:val>
                                        </p:tav>
                                        <p:tav tm="100000">
                                          <p:val>
                                            <p:strVal val="#ppt_x"/>
                                          </p:val>
                                        </p:tav>
                                      </p:tavLst>
                                    </p:anim>
                                    <p:anim calcmode="lin" valueType="num">
                                      <p:cBhvr additive="base">
                                        <p:cTn id="218" dur="500" fill="hold"/>
                                        <p:tgtEl>
                                          <p:spTgt spid="1126"/>
                                        </p:tgtEl>
                                        <p:attrNameLst>
                                          <p:attrName>ppt_y</p:attrName>
                                        </p:attrNameLst>
                                      </p:cBhvr>
                                      <p:tavLst>
                                        <p:tav tm="0">
                                          <p:val>
                                            <p:strVal val="1+#ppt_h/2"/>
                                          </p:val>
                                        </p:tav>
                                        <p:tav tm="100000">
                                          <p:val>
                                            <p:strVal val="#ppt_y"/>
                                          </p:val>
                                        </p:tav>
                                      </p:tavLst>
                                    </p:anim>
                                  </p:childTnLst>
                                </p:cTn>
                              </p:par>
                              <p:par>
                                <p:cTn id="219" presetID="2" presetClass="entr" presetSubtype="4" fill="hold" nodeType="withEffect">
                                  <p:stCondLst>
                                    <p:cond delay="0"/>
                                  </p:stCondLst>
                                  <p:childTnLst>
                                    <p:set>
                                      <p:cBhvr>
                                        <p:cTn id="220" dur="1" fill="hold">
                                          <p:stCondLst>
                                            <p:cond delay="0"/>
                                          </p:stCondLst>
                                        </p:cTn>
                                        <p:tgtEl>
                                          <p:spTgt spid="1128"/>
                                        </p:tgtEl>
                                        <p:attrNameLst>
                                          <p:attrName>style.visibility</p:attrName>
                                        </p:attrNameLst>
                                      </p:cBhvr>
                                      <p:to>
                                        <p:strVal val="visible"/>
                                      </p:to>
                                    </p:set>
                                    <p:anim calcmode="lin" valueType="num">
                                      <p:cBhvr additive="base">
                                        <p:cTn id="221" dur="500" fill="hold"/>
                                        <p:tgtEl>
                                          <p:spTgt spid="1128"/>
                                        </p:tgtEl>
                                        <p:attrNameLst>
                                          <p:attrName>ppt_x</p:attrName>
                                        </p:attrNameLst>
                                      </p:cBhvr>
                                      <p:tavLst>
                                        <p:tav tm="0">
                                          <p:val>
                                            <p:strVal val="#ppt_x"/>
                                          </p:val>
                                        </p:tav>
                                        <p:tav tm="100000">
                                          <p:val>
                                            <p:strVal val="#ppt_x"/>
                                          </p:val>
                                        </p:tav>
                                      </p:tavLst>
                                    </p:anim>
                                    <p:anim calcmode="lin" valueType="num">
                                      <p:cBhvr additive="base">
                                        <p:cTn id="222" dur="500" fill="hold"/>
                                        <p:tgtEl>
                                          <p:spTgt spid="1128"/>
                                        </p:tgtEl>
                                        <p:attrNameLst>
                                          <p:attrName>ppt_y</p:attrName>
                                        </p:attrNameLst>
                                      </p:cBhvr>
                                      <p:tavLst>
                                        <p:tav tm="0">
                                          <p:val>
                                            <p:strVal val="1+#ppt_h/2"/>
                                          </p:val>
                                        </p:tav>
                                        <p:tav tm="100000">
                                          <p:val>
                                            <p:strVal val="#ppt_y"/>
                                          </p:val>
                                        </p:tav>
                                      </p:tavLst>
                                    </p:anim>
                                  </p:childTnLst>
                                </p:cTn>
                              </p:par>
                              <p:par>
                                <p:cTn id="223" presetID="2" presetClass="entr" presetSubtype="4" fill="hold" nodeType="withEffect">
                                  <p:stCondLst>
                                    <p:cond delay="0"/>
                                  </p:stCondLst>
                                  <p:childTnLst>
                                    <p:set>
                                      <p:cBhvr>
                                        <p:cTn id="224" dur="1" fill="hold">
                                          <p:stCondLst>
                                            <p:cond delay="0"/>
                                          </p:stCondLst>
                                        </p:cTn>
                                        <p:tgtEl>
                                          <p:spTgt spid="1130"/>
                                        </p:tgtEl>
                                        <p:attrNameLst>
                                          <p:attrName>style.visibility</p:attrName>
                                        </p:attrNameLst>
                                      </p:cBhvr>
                                      <p:to>
                                        <p:strVal val="visible"/>
                                      </p:to>
                                    </p:set>
                                    <p:anim calcmode="lin" valueType="num">
                                      <p:cBhvr additive="base">
                                        <p:cTn id="225" dur="500" fill="hold"/>
                                        <p:tgtEl>
                                          <p:spTgt spid="1130"/>
                                        </p:tgtEl>
                                        <p:attrNameLst>
                                          <p:attrName>ppt_x</p:attrName>
                                        </p:attrNameLst>
                                      </p:cBhvr>
                                      <p:tavLst>
                                        <p:tav tm="0">
                                          <p:val>
                                            <p:strVal val="#ppt_x"/>
                                          </p:val>
                                        </p:tav>
                                        <p:tav tm="100000">
                                          <p:val>
                                            <p:strVal val="#ppt_x"/>
                                          </p:val>
                                        </p:tav>
                                      </p:tavLst>
                                    </p:anim>
                                    <p:anim calcmode="lin" valueType="num">
                                      <p:cBhvr additive="base">
                                        <p:cTn id="226" dur="500" fill="hold"/>
                                        <p:tgtEl>
                                          <p:spTgt spid="1130"/>
                                        </p:tgtEl>
                                        <p:attrNameLst>
                                          <p:attrName>ppt_y</p:attrName>
                                        </p:attrNameLst>
                                      </p:cBhvr>
                                      <p:tavLst>
                                        <p:tav tm="0">
                                          <p:val>
                                            <p:strVal val="1+#ppt_h/2"/>
                                          </p:val>
                                        </p:tav>
                                        <p:tav tm="100000">
                                          <p:val>
                                            <p:strVal val="#ppt_y"/>
                                          </p:val>
                                        </p:tav>
                                      </p:tavLst>
                                    </p:anim>
                                  </p:childTnLst>
                                </p:cTn>
                              </p:par>
                              <p:par>
                                <p:cTn id="227" presetID="2" presetClass="entr" presetSubtype="4" fill="hold" nodeType="withEffect">
                                  <p:stCondLst>
                                    <p:cond delay="0"/>
                                  </p:stCondLst>
                                  <p:childTnLst>
                                    <p:set>
                                      <p:cBhvr>
                                        <p:cTn id="228" dur="1" fill="hold">
                                          <p:stCondLst>
                                            <p:cond delay="0"/>
                                          </p:stCondLst>
                                        </p:cTn>
                                        <p:tgtEl>
                                          <p:spTgt spid="1131"/>
                                        </p:tgtEl>
                                        <p:attrNameLst>
                                          <p:attrName>style.visibility</p:attrName>
                                        </p:attrNameLst>
                                      </p:cBhvr>
                                      <p:to>
                                        <p:strVal val="visible"/>
                                      </p:to>
                                    </p:set>
                                    <p:anim calcmode="lin" valueType="num">
                                      <p:cBhvr additive="base">
                                        <p:cTn id="229" dur="500" fill="hold"/>
                                        <p:tgtEl>
                                          <p:spTgt spid="1131"/>
                                        </p:tgtEl>
                                        <p:attrNameLst>
                                          <p:attrName>ppt_x</p:attrName>
                                        </p:attrNameLst>
                                      </p:cBhvr>
                                      <p:tavLst>
                                        <p:tav tm="0">
                                          <p:val>
                                            <p:strVal val="#ppt_x"/>
                                          </p:val>
                                        </p:tav>
                                        <p:tav tm="100000">
                                          <p:val>
                                            <p:strVal val="#ppt_x"/>
                                          </p:val>
                                        </p:tav>
                                      </p:tavLst>
                                    </p:anim>
                                    <p:anim calcmode="lin" valueType="num">
                                      <p:cBhvr additive="base">
                                        <p:cTn id="230" dur="500" fill="hold"/>
                                        <p:tgtEl>
                                          <p:spTgt spid="1131"/>
                                        </p:tgtEl>
                                        <p:attrNameLst>
                                          <p:attrName>ppt_y</p:attrName>
                                        </p:attrNameLst>
                                      </p:cBhvr>
                                      <p:tavLst>
                                        <p:tav tm="0">
                                          <p:val>
                                            <p:strVal val="1+#ppt_h/2"/>
                                          </p:val>
                                        </p:tav>
                                        <p:tav tm="100000">
                                          <p:val>
                                            <p:strVal val="#ppt_y"/>
                                          </p:val>
                                        </p:tav>
                                      </p:tavLst>
                                    </p:anim>
                                  </p:childTnLst>
                                </p:cTn>
                              </p:par>
                              <p:par>
                                <p:cTn id="231" presetID="2" presetClass="entr" presetSubtype="4" fill="hold" nodeType="withEffect">
                                  <p:stCondLst>
                                    <p:cond delay="0"/>
                                  </p:stCondLst>
                                  <p:childTnLst>
                                    <p:set>
                                      <p:cBhvr>
                                        <p:cTn id="232" dur="1" fill="hold">
                                          <p:stCondLst>
                                            <p:cond delay="0"/>
                                          </p:stCondLst>
                                        </p:cTn>
                                        <p:tgtEl>
                                          <p:spTgt spid="1132"/>
                                        </p:tgtEl>
                                        <p:attrNameLst>
                                          <p:attrName>style.visibility</p:attrName>
                                        </p:attrNameLst>
                                      </p:cBhvr>
                                      <p:to>
                                        <p:strVal val="visible"/>
                                      </p:to>
                                    </p:set>
                                    <p:anim calcmode="lin" valueType="num">
                                      <p:cBhvr additive="base">
                                        <p:cTn id="233" dur="500" fill="hold"/>
                                        <p:tgtEl>
                                          <p:spTgt spid="1132"/>
                                        </p:tgtEl>
                                        <p:attrNameLst>
                                          <p:attrName>ppt_x</p:attrName>
                                        </p:attrNameLst>
                                      </p:cBhvr>
                                      <p:tavLst>
                                        <p:tav tm="0">
                                          <p:val>
                                            <p:strVal val="#ppt_x"/>
                                          </p:val>
                                        </p:tav>
                                        <p:tav tm="100000">
                                          <p:val>
                                            <p:strVal val="#ppt_x"/>
                                          </p:val>
                                        </p:tav>
                                      </p:tavLst>
                                    </p:anim>
                                    <p:anim calcmode="lin" valueType="num">
                                      <p:cBhvr additive="base">
                                        <p:cTn id="234" dur="500" fill="hold"/>
                                        <p:tgtEl>
                                          <p:spTgt spid="1132"/>
                                        </p:tgtEl>
                                        <p:attrNameLst>
                                          <p:attrName>ppt_y</p:attrName>
                                        </p:attrNameLst>
                                      </p:cBhvr>
                                      <p:tavLst>
                                        <p:tav tm="0">
                                          <p:val>
                                            <p:strVal val="1+#ppt_h/2"/>
                                          </p:val>
                                        </p:tav>
                                        <p:tav tm="100000">
                                          <p:val>
                                            <p:strVal val="#ppt_y"/>
                                          </p:val>
                                        </p:tav>
                                      </p:tavLst>
                                    </p:anim>
                                  </p:childTnLst>
                                </p:cTn>
                              </p:par>
                              <p:par>
                                <p:cTn id="235" presetID="2" presetClass="entr" presetSubtype="4" fill="hold" nodeType="withEffect">
                                  <p:stCondLst>
                                    <p:cond delay="0"/>
                                  </p:stCondLst>
                                  <p:childTnLst>
                                    <p:set>
                                      <p:cBhvr>
                                        <p:cTn id="236" dur="1" fill="hold">
                                          <p:stCondLst>
                                            <p:cond delay="0"/>
                                          </p:stCondLst>
                                        </p:cTn>
                                        <p:tgtEl>
                                          <p:spTgt spid="1133"/>
                                        </p:tgtEl>
                                        <p:attrNameLst>
                                          <p:attrName>style.visibility</p:attrName>
                                        </p:attrNameLst>
                                      </p:cBhvr>
                                      <p:to>
                                        <p:strVal val="visible"/>
                                      </p:to>
                                    </p:set>
                                    <p:anim calcmode="lin" valueType="num">
                                      <p:cBhvr additive="base">
                                        <p:cTn id="237" dur="500" fill="hold"/>
                                        <p:tgtEl>
                                          <p:spTgt spid="1133"/>
                                        </p:tgtEl>
                                        <p:attrNameLst>
                                          <p:attrName>ppt_x</p:attrName>
                                        </p:attrNameLst>
                                      </p:cBhvr>
                                      <p:tavLst>
                                        <p:tav tm="0">
                                          <p:val>
                                            <p:strVal val="#ppt_x"/>
                                          </p:val>
                                        </p:tav>
                                        <p:tav tm="100000">
                                          <p:val>
                                            <p:strVal val="#ppt_x"/>
                                          </p:val>
                                        </p:tav>
                                      </p:tavLst>
                                    </p:anim>
                                    <p:anim calcmode="lin" valueType="num">
                                      <p:cBhvr additive="base">
                                        <p:cTn id="238" dur="500" fill="hold"/>
                                        <p:tgtEl>
                                          <p:spTgt spid="1133"/>
                                        </p:tgtEl>
                                        <p:attrNameLst>
                                          <p:attrName>ppt_y</p:attrName>
                                        </p:attrNameLst>
                                      </p:cBhvr>
                                      <p:tavLst>
                                        <p:tav tm="0">
                                          <p:val>
                                            <p:strVal val="1+#ppt_h/2"/>
                                          </p:val>
                                        </p:tav>
                                        <p:tav tm="100000">
                                          <p:val>
                                            <p:strVal val="#ppt_y"/>
                                          </p:val>
                                        </p:tav>
                                      </p:tavLst>
                                    </p:anim>
                                  </p:childTnLst>
                                </p:cTn>
                              </p:par>
                              <p:par>
                                <p:cTn id="239" presetID="2" presetClass="entr" presetSubtype="4" fill="hold" nodeType="withEffect">
                                  <p:stCondLst>
                                    <p:cond delay="0"/>
                                  </p:stCondLst>
                                  <p:childTnLst>
                                    <p:set>
                                      <p:cBhvr>
                                        <p:cTn id="240" dur="1" fill="hold">
                                          <p:stCondLst>
                                            <p:cond delay="0"/>
                                          </p:stCondLst>
                                        </p:cTn>
                                        <p:tgtEl>
                                          <p:spTgt spid="1134"/>
                                        </p:tgtEl>
                                        <p:attrNameLst>
                                          <p:attrName>style.visibility</p:attrName>
                                        </p:attrNameLst>
                                      </p:cBhvr>
                                      <p:to>
                                        <p:strVal val="visible"/>
                                      </p:to>
                                    </p:set>
                                    <p:anim calcmode="lin" valueType="num">
                                      <p:cBhvr additive="base">
                                        <p:cTn id="241" dur="500" fill="hold"/>
                                        <p:tgtEl>
                                          <p:spTgt spid="1134"/>
                                        </p:tgtEl>
                                        <p:attrNameLst>
                                          <p:attrName>ppt_x</p:attrName>
                                        </p:attrNameLst>
                                      </p:cBhvr>
                                      <p:tavLst>
                                        <p:tav tm="0">
                                          <p:val>
                                            <p:strVal val="#ppt_x"/>
                                          </p:val>
                                        </p:tav>
                                        <p:tav tm="100000">
                                          <p:val>
                                            <p:strVal val="#ppt_x"/>
                                          </p:val>
                                        </p:tav>
                                      </p:tavLst>
                                    </p:anim>
                                    <p:anim calcmode="lin" valueType="num">
                                      <p:cBhvr additive="base">
                                        <p:cTn id="242" dur="500" fill="hold"/>
                                        <p:tgtEl>
                                          <p:spTgt spid="1134"/>
                                        </p:tgtEl>
                                        <p:attrNameLst>
                                          <p:attrName>ppt_y</p:attrName>
                                        </p:attrNameLst>
                                      </p:cBhvr>
                                      <p:tavLst>
                                        <p:tav tm="0">
                                          <p:val>
                                            <p:strVal val="1+#ppt_h/2"/>
                                          </p:val>
                                        </p:tav>
                                        <p:tav tm="100000">
                                          <p:val>
                                            <p:strVal val="#ppt_y"/>
                                          </p:val>
                                        </p:tav>
                                      </p:tavLst>
                                    </p:anim>
                                  </p:childTnLst>
                                </p:cTn>
                              </p:par>
                              <p:par>
                                <p:cTn id="243" presetID="2" presetClass="entr" presetSubtype="4" fill="hold" nodeType="withEffect">
                                  <p:stCondLst>
                                    <p:cond delay="0"/>
                                  </p:stCondLst>
                                  <p:childTnLst>
                                    <p:set>
                                      <p:cBhvr>
                                        <p:cTn id="244" dur="1" fill="hold">
                                          <p:stCondLst>
                                            <p:cond delay="0"/>
                                          </p:stCondLst>
                                        </p:cTn>
                                        <p:tgtEl>
                                          <p:spTgt spid="1127"/>
                                        </p:tgtEl>
                                        <p:attrNameLst>
                                          <p:attrName>style.visibility</p:attrName>
                                        </p:attrNameLst>
                                      </p:cBhvr>
                                      <p:to>
                                        <p:strVal val="visible"/>
                                      </p:to>
                                    </p:set>
                                    <p:anim calcmode="lin" valueType="num">
                                      <p:cBhvr additive="base">
                                        <p:cTn id="245" dur="500" fill="hold"/>
                                        <p:tgtEl>
                                          <p:spTgt spid="1127"/>
                                        </p:tgtEl>
                                        <p:attrNameLst>
                                          <p:attrName>ppt_x</p:attrName>
                                        </p:attrNameLst>
                                      </p:cBhvr>
                                      <p:tavLst>
                                        <p:tav tm="0">
                                          <p:val>
                                            <p:strVal val="#ppt_x"/>
                                          </p:val>
                                        </p:tav>
                                        <p:tav tm="100000">
                                          <p:val>
                                            <p:strVal val="#ppt_x"/>
                                          </p:val>
                                        </p:tav>
                                      </p:tavLst>
                                    </p:anim>
                                    <p:anim calcmode="lin" valueType="num">
                                      <p:cBhvr additive="base">
                                        <p:cTn id="246" dur="500" fill="hold"/>
                                        <p:tgtEl>
                                          <p:spTgt spid="1127"/>
                                        </p:tgtEl>
                                        <p:attrNameLst>
                                          <p:attrName>ppt_y</p:attrName>
                                        </p:attrNameLst>
                                      </p:cBhvr>
                                      <p:tavLst>
                                        <p:tav tm="0">
                                          <p:val>
                                            <p:strVal val="1+#ppt_h/2"/>
                                          </p:val>
                                        </p:tav>
                                        <p:tav tm="100000">
                                          <p:val>
                                            <p:strVal val="#ppt_y"/>
                                          </p:val>
                                        </p:tav>
                                      </p:tavLst>
                                    </p:anim>
                                  </p:childTnLst>
                                </p:cTn>
                              </p:par>
                              <p:par>
                                <p:cTn id="247" presetID="2" presetClass="entr" presetSubtype="4" fill="hold" grpId="0" nodeType="withEffect">
                                  <p:stCondLst>
                                    <p:cond delay="0"/>
                                  </p:stCondLst>
                                  <p:childTnLst>
                                    <p:set>
                                      <p:cBhvr>
                                        <p:cTn id="248" dur="1" fill="hold">
                                          <p:stCondLst>
                                            <p:cond delay="0"/>
                                          </p:stCondLst>
                                        </p:cTn>
                                        <p:tgtEl>
                                          <p:spTgt spid="1118"/>
                                        </p:tgtEl>
                                        <p:attrNameLst>
                                          <p:attrName>style.visibility</p:attrName>
                                        </p:attrNameLst>
                                      </p:cBhvr>
                                      <p:to>
                                        <p:strVal val="visible"/>
                                      </p:to>
                                    </p:set>
                                    <p:anim calcmode="lin" valueType="num">
                                      <p:cBhvr additive="base">
                                        <p:cTn id="249" dur="500" fill="hold"/>
                                        <p:tgtEl>
                                          <p:spTgt spid="1118"/>
                                        </p:tgtEl>
                                        <p:attrNameLst>
                                          <p:attrName>ppt_x</p:attrName>
                                        </p:attrNameLst>
                                      </p:cBhvr>
                                      <p:tavLst>
                                        <p:tav tm="0">
                                          <p:val>
                                            <p:strVal val="#ppt_x"/>
                                          </p:val>
                                        </p:tav>
                                        <p:tav tm="100000">
                                          <p:val>
                                            <p:strVal val="#ppt_x"/>
                                          </p:val>
                                        </p:tav>
                                      </p:tavLst>
                                    </p:anim>
                                    <p:anim calcmode="lin" valueType="num">
                                      <p:cBhvr additive="base">
                                        <p:cTn id="250" dur="500" fill="hold"/>
                                        <p:tgtEl>
                                          <p:spTgt spid="1118"/>
                                        </p:tgtEl>
                                        <p:attrNameLst>
                                          <p:attrName>ppt_y</p:attrName>
                                        </p:attrNameLst>
                                      </p:cBhvr>
                                      <p:tavLst>
                                        <p:tav tm="0">
                                          <p:val>
                                            <p:strVal val="1+#ppt_h/2"/>
                                          </p:val>
                                        </p:tav>
                                        <p:tav tm="100000">
                                          <p:val>
                                            <p:strVal val="#ppt_y"/>
                                          </p:val>
                                        </p:tav>
                                      </p:tavLst>
                                    </p:anim>
                                  </p:childTnLst>
                                </p:cTn>
                              </p:par>
                              <p:par>
                                <p:cTn id="251" presetID="2" presetClass="entr" presetSubtype="4" fill="hold" grpId="0" nodeType="withEffect">
                                  <p:stCondLst>
                                    <p:cond delay="0"/>
                                  </p:stCondLst>
                                  <p:childTnLst>
                                    <p:set>
                                      <p:cBhvr>
                                        <p:cTn id="252" dur="1" fill="hold">
                                          <p:stCondLst>
                                            <p:cond delay="0"/>
                                          </p:stCondLst>
                                        </p:cTn>
                                        <p:tgtEl>
                                          <p:spTgt spid="1205"/>
                                        </p:tgtEl>
                                        <p:attrNameLst>
                                          <p:attrName>style.visibility</p:attrName>
                                        </p:attrNameLst>
                                      </p:cBhvr>
                                      <p:to>
                                        <p:strVal val="visible"/>
                                      </p:to>
                                    </p:set>
                                    <p:anim calcmode="lin" valueType="num">
                                      <p:cBhvr additive="base">
                                        <p:cTn id="253" dur="500" fill="hold"/>
                                        <p:tgtEl>
                                          <p:spTgt spid="1205"/>
                                        </p:tgtEl>
                                        <p:attrNameLst>
                                          <p:attrName>ppt_x</p:attrName>
                                        </p:attrNameLst>
                                      </p:cBhvr>
                                      <p:tavLst>
                                        <p:tav tm="0">
                                          <p:val>
                                            <p:strVal val="#ppt_x"/>
                                          </p:val>
                                        </p:tav>
                                        <p:tav tm="100000">
                                          <p:val>
                                            <p:strVal val="#ppt_x"/>
                                          </p:val>
                                        </p:tav>
                                      </p:tavLst>
                                    </p:anim>
                                    <p:anim calcmode="lin" valueType="num">
                                      <p:cBhvr additive="base">
                                        <p:cTn id="254" dur="500" fill="hold"/>
                                        <p:tgtEl>
                                          <p:spTgt spid="1205"/>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1213"/>
                                        </p:tgtEl>
                                        <p:attrNameLst>
                                          <p:attrName>style.visibility</p:attrName>
                                        </p:attrNameLst>
                                      </p:cBhvr>
                                      <p:to>
                                        <p:strVal val="visible"/>
                                      </p:to>
                                    </p:set>
                                    <p:anim calcmode="lin" valueType="num">
                                      <p:cBhvr additive="base">
                                        <p:cTn id="259" dur="500" fill="hold"/>
                                        <p:tgtEl>
                                          <p:spTgt spid="1213"/>
                                        </p:tgtEl>
                                        <p:attrNameLst>
                                          <p:attrName>ppt_x</p:attrName>
                                        </p:attrNameLst>
                                      </p:cBhvr>
                                      <p:tavLst>
                                        <p:tav tm="0">
                                          <p:val>
                                            <p:strVal val="#ppt_x"/>
                                          </p:val>
                                        </p:tav>
                                        <p:tav tm="100000">
                                          <p:val>
                                            <p:strVal val="#ppt_x"/>
                                          </p:val>
                                        </p:tav>
                                      </p:tavLst>
                                    </p:anim>
                                    <p:anim calcmode="lin" valueType="num">
                                      <p:cBhvr additive="base">
                                        <p:cTn id="260" dur="500" fill="hold"/>
                                        <p:tgtEl>
                                          <p:spTgt spid="1213"/>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1208"/>
                                        </p:tgtEl>
                                        <p:attrNameLst>
                                          <p:attrName>style.visibility</p:attrName>
                                        </p:attrNameLst>
                                      </p:cBhvr>
                                      <p:to>
                                        <p:strVal val="visible"/>
                                      </p:to>
                                    </p:set>
                                    <p:anim calcmode="lin" valueType="num">
                                      <p:cBhvr additive="base">
                                        <p:cTn id="263" dur="500" fill="hold"/>
                                        <p:tgtEl>
                                          <p:spTgt spid="1208"/>
                                        </p:tgtEl>
                                        <p:attrNameLst>
                                          <p:attrName>ppt_x</p:attrName>
                                        </p:attrNameLst>
                                      </p:cBhvr>
                                      <p:tavLst>
                                        <p:tav tm="0">
                                          <p:val>
                                            <p:strVal val="#ppt_x"/>
                                          </p:val>
                                        </p:tav>
                                        <p:tav tm="100000">
                                          <p:val>
                                            <p:strVal val="#ppt_x"/>
                                          </p:val>
                                        </p:tav>
                                      </p:tavLst>
                                    </p:anim>
                                    <p:anim calcmode="lin" valueType="num">
                                      <p:cBhvr additive="base">
                                        <p:cTn id="264" dur="500" fill="hold"/>
                                        <p:tgtEl>
                                          <p:spTgt spid="1208"/>
                                        </p:tgtEl>
                                        <p:attrNameLst>
                                          <p:attrName>ppt_y</p:attrName>
                                        </p:attrNameLst>
                                      </p:cBhvr>
                                      <p:tavLst>
                                        <p:tav tm="0">
                                          <p:val>
                                            <p:strVal val="1+#ppt_h/2"/>
                                          </p:val>
                                        </p:tav>
                                        <p:tav tm="100000">
                                          <p:val>
                                            <p:strVal val="#ppt_y"/>
                                          </p:val>
                                        </p:tav>
                                      </p:tavLst>
                                    </p:anim>
                                  </p:childTnLst>
                                </p:cTn>
                              </p:par>
                              <p:par>
                                <p:cTn id="265" presetID="2" presetClass="entr" presetSubtype="4" fill="hold" grpId="0" nodeType="withEffect" nodePh="1">
                                  <p:stCondLst>
                                    <p:cond delay="0"/>
                                  </p:stCondLst>
                                  <p:endCondLst>
                                    <p:cond evt="begin" delay="0">
                                      <p:tn val="265"/>
                                    </p:cond>
                                  </p:endCondLst>
                                  <p:childTnLst>
                                    <p:set>
                                      <p:cBhvr>
                                        <p:cTn id="266" dur="1" fill="hold">
                                          <p:stCondLst>
                                            <p:cond delay="0"/>
                                          </p:stCondLst>
                                        </p:cTn>
                                        <p:tgtEl>
                                          <p:spTgt spid="1078"/>
                                        </p:tgtEl>
                                        <p:attrNameLst>
                                          <p:attrName>style.visibility</p:attrName>
                                        </p:attrNameLst>
                                      </p:cBhvr>
                                      <p:to>
                                        <p:strVal val="visible"/>
                                      </p:to>
                                    </p:set>
                                    <p:anim calcmode="lin" valueType="num">
                                      <p:cBhvr additive="base">
                                        <p:cTn id="267" dur="500" fill="hold"/>
                                        <p:tgtEl>
                                          <p:spTgt spid="1078"/>
                                        </p:tgtEl>
                                        <p:attrNameLst>
                                          <p:attrName>ppt_x</p:attrName>
                                        </p:attrNameLst>
                                      </p:cBhvr>
                                      <p:tavLst>
                                        <p:tav tm="0">
                                          <p:val>
                                            <p:strVal val="#ppt_x"/>
                                          </p:val>
                                        </p:tav>
                                        <p:tav tm="100000">
                                          <p:val>
                                            <p:strVal val="#ppt_x"/>
                                          </p:val>
                                        </p:tav>
                                      </p:tavLst>
                                    </p:anim>
                                    <p:anim calcmode="lin" valueType="num">
                                      <p:cBhvr additive="base">
                                        <p:cTn id="268" dur="500" fill="hold"/>
                                        <p:tgtEl>
                                          <p:spTgt spid="1078"/>
                                        </p:tgtEl>
                                        <p:attrNameLst>
                                          <p:attrName>ppt_y</p:attrName>
                                        </p:attrNameLst>
                                      </p:cBhvr>
                                      <p:tavLst>
                                        <p:tav tm="0">
                                          <p:val>
                                            <p:strVal val="1+#ppt_h/2"/>
                                          </p:val>
                                        </p:tav>
                                        <p:tav tm="100000">
                                          <p:val>
                                            <p:strVal val="#ppt_y"/>
                                          </p:val>
                                        </p:tav>
                                      </p:tavLst>
                                    </p:anim>
                                  </p:childTnLst>
                                </p:cTn>
                              </p:par>
                              <p:par>
                                <p:cTn id="269" presetID="2" presetClass="entr" presetSubtype="4" fill="hold" grpId="0" nodeType="withEffect">
                                  <p:stCondLst>
                                    <p:cond delay="0"/>
                                  </p:stCondLst>
                                  <p:childTnLst>
                                    <p:set>
                                      <p:cBhvr>
                                        <p:cTn id="270" dur="1" fill="hold">
                                          <p:stCondLst>
                                            <p:cond delay="0"/>
                                          </p:stCondLst>
                                        </p:cTn>
                                        <p:tgtEl>
                                          <p:spTgt spid="1186"/>
                                        </p:tgtEl>
                                        <p:attrNameLst>
                                          <p:attrName>style.visibility</p:attrName>
                                        </p:attrNameLst>
                                      </p:cBhvr>
                                      <p:to>
                                        <p:strVal val="visible"/>
                                      </p:to>
                                    </p:set>
                                    <p:anim calcmode="lin" valueType="num">
                                      <p:cBhvr additive="base">
                                        <p:cTn id="271" dur="500" fill="hold"/>
                                        <p:tgtEl>
                                          <p:spTgt spid="1186"/>
                                        </p:tgtEl>
                                        <p:attrNameLst>
                                          <p:attrName>ppt_x</p:attrName>
                                        </p:attrNameLst>
                                      </p:cBhvr>
                                      <p:tavLst>
                                        <p:tav tm="0">
                                          <p:val>
                                            <p:strVal val="#ppt_x"/>
                                          </p:val>
                                        </p:tav>
                                        <p:tav tm="100000">
                                          <p:val>
                                            <p:strVal val="#ppt_x"/>
                                          </p:val>
                                        </p:tav>
                                      </p:tavLst>
                                    </p:anim>
                                    <p:anim calcmode="lin" valueType="num">
                                      <p:cBhvr additive="base">
                                        <p:cTn id="272" dur="500" fill="hold"/>
                                        <p:tgtEl>
                                          <p:spTgt spid="1186"/>
                                        </p:tgtEl>
                                        <p:attrNameLst>
                                          <p:attrName>ppt_y</p:attrName>
                                        </p:attrNameLst>
                                      </p:cBhvr>
                                      <p:tavLst>
                                        <p:tav tm="0">
                                          <p:val>
                                            <p:strVal val="1+#ppt_h/2"/>
                                          </p:val>
                                        </p:tav>
                                        <p:tav tm="100000">
                                          <p:val>
                                            <p:strVal val="#ppt_y"/>
                                          </p:val>
                                        </p:tav>
                                      </p:tavLst>
                                    </p:anim>
                                  </p:childTnLst>
                                </p:cTn>
                              </p:par>
                              <p:par>
                                <p:cTn id="273" presetID="2" presetClass="entr" presetSubtype="4" fill="hold" grpId="0" nodeType="withEffect">
                                  <p:stCondLst>
                                    <p:cond delay="0"/>
                                  </p:stCondLst>
                                  <p:childTnLst>
                                    <p:set>
                                      <p:cBhvr>
                                        <p:cTn id="274" dur="1" fill="hold">
                                          <p:stCondLst>
                                            <p:cond delay="0"/>
                                          </p:stCondLst>
                                        </p:cTn>
                                        <p:tgtEl>
                                          <p:spTgt spid="1187"/>
                                        </p:tgtEl>
                                        <p:attrNameLst>
                                          <p:attrName>style.visibility</p:attrName>
                                        </p:attrNameLst>
                                      </p:cBhvr>
                                      <p:to>
                                        <p:strVal val="visible"/>
                                      </p:to>
                                    </p:set>
                                    <p:anim calcmode="lin" valueType="num">
                                      <p:cBhvr additive="base">
                                        <p:cTn id="275" dur="500" fill="hold"/>
                                        <p:tgtEl>
                                          <p:spTgt spid="1187"/>
                                        </p:tgtEl>
                                        <p:attrNameLst>
                                          <p:attrName>ppt_x</p:attrName>
                                        </p:attrNameLst>
                                      </p:cBhvr>
                                      <p:tavLst>
                                        <p:tav tm="0">
                                          <p:val>
                                            <p:strVal val="#ppt_x"/>
                                          </p:val>
                                        </p:tav>
                                        <p:tav tm="100000">
                                          <p:val>
                                            <p:strVal val="#ppt_x"/>
                                          </p:val>
                                        </p:tav>
                                      </p:tavLst>
                                    </p:anim>
                                    <p:anim calcmode="lin" valueType="num">
                                      <p:cBhvr additive="base">
                                        <p:cTn id="276" dur="500" fill="hold"/>
                                        <p:tgtEl>
                                          <p:spTgt spid="1187"/>
                                        </p:tgtEl>
                                        <p:attrNameLst>
                                          <p:attrName>ppt_y</p:attrName>
                                        </p:attrNameLst>
                                      </p:cBhvr>
                                      <p:tavLst>
                                        <p:tav tm="0">
                                          <p:val>
                                            <p:strVal val="1+#ppt_h/2"/>
                                          </p:val>
                                        </p:tav>
                                        <p:tav tm="100000">
                                          <p:val>
                                            <p:strVal val="#ppt_y"/>
                                          </p:val>
                                        </p:tav>
                                      </p:tavLst>
                                    </p:anim>
                                  </p:childTnLst>
                                </p:cTn>
                              </p:par>
                              <p:par>
                                <p:cTn id="277" presetID="2" presetClass="entr" presetSubtype="4" fill="hold" grpId="0" nodeType="withEffect">
                                  <p:stCondLst>
                                    <p:cond delay="0"/>
                                  </p:stCondLst>
                                  <p:childTnLst>
                                    <p:set>
                                      <p:cBhvr>
                                        <p:cTn id="278" dur="1" fill="hold">
                                          <p:stCondLst>
                                            <p:cond delay="0"/>
                                          </p:stCondLst>
                                        </p:cTn>
                                        <p:tgtEl>
                                          <p:spTgt spid="1188"/>
                                        </p:tgtEl>
                                        <p:attrNameLst>
                                          <p:attrName>style.visibility</p:attrName>
                                        </p:attrNameLst>
                                      </p:cBhvr>
                                      <p:to>
                                        <p:strVal val="visible"/>
                                      </p:to>
                                    </p:set>
                                    <p:anim calcmode="lin" valueType="num">
                                      <p:cBhvr additive="base">
                                        <p:cTn id="279" dur="500" fill="hold"/>
                                        <p:tgtEl>
                                          <p:spTgt spid="1188"/>
                                        </p:tgtEl>
                                        <p:attrNameLst>
                                          <p:attrName>ppt_x</p:attrName>
                                        </p:attrNameLst>
                                      </p:cBhvr>
                                      <p:tavLst>
                                        <p:tav tm="0">
                                          <p:val>
                                            <p:strVal val="#ppt_x"/>
                                          </p:val>
                                        </p:tav>
                                        <p:tav tm="100000">
                                          <p:val>
                                            <p:strVal val="#ppt_x"/>
                                          </p:val>
                                        </p:tav>
                                      </p:tavLst>
                                    </p:anim>
                                    <p:anim calcmode="lin" valueType="num">
                                      <p:cBhvr additive="base">
                                        <p:cTn id="280" dur="500" fill="hold"/>
                                        <p:tgtEl>
                                          <p:spTgt spid="1188"/>
                                        </p:tgtEl>
                                        <p:attrNameLst>
                                          <p:attrName>ppt_y</p:attrName>
                                        </p:attrNameLst>
                                      </p:cBhvr>
                                      <p:tavLst>
                                        <p:tav tm="0">
                                          <p:val>
                                            <p:strVal val="1+#ppt_h/2"/>
                                          </p:val>
                                        </p:tav>
                                        <p:tav tm="100000">
                                          <p:val>
                                            <p:strVal val="#ppt_y"/>
                                          </p:val>
                                        </p:tav>
                                      </p:tavLst>
                                    </p:anim>
                                  </p:childTnLst>
                                </p:cTn>
                              </p:par>
                              <p:par>
                                <p:cTn id="281" presetID="2" presetClass="entr" presetSubtype="4" fill="hold" grpId="0" nodeType="withEffect">
                                  <p:stCondLst>
                                    <p:cond delay="0"/>
                                  </p:stCondLst>
                                  <p:childTnLst>
                                    <p:set>
                                      <p:cBhvr>
                                        <p:cTn id="282" dur="1" fill="hold">
                                          <p:stCondLst>
                                            <p:cond delay="0"/>
                                          </p:stCondLst>
                                        </p:cTn>
                                        <p:tgtEl>
                                          <p:spTgt spid="1189"/>
                                        </p:tgtEl>
                                        <p:attrNameLst>
                                          <p:attrName>style.visibility</p:attrName>
                                        </p:attrNameLst>
                                      </p:cBhvr>
                                      <p:to>
                                        <p:strVal val="visible"/>
                                      </p:to>
                                    </p:set>
                                    <p:anim calcmode="lin" valueType="num">
                                      <p:cBhvr additive="base">
                                        <p:cTn id="283" dur="500" fill="hold"/>
                                        <p:tgtEl>
                                          <p:spTgt spid="1189"/>
                                        </p:tgtEl>
                                        <p:attrNameLst>
                                          <p:attrName>ppt_x</p:attrName>
                                        </p:attrNameLst>
                                      </p:cBhvr>
                                      <p:tavLst>
                                        <p:tav tm="0">
                                          <p:val>
                                            <p:strVal val="#ppt_x"/>
                                          </p:val>
                                        </p:tav>
                                        <p:tav tm="100000">
                                          <p:val>
                                            <p:strVal val="#ppt_x"/>
                                          </p:val>
                                        </p:tav>
                                      </p:tavLst>
                                    </p:anim>
                                    <p:anim calcmode="lin" valueType="num">
                                      <p:cBhvr additive="base">
                                        <p:cTn id="284" dur="500" fill="hold"/>
                                        <p:tgtEl>
                                          <p:spTgt spid="1189"/>
                                        </p:tgtEl>
                                        <p:attrNameLst>
                                          <p:attrName>ppt_y</p:attrName>
                                        </p:attrNameLst>
                                      </p:cBhvr>
                                      <p:tavLst>
                                        <p:tav tm="0">
                                          <p:val>
                                            <p:strVal val="1+#ppt_h/2"/>
                                          </p:val>
                                        </p:tav>
                                        <p:tav tm="100000">
                                          <p:val>
                                            <p:strVal val="#ppt_y"/>
                                          </p:val>
                                        </p:tav>
                                      </p:tavLst>
                                    </p:anim>
                                  </p:childTnLst>
                                </p:cTn>
                              </p:par>
                              <p:par>
                                <p:cTn id="285" presetID="2" presetClass="entr" presetSubtype="4" fill="hold" grpId="0" nodeType="withEffect">
                                  <p:stCondLst>
                                    <p:cond delay="0"/>
                                  </p:stCondLst>
                                  <p:childTnLst>
                                    <p:set>
                                      <p:cBhvr>
                                        <p:cTn id="286" dur="1" fill="hold">
                                          <p:stCondLst>
                                            <p:cond delay="0"/>
                                          </p:stCondLst>
                                        </p:cTn>
                                        <p:tgtEl>
                                          <p:spTgt spid="1190"/>
                                        </p:tgtEl>
                                        <p:attrNameLst>
                                          <p:attrName>style.visibility</p:attrName>
                                        </p:attrNameLst>
                                      </p:cBhvr>
                                      <p:to>
                                        <p:strVal val="visible"/>
                                      </p:to>
                                    </p:set>
                                    <p:anim calcmode="lin" valueType="num">
                                      <p:cBhvr additive="base">
                                        <p:cTn id="287" dur="500" fill="hold"/>
                                        <p:tgtEl>
                                          <p:spTgt spid="1190"/>
                                        </p:tgtEl>
                                        <p:attrNameLst>
                                          <p:attrName>ppt_x</p:attrName>
                                        </p:attrNameLst>
                                      </p:cBhvr>
                                      <p:tavLst>
                                        <p:tav tm="0">
                                          <p:val>
                                            <p:strVal val="#ppt_x"/>
                                          </p:val>
                                        </p:tav>
                                        <p:tav tm="100000">
                                          <p:val>
                                            <p:strVal val="#ppt_x"/>
                                          </p:val>
                                        </p:tav>
                                      </p:tavLst>
                                    </p:anim>
                                    <p:anim calcmode="lin" valueType="num">
                                      <p:cBhvr additive="base">
                                        <p:cTn id="288" dur="500" fill="hold"/>
                                        <p:tgtEl>
                                          <p:spTgt spid="1190"/>
                                        </p:tgtEl>
                                        <p:attrNameLst>
                                          <p:attrName>ppt_y</p:attrName>
                                        </p:attrNameLst>
                                      </p:cBhvr>
                                      <p:tavLst>
                                        <p:tav tm="0">
                                          <p:val>
                                            <p:strVal val="1+#ppt_h/2"/>
                                          </p:val>
                                        </p:tav>
                                        <p:tav tm="100000">
                                          <p:val>
                                            <p:strVal val="#ppt_y"/>
                                          </p:val>
                                        </p:tav>
                                      </p:tavLst>
                                    </p:anim>
                                  </p:childTnLst>
                                </p:cTn>
                              </p:par>
                              <p:par>
                                <p:cTn id="289" presetID="2" presetClass="entr" presetSubtype="4" fill="hold" grpId="0" nodeType="withEffect">
                                  <p:stCondLst>
                                    <p:cond delay="0"/>
                                  </p:stCondLst>
                                  <p:childTnLst>
                                    <p:set>
                                      <p:cBhvr>
                                        <p:cTn id="290" dur="1" fill="hold">
                                          <p:stCondLst>
                                            <p:cond delay="0"/>
                                          </p:stCondLst>
                                        </p:cTn>
                                        <p:tgtEl>
                                          <p:spTgt spid="1191"/>
                                        </p:tgtEl>
                                        <p:attrNameLst>
                                          <p:attrName>style.visibility</p:attrName>
                                        </p:attrNameLst>
                                      </p:cBhvr>
                                      <p:to>
                                        <p:strVal val="visible"/>
                                      </p:to>
                                    </p:set>
                                    <p:anim calcmode="lin" valueType="num">
                                      <p:cBhvr additive="base">
                                        <p:cTn id="291" dur="500" fill="hold"/>
                                        <p:tgtEl>
                                          <p:spTgt spid="1191"/>
                                        </p:tgtEl>
                                        <p:attrNameLst>
                                          <p:attrName>ppt_x</p:attrName>
                                        </p:attrNameLst>
                                      </p:cBhvr>
                                      <p:tavLst>
                                        <p:tav tm="0">
                                          <p:val>
                                            <p:strVal val="#ppt_x"/>
                                          </p:val>
                                        </p:tav>
                                        <p:tav tm="100000">
                                          <p:val>
                                            <p:strVal val="#ppt_x"/>
                                          </p:val>
                                        </p:tav>
                                      </p:tavLst>
                                    </p:anim>
                                    <p:anim calcmode="lin" valueType="num">
                                      <p:cBhvr additive="base">
                                        <p:cTn id="292" dur="500" fill="hold"/>
                                        <p:tgtEl>
                                          <p:spTgt spid="1191"/>
                                        </p:tgtEl>
                                        <p:attrNameLst>
                                          <p:attrName>ppt_y</p:attrName>
                                        </p:attrNameLst>
                                      </p:cBhvr>
                                      <p:tavLst>
                                        <p:tav tm="0">
                                          <p:val>
                                            <p:strVal val="1+#ppt_h/2"/>
                                          </p:val>
                                        </p:tav>
                                        <p:tav tm="100000">
                                          <p:val>
                                            <p:strVal val="#ppt_y"/>
                                          </p:val>
                                        </p:tav>
                                      </p:tavLst>
                                    </p:anim>
                                  </p:childTnLst>
                                </p:cTn>
                              </p:par>
                              <p:par>
                                <p:cTn id="293" presetID="2" presetClass="entr" presetSubtype="4" fill="hold" grpId="0" nodeType="withEffect">
                                  <p:stCondLst>
                                    <p:cond delay="0"/>
                                  </p:stCondLst>
                                  <p:childTnLst>
                                    <p:set>
                                      <p:cBhvr>
                                        <p:cTn id="294" dur="1" fill="hold">
                                          <p:stCondLst>
                                            <p:cond delay="0"/>
                                          </p:stCondLst>
                                        </p:cTn>
                                        <p:tgtEl>
                                          <p:spTgt spid="1192"/>
                                        </p:tgtEl>
                                        <p:attrNameLst>
                                          <p:attrName>style.visibility</p:attrName>
                                        </p:attrNameLst>
                                      </p:cBhvr>
                                      <p:to>
                                        <p:strVal val="visible"/>
                                      </p:to>
                                    </p:set>
                                    <p:anim calcmode="lin" valueType="num">
                                      <p:cBhvr additive="base">
                                        <p:cTn id="295" dur="500" fill="hold"/>
                                        <p:tgtEl>
                                          <p:spTgt spid="1192"/>
                                        </p:tgtEl>
                                        <p:attrNameLst>
                                          <p:attrName>ppt_x</p:attrName>
                                        </p:attrNameLst>
                                      </p:cBhvr>
                                      <p:tavLst>
                                        <p:tav tm="0">
                                          <p:val>
                                            <p:strVal val="#ppt_x"/>
                                          </p:val>
                                        </p:tav>
                                        <p:tav tm="100000">
                                          <p:val>
                                            <p:strVal val="#ppt_x"/>
                                          </p:val>
                                        </p:tav>
                                      </p:tavLst>
                                    </p:anim>
                                    <p:anim calcmode="lin" valueType="num">
                                      <p:cBhvr additive="base">
                                        <p:cTn id="296" dur="500" fill="hold"/>
                                        <p:tgtEl>
                                          <p:spTgt spid="1192"/>
                                        </p:tgtEl>
                                        <p:attrNameLst>
                                          <p:attrName>ppt_y</p:attrName>
                                        </p:attrNameLst>
                                      </p:cBhvr>
                                      <p:tavLst>
                                        <p:tav tm="0">
                                          <p:val>
                                            <p:strVal val="1+#ppt_h/2"/>
                                          </p:val>
                                        </p:tav>
                                        <p:tav tm="100000">
                                          <p:val>
                                            <p:strVal val="#ppt_y"/>
                                          </p:val>
                                        </p:tav>
                                      </p:tavLst>
                                    </p:anim>
                                  </p:childTnLst>
                                </p:cTn>
                              </p:par>
                              <p:par>
                                <p:cTn id="297" presetID="2" presetClass="entr" presetSubtype="4" fill="hold" grpId="0" nodeType="withEffect">
                                  <p:stCondLst>
                                    <p:cond delay="0"/>
                                  </p:stCondLst>
                                  <p:childTnLst>
                                    <p:set>
                                      <p:cBhvr>
                                        <p:cTn id="298" dur="1" fill="hold">
                                          <p:stCondLst>
                                            <p:cond delay="0"/>
                                          </p:stCondLst>
                                        </p:cTn>
                                        <p:tgtEl>
                                          <p:spTgt spid="1193"/>
                                        </p:tgtEl>
                                        <p:attrNameLst>
                                          <p:attrName>style.visibility</p:attrName>
                                        </p:attrNameLst>
                                      </p:cBhvr>
                                      <p:to>
                                        <p:strVal val="visible"/>
                                      </p:to>
                                    </p:set>
                                    <p:anim calcmode="lin" valueType="num">
                                      <p:cBhvr additive="base">
                                        <p:cTn id="299" dur="500" fill="hold"/>
                                        <p:tgtEl>
                                          <p:spTgt spid="1193"/>
                                        </p:tgtEl>
                                        <p:attrNameLst>
                                          <p:attrName>ppt_x</p:attrName>
                                        </p:attrNameLst>
                                      </p:cBhvr>
                                      <p:tavLst>
                                        <p:tav tm="0">
                                          <p:val>
                                            <p:strVal val="#ppt_x"/>
                                          </p:val>
                                        </p:tav>
                                        <p:tav tm="100000">
                                          <p:val>
                                            <p:strVal val="#ppt_x"/>
                                          </p:val>
                                        </p:tav>
                                      </p:tavLst>
                                    </p:anim>
                                    <p:anim calcmode="lin" valueType="num">
                                      <p:cBhvr additive="base">
                                        <p:cTn id="300" dur="500" fill="hold"/>
                                        <p:tgtEl>
                                          <p:spTgt spid="1193"/>
                                        </p:tgtEl>
                                        <p:attrNameLst>
                                          <p:attrName>ppt_y</p:attrName>
                                        </p:attrNameLst>
                                      </p:cBhvr>
                                      <p:tavLst>
                                        <p:tav tm="0">
                                          <p:val>
                                            <p:strVal val="1+#ppt_h/2"/>
                                          </p:val>
                                        </p:tav>
                                        <p:tav tm="100000">
                                          <p:val>
                                            <p:strVal val="#ppt_y"/>
                                          </p:val>
                                        </p:tav>
                                      </p:tavLst>
                                    </p:anim>
                                  </p:childTnLst>
                                </p:cTn>
                              </p:par>
                              <p:par>
                                <p:cTn id="301" presetID="2" presetClass="entr" presetSubtype="4" fill="hold" grpId="0" nodeType="withEffect">
                                  <p:stCondLst>
                                    <p:cond delay="0"/>
                                  </p:stCondLst>
                                  <p:childTnLst>
                                    <p:set>
                                      <p:cBhvr>
                                        <p:cTn id="302" dur="1" fill="hold">
                                          <p:stCondLst>
                                            <p:cond delay="0"/>
                                          </p:stCondLst>
                                        </p:cTn>
                                        <p:tgtEl>
                                          <p:spTgt spid="1194"/>
                                        </p:tgtEl>
                                        <p:attrNameLst>
                                          <p:attrName>style.visibility</p:attrName>
                                        </p:attrNameLst>
                                      </p:cBhvr>
                                      <p:to>
                                        <p:strVal val="visible"/>
                                      </p:to>
                                    </p:set>
                                    <p:anim calcmode="lin" valueType="num">
                                      <p:cBhvr additive="base">
                                        <p:cTn id="303" dur="500" fill="hold"/>
                                        <p:tgtEl>
                                          <p:spTgt spid="1194"/>
                                        </p:tgtEl>
                                        <p:attrNameLst>
                                          <p:attrName>ppt_x</p:attrName>
                                        </p:attrNameLst>
                                      </p:cBhvr>
                                      <p:tavLst>
                                        <p:tav tm="0">
                                          <p:val>
                                            <p:strVal val="#ppt_x"/>
                                          </p:val>
                                        </p:tav>
                                        <p:tav tm="100000">
                                          <p:val>
                                            <p:strVal val="#ppt_x"/>
                                          </p:val>
                                        </p:tav>
                                      </p:tavLst>
                                    </p:anim>
                                    <p:anim calcmode="lin" valueType="num">
                                      <p:cBhvr additive="base">
                                        <p:cTn id="304" dur="500" fill="hold"/>
                                        <p:tgtEl>
                                          <p:spTgt spid="1194"/>
                                        </p:tgtEl>
                                        <p:attrNameLst>
                                          <p:attrName>ppt_y</p:attrName>
                                        </p:attrNameLst>
                                      </p:cBhvr>
                                      <p:tavLst>
                                        <p:tav tm="0">
                                          <p:val>
                                            <p:strVal val="1+#ppt_h/2"/>
                                          </p:val>
                                        </p:tav>
                                        <p:tav tm="100000">
                                          <p:val>
                                            <p:strVal val="#ppt_y"/>
                                          </p:val>
                                        </p:tav>
                                      </p:tavLst>
                                    </p:anim>
                                  </p:childTnLst>
                                </p:cTn>
                              </p:par>
                              <p:par>
                                <p:cTn id="305" presetID="2" presetClass="entr" presetSubtype="4" fill="hold" grpId="0" nodeType="withEffect">
                                  <p:stCondLst>
                                    <p:cond delay="0"/>
                                  </p:stCondLst>
                                  <p:childTnLst>
                                    <p:set>
                                      <p:cBhvr>
                                        <p:cTn id="306" dur="1" fill="hold">
                                          <p:stCondLst>
                                            <p:cond delay="0"/>
                                          </p:stCondLst>
                                        </p:cTn>
                                        <p:tgtEl>
                                          <p:spTgt spid="1195"/>
                                        </p:tgtEl>
                                        <p:attrNameLst>
                                          <p:attrName>style.visibility</p:attrName>
                                        </p:attrNameLst>
                                      </p:cBhvr>
                                      <p:to>
                                        <p:strVal val="visible"/>
                                      </p:to>
                                    </p:set>
                                    <p:anim calcmode="lin" valueType="num">
                                      <p:cBhvr additive="base">
                                        <p:cTn id="307" dur="500" fill="hold"/>
                                        <p:tgtEl>
                                          <p:spTgt spid="1195"/>
                                        </p:tgtEl>
                                        <p:attrNameLst>
                                          <p:attrName>ppt_x</p:attrName>
                                        </p:attrNameLst>
                                      </p:cBhvr>
                                      <p:tavLst>
                                        <p:tav tm="0">
                                          <p:val>
                                            <p:strVal val="#ppt_x"/>
                                          </p:val>
                                        </p:tav>
                                        <p:tav tm="100000">
                                          <p:val>
                                            <p:strVal val="#ppt_x"/>
                                          </p:val>
                                        </p:tav>
                                      </p:tavLst>
                                    </p:anim>
                                    <p:anim calcmode="lin" valueType="num">
                                      <p:cBhvr additive="base">
                                        <p:cTn id="308" dur="500" fill="hold"/>
                                        <p:tgtEl>
                                          <p:spTgt spid="1195"/>
                                        </p:tgtEl>
                                        <p:attrNameLst>
                                          <p:attrName>ppt_y</p:attrName>
                                        </p:attrNameLst>
                                      </p:cBhvr>
                                      <p:tavLst>
                                        <p:tav tm="0">
                                          <p:val>
                                            <p:strVal val="1+#ppt_h/2"/>
                                          </p:val>
                                        </p:tav>
                                        <p:tav tm="100000">
                                          <p:val>
                                            <p:strVal val="#ppt_y"/>
                                          </p:val>
                                        </p:tav>
                                      </p:tavLst>
                                    </p:anim>
                                  </p:childTnLst>
                                </p:cTn>
                              </p:par>
                              <p:par>
                                <p:cTn id="309" presetID="2" presetClass="entr" presetSubtype="4" fill="hold" grpId="0" nodeType="withEffect">
                                  <p:stCondLst>
                                    <p:cond delay="0"/>
                                  </p:stCondLst>
                                  <p:childTnLst>
                                    <p:set>
                                      <p:cBhvr>
                                        <p:cTn id="310" dur="1" fill="hold">
                                          <p:stCondLst>
                                            <p:cond delay="0"/>
                                          </p:stCondLst>
                                        </p:cTn>
                                        <p:tgtEl>
                                          <p:spTgt spid="1196"/>
                                        </p:tgtEl>
                                        <p:attrNameLst>
                                          <p:attrName>style.visibility</p:attrName>
                                        </p:attrNameLst>
                                      </p:cBhvr>
                                      <p:to>
                                        <p:strVal val="visible"/>
                                      </p:to>
                                    </p:set>
                                    <p:anim calcmode="lin" valueType="num">
                                      <p:cBhvr additive="base">
                                        <p:cTn id="311" dur="500" fill="hold"/>
                                        <p:tgtEl>
                                          <p:spTgt spid="1196"/>
                                        </p:tgtEl>
                                        <p:attrNameLst>
                                          <p:attrName>ppt_x</p:attrName>
                                        </p:attrNameLst>
                                      </p:cBhvr>
                                      <p:tavLst>
                                        <p:tav tm="0">
                                          <p:val>
                                            <p:strVal val="#ppt_x"/>
                                          </p:val>
                                        </p:tav>
                                        <p:tav tm="100000">
                                          <p:val>
                                            <p:strVal val="#ppt_x"/>
                                          </p:val>
                                        </p:tav>
                                      </p:tavLst>
                                    </p:anim>
                                    <p:anim calcmode="lin" valueType="num">
                                      <p:cBhvr additive="base">
                                        <p:cTn id="312" dur="500" fill="hold"/>
                                        <p:tgtEl>
                                          <p:spTgt spid="1196"/>
                                        </p:tgtEl>
                                        <p:attrNameLst>
                                          <p:attrName>ppt_y</p:attrName>
                                        </p:attrNameLst>
                                      </p:cBhvr>
                                      <p:tavLst>
                                        <p:tav tm="0">
                                          <p:val>
                                            <p:strVal val="1+#ppt_h/2"/>
                                          </p:val>
                                        </p:tav>
                                        <p:tav tm="100000">
                                          <p:val>
                                            <p:strVal val="#ppt_y"/>
                                          </p:val>
                                        </p:tav>
                                      </p:tavLst>
                                    </p:anim>
                                  </p:childTnLst>
                                </p:cTn>
                              </p:par>
                              <p:par>
                                <p:cTn id="313" presetID="2" presetClass="entr" presetSubtype="4" fill="hold" grpId="0" nodeType="withEffect">
                                  <p:stCondLst>
                                    <p:cond delay="0"/>
                                  </p:stCondLst>
                                  <p:childTnLst>
                                    <p:set>
                                      <p:cBhvr>
                                        <p:cTn id="314" dur="1" fill="hold">
                                          <p:stCondLst>
                                            <p:cond delay="0"/>
                                          </p:stCondLst>
                                        </p:cTn>
                                        <p:tgtEl>
                                          <p:spTgt spid="1197"/>
                                        </p:tgtEl>
                                        <p:attrNameLst>
                                          <p:attrName>style.visibility</p:attrName>
                                        </p:attrNameLst>
                                      </p:cBhvr>
                                      <p:to>
                                        <p:strVal val="visible"/>
                                      </p:to>
                                    </p:set>
                                    <p:anim calcmode="lin" valueType="num">
                                      <p:cBhvr additive="base">
                                        <p:cTn id="315" dur="500" fill="hold"/>
                                        <p:tgtEl>
                                          <p:spTgt spid="1197"/>
                                        </p:tgtEl>
                                        <p:attrNameLst>
                                          <p:attrName>ppt_x</p:attrName>
                                        </p:attrNameLst>
                                      </p:cBhvr>
                                      <p:tavLst>
                                        <p:tav tm="0">
                                          <p:val>
                                            <p:strVal val="#ppt_x"/>
                                          </p:val>
                                        </p:tav>
                                        <p:tav tm="100000">
                                          <p:val>
                                            <p:strVal val="#ppt_x"/>
                                          </p:val>
                                        </p:tav>
                                      </p:tavLst>
                                    </p:anim>
                                    <p:anim calcmode="lin" valueType="num">
                                      <p:cBhvr additive="base">
                                        <p:cTn id="316" dur="500" fill="hold"/>
                                        <p:tgtEl>
                                          <p:spTgt spid="1197"/>
                                        </p:tgtEl>
                                        <p:attrNameLst>
                                          <p:attrName>ppt_y</p:attrName>
                                        </p:attrNameLst>
                                      </p:cBhvr>
                                      <p:tavLst>
                                        <p:tav tm="0">
                                          <p:val>
                                            <p:strVal val="1+#ppt_h/2"/>
                                          </p:val>
                                        </p:tav>
                                        <p:tav tm="100000">
                                          <p:val>
                                            <p:strVal val="#ppt_y"/>
                                          </p:val>
                                        </p:tav>
                                      </p:tavLst>
                                    </p:anim>
                                  </p:childTnLst>
                                </p:cTn>
                              </p:par>
                              <p:par>
                                <p:cTn id="317" presetID="2" presetClass="entr" presetSubtype="4" fill="hold" grpId="0" nodeType="withEffect">
                                  <p:stCondLst>
                                    <p:cond delay="0"/>
                                  </p:stCondLst>
                                  <p:childTnLst>
                                    <p:set>
                                      <p:cBhvr>
                                        <p:cTn id="318" dur="1" fill="hold">
                                          <p:stCondLst>
                                            <p:cond delay="0"/>
                                          </p:stCondLst>
                                        </p:cTn>
                                        <p:tgtEl>
                                          <p:spTgt spid="1198"/>
                                        </p:tgtEl>
                                        <p:attrNameLst>
                                          <p:attrName>style.visibility</p:attrName>
                                        </p:attrNameLst>
                                      </p:cBhvr>
                                      <p:to>
                                        <p:strVal val="visible"/>
                                      </p:to>
                                    </p:set>
                                    <p:anim calcmode="lin" valueType="num">
                                      <p:cBhvr additive="base">
                                        <p:cTn id="319" dur="500" fill="hold"/>
                                        <p:tgtEl>
                                          <p:spTgt spid="1198"/>
                                        </p:tgtEl>
                                        <p:attrNameLst>
                                          <p:attrName>ppt_x</p:attrName>
                                        </p:attrNameLst>
                                      </p:cBhvr>
                                      <p:tavLst>
                                        <p:tav tm="0">
                                          <p:val>
                                            <p:strVal val="#ppt_x"/>
                                          </p:val>
                                        </p:tav>
                                        <p:tav tm="100000">
                                          <p:val>
                                            <p:strVal val="#ppt_x"/>
                                          </p:val>
                                        </p:tav>
                                      </p:tavLst>
                                    </p:anim>
                                    <p:anim calcmode="lin" valueType="num">
                                      <p:cBhvr additive="base">
                                        <p:cTn id="320" dur="500" fill="hold"/>
                                        <p:tgtEl>
                                          <p:spTgt spid="1198"/>
                                        </p:tgtEl>
                                        <p:attrNameLst>
                                          <p:attrName>ppt_y</p:attrName>
                                        </p:attrNameLst>
                                      </p:cBhvr>
                                      <p:tavLst>
                                        <p:tav tm="0">
                                          <p:val>
                                            <p:strVal val="1+#ppt_h/2"/>
                                          </p:val>
                                        </p:tav>
                                        <p:tav tm="100000">
                                          <p:val>
                                            <p:strVal val="#ppt_y"/>
                                          </p:val>
                                        </p:tav>
                                      </p:tavLst>
                                    </p:anim>
                                  </p:childTnLst>
                                </p:cTn>
                              </p:par>
                              <p:par>
                                <p:cTn id="321" presetID="2" presetClass="entr" presetSubtype="4" fill="hold" grpId="0" nodeType="withEffect">
                                  <p:stCondLst>
                                    <p:cond delay="0"/>
                                  </p:stCondLst>
                                  <p:childTnLst>
                                    <p:set>
                                      <p:cBhvr>
                                        <p:cTn id="322" dur="1" fill="hold">
                                          <p:stCondLst>
                                            <p:cond delay="0"/>
                                          </p:stCondLst>
                                        </p:cTn>
                                        <p:tgtEl>
                                          <p:spTgt spid="1199"/>
                                        </p:tgtEl>
                                        <p:attrNameLst>
                                          <p:attrName>style.visibility</p:attrName>
                                        </p:attrNameLst>
                                      </p:cBhvr>
                                      <p:to>
                                        <p:strVal val="visible"/>
                                      </p:to>
                                    </p:set>
                                    <p:anim calcmode="lin" valueType="num">
                                      <p:cBhvr additive="base">
                                        <p:cTn id="323" dur="500" fill="hold"/>
                                        <p:tgtEl>
                                          <p:spTgt spid="1199"/>
                                        </p:tgtEl>
                                        <p:attrNameLst>
                                          <p:attrName>ppt_x</p:attrName>
                                        </p:attrNameLst>
                                      </p:cBhvr>
                                      <p:tavLst>
                                        <p:tav tm="0">
                                          <p:val>
                                            <p:strVal val="#ppt_x"/>
                                          </p:val>
                                        </p:tav>
                                        <p:tav tm="100000">
                                          <p:val>
                                            <p:strVal val="#ppt_x"/>
                                          </p:val>
                                        </p:tav>
                                      </p:tavLst>
                                    </p:anim>
                                    <p:anim calcmode="lin" valueType="num">
                                      <p:cBhvr additive="base">
                                        <p:cTn id="324" dur="500" fill="hold"/>
                                        <p:tgtEl>
                                          <p:spTgt spid="1199"/>
                                        </p:tgtEl>
                                        <p:attrNameLst>
                                          <p:attrName>ppt_y</p:attrName>
                                        </p:attrNameLst>
                                      </p:cBhvr>
                                      <p:tavLst>
                                        <p:tav tm="0">
                                          <p:val>
                                            <p:strVal val="1+#ppt_h/2"/>
                                          </p:val>
                                        </p:tav>
                                        <p:tav tm="100000">
                                          <p:val>
                                            <p:strVal val="#ppt_y"/>
                                          </p:val>
                                        </p:tav>
                                      </p:tavLst>
                                    </p:anim>
                                  </p:childTnLst>
                                </p:cTn>
                              </p:par>
                              <p:par>
                                <p:cTn id="325" presetID="2" presetClass="entr" presetSubtype="4" fill="hold" grpId="0" nodeType="withEffect">
                                  <p:stCondLst>
                                    <p:cond delay="0"/>
                                  </p:stCondLst>
                                  <p:childTnLst>
                                    <p:set>
                                      <p:cBhvr>
                                        <p:cTn id="326" dur="1" fill="hold">
                                          <p:stCondLst>
                                            <p:cond delay="0"/>
                                          </p:stCondLst>
                                        </p:cTn>
                                        <p:tgtEl>
                                          <p:spTgt spid="1212"/>
                                        </p:tgtEl>
                                        <p:attrNameLst>
                                          <p:attrName>style.visibility</p:attrName>
                                        </p:attrNameLst>
                                      </p:cBhvr>
                                      <p:to>
                                        <p:strVal val="visible"/>
                                      </p:to>
                                    </p:set>
                                    <p:anim calcmode="lin" valueType="num">
                                      <p:cBhvr additive="base">
                                        <p:cTn id="327" dur="500" fill="hold"/>
                                        <p:tgtEl>
                                          <p:spTgt spid="1212"/>
                                        </p:tgtEl>
                                        <p:attrNameLst>
                                          <p:attrName>ppt_x</p:attrName>
                                        </p:attrNameLst>
                                      </p:cBhvr>
                                      <p:tavLst>
                                        <p:tav tm="0">
                                          <p:val>
                                            <p:strVal val="#ppt_x"/>
                                          </p:val>
                                        </p:tav>
                                        <p:tav tm="100000">
                                          <p:val>
                                            <p:strVal val="#ppt_x"/>
                                          </p:val>
                                        </p:tav>
                                      </p:tavLst>
                                    </p:anim>
                                    <p:anim calcmode="lin" valueType="num">
                                      <p:cBhvr additive="base">
                                        <p:cTn id="328" dur="500" fill="hold"/>
                                        <p:tgtEl>
                                          <p:spTgt spid="1212"/>
                                        </p:tgtEl>
                                        <p:attrNameLst>
                                          <p:attrName>ppt_y</p:attrName>
                                        </p:attrNameLst>
                                      </p:cBhvr>
                                      <p:tavLst>
                                        <p:tav tm="0">
                                          <p:val>
                                            <p:strVal val="1+#ppt_h/2"/>
                                          </p:val>
                                        </p:tav>
                                        <p:tav tm="100000">
                                          <p:val>
                                            <p:strVal val="#ppt_y"/>
                                          </p:val>
                                        </p:tav>
                                      </p:tavLst>
                                    </p:anim>
                                  </p:childTnLst>
                                </p:cTn>
                              </p:par>
                              <p:par>
                                <p:cTn id="329" presetID="2" presetClass="entr" presetSubtype="4" fill="hold" grpId="0" nodeType="withEffect">
                                  <p:stCondLst>
                                    <p:cond delay="0"/>
                                  </p:stCondLst>
                                  <p:childTnLst>
                                    <p:set>
                                      <p:cBhvr>
                                        <p:cTn id="330" dur="1" fill="hold">
                                          <p:stCondLst>
                                            <p:cond delay="0"/>
                                          </p:stCondLst>
                                        </p:cTn>
                                        <p:tgtEl>
                                          <p:spTgt spid="1202"/>
                                        </p:tgtEl>
                                        <p:attrNameLst>
                                          <p:attrName>style.visibility</p:attrName>
                                        </p:attrNameLst>
                                      </p:cBhvr>
                                      <p:to>
                                        <p:strVal val="visible"/>
                                      </p:to>
                                    </p:set>
                                    <p:anim calcmode="lin" valueType="num">
                                      <p:cBhvr additive="base">
                                        <p:cTn id="331" dur="500" fill="hold"/>
                                        <p:tgtEl>
                                          <p:spTgt spid="1202"/>
                                        </p:tgtEl>
                                        <p:attrNameLst>
                                          <p:attrName>ppt_x</p:attrName>
                                        </p:attrNameLst>
                                      </p:cBhvr>
                                      <p:tavLst>
                                        <p:tav tm="0">
                                          <p:val>
                                            <p:strVal val="#ppt_x"/>
                                          </p:val>
                                        </p:tav>
                                        <p:tav tm="100000">
                                          <p:val>
                                            <p:strVal val="#ppt_x"/>
                                          </p:val>
                                        </p:tav>
                                      </p:tavLst>
                                    </p:anim>
                                    <p:anim calcmode="lin" valueType="num">
                                      <p:cBhvr additive="base">
                                        <p:cTn id="332" dur="500" fill="hold"/>
                                        <p:tgtEl>
                                          <p:spTgt spid="1202"/>
                                        </p:tgtEl>
                                        <p:attrNameLst>
                                          <p:attrName>ppt_y</p:attrName>
                                        </p:attrNameLst>
                                      </p:cBhvr>
                                      <p:tavLst>
                                        <p:tav tm="0">
                                          <p:val>
                                            <p:strVal val="1+#ppt_h/2"/>
                                          </p:val>
                                        </p:tav>
                                        <p:tav tm="100000">
                                          <p:val>
                                            <p:strVal val="#ppt_y"/>
                                          </p:val>
                                        </p:tav>
                                      </p:tavLst>
                                    </p:anim>
                                  </p:childTnLst>
                                </p:cTn>
                              </p:par>
                              <p:par>
                                <p:cTn id="333" presetID="2" presetClass="entr" presetSubtype="4" fill="hold" grpId="0" nodeType="withEffect">
                                  <p:stCondLst>
                                    <p:cond delay="0"/>
                                  </p:stCondLst>
                                  <p:childTnLst>
                                    <p:set>
                                      <p:cBhvr>
                                        <p:cTn id="334" dur="1" fill="hold">
                                          <p:stCondLst>
                                            <p:cond delay="0"/>
                                          </p:stCondLst>
                                        </p:cTn>
                                        <p:tgtEl>
                                          <p:spTgt spid="1209"/>
                                        </p:tgtEl>
                                        <p:attrNameLst>
                                          <p:attrName>style.visibility</p:attrName>
                                        </p:attrNameLst>
                                      </p:cBhvr>
                                      <p:to>
                                        <p:strVal val="visible"/>
                                      </p:to>
                                    </p:set>
                                    <p:anim calcmode="lin" valueType="num">
                                      <p:cBhvr additive="base">
                                        <p:cTn id="335" dur="500" fill="hold"/>
                                        <p:tgtEl>
                                          <p:spTgt spid="1209"/>
                                        </p:tgtEl>
                                        <p:attrNameLst>
                                          <p:attrName>ppt_x</p:attrName>
                                        </p:attrNameLst>
                                      </p:cBhvr>
                                      <p:tavLst>
                                        <p:tav tm="0">
                                          <p:val>
                                            <p:strVal val="#ppt_x"/>
                                          </p:val>
                                        </p:tav>
                                        <p:tav tm="100000">
                                          <p:val>
                                            <p:strVal val="#ppt_x"/>
                                          </p:val>
                                        </p:tav>
                                      </p:tavLst>
                                    </p:anim>
                                    <p:anim calcmode="lin" valueType="num">
                                      <p:cBhvr additive="base">
                                        <p:cTn id="336" dur="500" fill="hold"/>
                                        <p:tgtEl>
                                          <p:spTgt spid="1209"/>
                                        </p:tgtEl>
                                        <p:attrNameLst>
                                          <p:attrName>ppt_y</p:attrName>
                                        </p:attrNameLst>
                                      </p:cBhvr>
                                      <p:tavLst>
                                        <p:tav tm="0">
                                          <p:val>
                                            <p:strVal val="1+#ppt_h/2"/>
                                          </p:val>
                                        </p:tav>
                                        <p:tav tm="100000">
                                          <p:val>
                                            <p:strVal val="#ppt_y"/>
                                          </p:val>
                                        </p:tav>
                                      </p:tavLst>
                                    </p:anim>
                                  </p:childTnLst>
                                </p:cTn>
                              </p:par>
                              <p:par>
                                <p:cTn id="337" presetID="2" presetClass="entr" presetSubtype="4" fill="hold" grpId="0" nodeType="withEffect">
                                  <p:stCondLst>
                                    <p:cond delay="0"/>
                                  </p:stCondLst>
                                  <p:childTnLst>
                                    <p:set>
                                      <p:cBhvr>
                                        <p:cTn id="338" dur="1" fill="hold">
                                          <p:stCondLst>
                                            <p:cond delay="0"/>
                                          </p:stCondLst>
                                        </p:cTn>
                                        <p:tgtEl>
                                          <p:spTgt spid="1206"/>
                                        </p:tgtEl>
                                        <p:attrNameLst>
                                          <p:attrName>style.visibility</p:attrName>
                                        </p:attrNameLst>
                                      </p:cBhvr>
                                      <p:to>
                                        <p:strVal val="visible"/>
                                      </p:to>
                                    </p:set>
                                    <p:anim calcmode="lin" valueType="num">
                                      <p:cBhvr additive="base">
                                        <p:cTn id="339" dur="500" fill="hold"/>
                                        <p:tgtEl>
                                          <p:spTgt spid="1206"/>
                                        </p:tgtEl>
                                        <p:attrNameLst>
                                          <p:attrName>ppt_x</p:attrName>
                                        </p:attrNameLst>
                                      </p:cBhvr>
                                      <p:tavLst>
                                        <p:tav tm="0">
                                          <p:val>
                                            <p:strVal val="#ppt_x"/>
                                          </p:val>
                                        </p:tav>
                                        <p:tav tm="100000">
                                          <p:val>
                                            <p:strVal val="#ppt_x"/>
                                          </p:val>
                                        </p:tav>
                                      </p:tavLst>
                                    </p:anim>
                                    <p:anim calcmode="lin" valueType="num">
                                      <p:cBhvr additive="base">
                                        <p:cTn id="340" dur="500" fill="hold"/>
                                        <p:tgtEl>
                                          <p:spTgt spid="1206"/>
                                        </p:tgtEl>
                                        <p:attrNameLst>
                                          <p:attrName>ppt_y</p:attrName>
                                        </p:attrNameLst>
                                      </p:cBhvr>
                                      <p:tavLst>
                                        <p:tav tm="0">
                                          <p:val>
                                            <p:strVal val="1+#ppt_h/2"/>
                                          </p:val>
                                        </p:tav>
                                        <p:tav tm="100000">
                                          <p:val>
                                            <p:strVal val="#ppt_y"/>
                                          </p:val>
                                        </p:tav>
                                      </p:tavLst>
                                    </p:anim>
                                  </p:childTnLst>
                                </p:cTn>
                              </p:par>
                              <p:par>
                                <p:cTn id="341" presetID="2" presetClass="entr" presetSubtype="4" fill="hold" grpId="0" nodeType="withEffect">
                                  <p:stCondLst>
                                    <p:cond delay="0"/>
                                  </p:stCondLst>
                                  <p:childTnLst>
                                    <p:set>
                                      <p:cBhvr>
                                        <p:cTn id="342" dur="1" fill="hold">
                                          <p:stCondLst>
                                            <p:cond delay="0"/>
                                          </p:stCondLst>
                                        </p:cTn>
                                        <p:tgtEl>
                                          <p:spTgt spid="1168"/>
                                        </p:tgtEl>
                                        <p:attrNameLst>
                                          <p:attrName>style.visibility</p:attrName>
                                        </p:attrNameLst>
                                      </p:cBhvr>
                                      <p:to>
                                        <p:strVal val="visible"/>
                                      </p:to>
                                    </p:set>
                                    <p:anim calcmode="lin" valueType="num">
                                      <p:cBhvr additive="base">
                                        <p:cTn id="343" dur="500" fill="hold"/>
                                        <p:tgtEl>
                                          <p:spTgt spid="1168"/>
                                        </p:tgtEl>
                                        <p:attrNameLst>
                                          <p:attrName>ppt_x</p:attrName>
                                        </p:attrNameLst>
                                      </p:cBhvr>
                                      <p:tavLst>
                                        <p:tav tm="0">
                                          <p:val>
                                            <p:strVal val="#ppt_x"/>
                                          </p:val>
                                        </p:tav>
                                        <p:tav tm="100000">
                                          <p:val>
                                            <p:strVal val="#ppt_x"/>
                                          </p:val>
                                        </p:tav>
                                      </p:tavLst>
                                    </p:anim>
                                    <p:anim calcmode="lin" valueType="num">
                                      <p:cBhvr additive="base">
                                        <p:cTn id="344" dur="500" fill="hold"/>
                                        <p:tgtEl>
                                          <p:spTgt spid="1168"/>
                                        </p:tgtEl>
                                        <p:attrNameLst>
                                          <p:attrName>ppt_y</p:attrName>
                                        </p:attrNameLst>
                                      </p:cBhvr>
                                      <p:tavLst>
                                        <p:tav tm="0">
                                          <p:val>
                                            <p:strVal val="1+#ppt_h/2"/>
                                          </p:val>
                                        </p:tav>
                                        <p:tav tm="100000">
                                          <p:val>
                                            <p:strVal val="#ppt_y"/>
                                          </p:val>
                                        </p:tav>
                                      </p:tavLst>
                                    </p:anim>
                                  </p:childTnLst>
                                </p:cTn>
                              </p:par>
                              <p:par>
                                <p:cTn id="345" presetID="2" presetClass="entr" presetSubtype="4" fill="hold" grpId="0" nodeType="withEffect">
                                  <p:stCondLst>
                                    <p:cond delay="0"/>
                                  </p:stCondLst>
                                  <p:childTnLst>
                                    <p:set>
                                      <p:cBhvr>
                                        <p:cTn id="346" dur="1" fill="hold">
                                          <p:stCondLst>
                                            <p:cond delay="0"/>
                                          </p:stCondLst>
                                        </p:cTn>
                                        <p:tgtEl>
                                          <p:spTgt spid="1169"/>
                                        </p:tgtEl>
                                        <p:attrNameLst>
                                          <p:attrName>style.visibility</p:attrName>
                                        </p:attrNameLst>
                                      </p:cBhvr>
                                      <p:to>
                                        <p:strVal val="visible"/>
                                      </p:to>
                                    </p:set>
                                    <p:anim calcmode="lin" valueType="num">
                                      <p:cBhvr additive="base">
                                        <p:cTn id="347" dur="500" fill="hold"/>
                                        <p:tgtEl>
                                          <p:spTgt spid="1169"/>
                                        </p:tgtEl>
                                        <p:attrNameLst>
                                          <p:attrName>ppt_x</p:attrName>
                                        </p:attrNameLst>
                                      </p:cBhvr>
                                      <p:tavLst>
                                        <p:tav tm="0">
                                          <p:val>
                                            <p:strVal val="#ppt_x"/>
                                          </p:val>
                                        </p:tav>
                                        <p:tav tm="100000">
                                          <p:val>
                                            <p:strVal val="#ppt_x"/>
                                          </p:val>
                                        </p:tav>
                                      </p:tavLst>
                                    </p:anim>
                                    <p:anim calcmode="lin" valueType="num">
                                      <p:cBhvr additive="base">
                                        <p:cTn id="348" dur="500" fill="hold"/>
                                        <p:tgtEl>
                                          <p:spTgt spid="1169"/>
                                        </p:tgtEl>
                                        <p:attrNameLst>
                                          <p:attrName>ppt_y</p:attrName>
                                        </p:attrNameLst>
                                      </p:cBhvr>
                                      <p:tavLst>
                                        <p:tav tm="0">
                                          <p:val>
                                            <p:strVal val="1+#ppt_h/2"/>
                                          </p:val>
                                        </p:tav>
                                        <p:tav tm="100000">
                                          <p:val>
                                            <p:strVal val="#ppt_y"/>
                                          </p:val>
                                        </p:tav>
                                      </p:tavLst>
                                    </p:anim>
                                  </p:childTnLst>
                                </p:cTn>
                              </p:par>
                              <p:par>
                                <p:cTn id="349" presetID="2" presetClass="entr" presetSubtype="4" fill="hold" grpId="0" nodeType="withEffect">
                                  <p:stCondLst>
                                    <p:cond delay="0"/>
                                  </p:stCondLst>
                                  <p:childTnLst>
                                    <p:set>
                                      <p:cBhvr>
                                        <p:cTn id="350" dur="1" fill="hold">
                                          <p:stCondLst>
                                            <p:cond delay="0"/>
                                          </p:stCondLst>
                                        </p:cTn>
                                        <p:tgtEl>
                                          <p:spTgt spid="1170"/>
                                        </p:tgtEl>
                                        <p:attrNameLst>
                                          <p:attrName>style.visibility</p:attrName>
                                        </p:attrNameLst>
                                      </p:cBhvr>
                                      <p:to>
                                        <p:strVal val="visible"/>
                                      </p:to>
                                    </p:set>
                                    <p:anim calcmode="lin" valueType="num">
                                      <p:cBhvr additive="base">
                                        <p:cTn id="351" dur="500" fill="hold"/>
                                        <p:tgtEl>
                                          <p:spTgt spid="1170"/>
                                        </p:tgtEl>
                                        <p:attrNameLst>
                                          <p:attrName>ppt_x</p:attrName>
                                        </p:attrNameLst>
                                      </p:cBhvr>
                                      <p:tavLst>
                                        <p:tav tm="0">
                                          <p:val>
                                            <p:strVal val="#ppt_x"/>
                                          </p:val>
                                        </p:tav>
                                        <p:tav tm="100000">
                                          <p:val>
                                            <p:strVal val="#ppt_x"/>
                                          </p:val>
                                        </p:tav>
                                      </p:tavLst>
                                    </p:anim>
                                    <p:anim calcmode="lin" valueType="num">
                                      <p:cBhvr additive="base">
                                        <p:cTn id="352" dur="500" fill="hold"/>
                                        <p:tgtEl>
                                          <p:spTgt spid="1170"/>
                                        </p:tgtEl>
                                        <p:attrNameLst>
                                          <p:attrName>ppt_y</p:attrName>
                                        </p:attrNameLst>
                                      </p:cBhvr>
                                      <p:tavLst>
                                        <p:tav tm="0">
                                          <p:val>
                                            <p:strVal val="1+#ppt_h/2"/>
                                          </p:val>
                                        </p:tav>
                                        <p:tav tm="100000">
                                          <p:val>
                                            <p:strVal val="#ppt_y"/>
                                          </p:val>
                                        </p:tav>
                                      </p:tavLst>
                                    </p:anim>
                                  </p:childTnLst>
                                </p:cTn>
                              </p:par>
                              <p:par>
                                <p:cTn id="353" presetID="2" presetClass="entr" presetSubtype="4" fill="hold" grpId="0" nodeType="withEffect">
                                  <p:stCondLst>
                                    <p:cond delay="0"/>
                                  </p:stCondLst>
                                  <p:childTnLst>
                                    <p:set>
                                      <p:cBhvr>
                                        <p:cTn id="354" dur="1" fill="hold">
                                          <p:stCondLst>
                                            <p:cond delay="0"/>
                                          </p:stCondLst>
                                        </p:cTn>
                                        <p:tgtEl>
                                          <p:spTgt spid="1171"/>
                                        </p:tgtEl>
                                        <p:attrNameLst>
                                          <p:attrName>style.visibility</p:attrName>
                                        </p:attrNameLst>
                                      </p:cBhvr>
                                      <p:to>
                                        <p:strVal val="visible"/>
                                      </p:to>
                                    </p:set>
                                    <p:anim calcmode="lin" valueType="num">
                                      <p:cBhvr additive="base">
                                        <p:cTn id="355" dur="500" fill="hold"/>
                                        <p:tgtEl>
                                          <p:spTgt spid="1171"/>
                                        </p:tgtEl>
                                        <p:attrNameLst>
                                          <p:attrName>ppt_x</p:attrName>
                                        </p:attrNameLst>
                                      </p:cBhvr>
                                      <p:tavLst>
                                        <p:tav tm="0">
                                          <p:val>
                                            <p:strVal val="#ppt_x"/>
                                          </p:val>
                                        </p:tav>
                                        <p:tav tm="100000">
                                          <p:val>
                                            <p:strVal val="#ppt_x"/>
                                          </p:val>
                                        </p:tav>
                                      </p:tavLst>
                                    </p:anim>
                                    <p:anim calcmode="lin" valueType="num">
                                      <p:cBhvr additive="base">
                                        <p:cTn id="356" dur="500" fill="hold"/>
                                        <p:tgtEl>
                                          <p:spTgt spid="1171"/>
                                        </p:tgtEl>
                                        <p:attrNameLst>
                                          <p:attrName>ppt_y</p:attrName>
                                        </p:attrNameLst>
                                      </p:cBhvr>
                                      <p:tavLst>
                                        <p:tav tm="0">
                                          <p:val>
                                            <p:strVal val="1+#ppt_h/2"/>
                                          </p:val>
                                        </p:tav>
                                        <p:tav tm="100000">
                                          <p:val>
                                            <p:strVal val="#ppt_y"/>
                                          </p:val>
                                        </p:tav>
                                      </p:tavLst>
                                    </p:anim>
                                  </p:childTnLst>
                                </p:cTn>
                              </p:par>
                              <p:par>
                                <p:cTn id="357" presetID="2" presetClass="entr" presetSubtype="4" fill="hold" grpId="0" nodeType="withEffect">
                                  <p:stCondLst>
                                    <p:cond delay="0"/>
                                  </p:stCondLst>
                                  <p:childTnLst>
                                    <p:set>
                                      <p:cBhvr>
                                        <p:cTn id="358" dur="1" fill="hold">
                                          <p:stCondLst>
                                            <p:cond delay="0"/>
                                          </p:stCondLst>
                                        </p:cTn>
                                        <p:tgtEl>
                                          <p:spTgt spid="1172"/>
                                        </p:tgtEl>
                                        <p:attrNameLst>
                                          <p:attrName>style.visibility</p:attrName>
                                        </p:attrNameLst>
                                      </p:cBhvr>
                                      <p:to>
                                        <p:strVal val="visible"/>
                                      </p:to>
                                    </p:set>
                                    <p:anim calcmode="lin" valueType="num">
                                      <p:cBhvr additive="base">
                                        <p:cTn id="359" dur="500" fill="hold"/>
                                        <p:tgtEl>
                                          <p:spTgt spid="1172"/>
                                        </p:tgtEl>
                                        <p:attrNameLst>
                                          <p:attrName>ppt_x</p:attrName>
                                        </p:attrNameLst>
                                      </p:cBhvr>
                                      <p:tavLst>
                                        <p:tav tm="0">
                                          <p:val>
                                            <p:strVal val="#ppt_x"/>
                                          </p:val>
                                        </p:tav>
                                        <p:tav tm="100000">
                                          <p:val>
                                            <p:strVal val="#ppt_x"/>
                                          </p:val>
                                        </p:tav>
                                      </p:tavLst>
                                    </p:anim>
                                    <p:anim calcmode="lin" valueType="num">
                                      <p:cBhvr additive="base">
                                        <p:cTn id="360" dur="500" fill="hold"/>
                                        <p:tgtEl>
                                          <p:spTgt spid="1172"/>
                                        </p:tgtEl>
                                        <p:attrNameLst>
                                          <p:attrName>ppt_y</p:attrName>
                                        </p:attrNameLst>
                                      </p:cBhvr>
                                      <p:tavLst>
                                        <p:tav tm="0">
                                          <p:val>
                                            <p:strVal val="1+#ppt_h/2"/>
                                          </p:val>
                                        </p:tav>
                                        <p:tav tm="100000">
                                          <p:val>
                                            <p:strVal val="#ppt_y"/>
                                          </p:val>
                                        </p:tav>
                                      </p:tavLst>
                                    </p:anim>
                                  </p:childTnLst>
                                </p:cTn>
                              </p:par>
                              <p:par>
                                <p:cTn id="361" presetID="2" presetClass="entr" presetSubtype="4" fill="hold" grpId="0" nodeType="withEffect">
                                  <p:stCondLst>
                                    <p:cond delay="0"/>
                                  </p:stCondLst>
                                  <p:childTnLst>
                                    <p:set>
                                      <p:cBhvr>
                                        <p:cTn id="362" dur="1" fill="hold">
                                          <p:stCondLst>
                                            <p:cond delay="0"/>
                                          </p:stCondLst>
                                        </p:cTn>
                                        <p:tgtEl>
                                          <p:spTgt spid="1173"/>
                                        </p:tgtEl>
                                        <p:attrNameLst>
                                          <p:attrName>style.visibility</p:attrName>
                                        </p:attrNameLst>
                                      </p:cBhvr>
                                      <p:to>
                                        <p:strVal val="visible"/>
                                      </p:to>
                                    </p:set>
                                    <p:anim calcmode="lin" valueType="num">
                                      <p:cBhvr additive="base">
                                        <p:cTn id="363" dur="500" fill="hold"/>
                                        <p:tgtEl>
                                          <p:spTgt spid="1173"/>
                                        </p:tgtEl>
                                        <p:attrNameLst>
                                          <p:attrName>ppt_x</p:attrName>
                                        </p:attrNameLst>
                                      </p:cBhvr>
                                      <p:tavLst>
                                        <p:tav tm="0">
                                          <p:val>
                                            <p:strVal val="#ppt_x"/>
                                          </p:val>
                                        </p:tav>
                                        <p:tav tm="100000">
                                          <p:val>
                                            <p:strVal val="#ppt_x"/>
                                          </p:val>
                                        </p:tav>
                                      </p:tavLst>
                                    </p:anim>
                                    <p:anim calcmode="lin" valueType="num">
                                      <p:cBhvr additive="base">
                                        <p:cTn id="364" dur="500" fill="hold"/>
                                        <p:tgtEl>
                                          <p:spTgt spid="1173"/>
                                        </p:tgtEl>
                                        <p:attrNameLst>
                                          <p:attrName>ppt_y</p:attrName>
                                        </p:attrNameLst>
                                      </p:cBhvr>
                                      <p:tavLst>
                                        <p:tav tm="0">
                                          <p:val>
                                            <p:strVal val="1+#ppt_h/2"/>
                                          </p:val>
                                        </p:tav>
                                        <p:tav tm="100000">
                                          <p:val>
                                            <p:strVal val="#ppt_y"/>
                                          </p:val>
                                        </p:tav>
                                      </p:tavLst>
                                    </p:anim>
                                  </p:childTnLst>
                                </p:cTn>
                              </p:par>
                              <p:par>
                                <p:cTn id="365" presetID="2" presetClass="entr" presetSubtype="4" fill="hold" grpId="0" nodeType="withEffect">
                                  <p:stCondLst>
                                    <p:cond delay="0"/>
                                  </p:stCondLst>
                                  <p:childTnLst>
                                    <p:set>
                                      <p:cBhvr>
                                        <p:cTn id="366" dur="1" fill="hold">
                                          <p:stCondLst>
                                            <p:cond delay="0"/>
                                          </p:stCondLst>
                                        </p:cTn>
                                        <p:tgtEl>
                                          <p:spTgt spid="1174"/>
                                        </p:tgtEl>
                                        <p:attrNameLst>
                                          <p:attrName>style.visibility</p:attrName>
                                        </p:attrNameLst>
                                      </p:cBhvr>
                                      <p:to>
                                        <p:strVal val="visible"/>
                                      </p:to>
                                    </p:set>
                                    <p:anim calcmode="lin" valueType="num">
                                      <p:cBhvr additive="base">
                                        <p:cTn id="367" dur="500" fill="hold"/>
                                        <p:tgtEl>
                                          <p:spTgt spid="1174"/>
                                        </p:tgtEl>
                                        <p:attrNameLst>
                                          <p:attrName>ppt_x</p:attrName>
                                        </p:attrNameLst>
                                      </p:cBhvr>
                                      <p:tavLst>
                                        <p:tav tm="0">
                                          <p:val>
                                            <p:strVal val="#ppt_x"/>
                                          </p:val>
                                        </p:tav>
                                        <p:tav tm="100000">
                                          <p:val>
                                            <p:strVal val="#ppt_x"/>
                                          </p:val>
                                        </p:tav>
                                      </p:tavLst>
                                    </p:anim>
                                    <p:anim calcmode="lin" valueType="num">
                                      <p:cBhvr additive="base">
                                        <p:cTn id="368" dur="500" fill="hold"/>
                                        <p:tgtEl>
                                          <p:spTgt spid="1174"/>
                                        </p:tgtEl>
                                        <p:attrNameLst>
                                          <p:attrName>ppt_y</p:attrName>
                                        </p:attrNameLst>
                                      </p:cBhvr>
                                      <p:tavLst>
                                        <p:tav tm="0">
                                          <p:val>
                                            <p:strVal val="1+#ppt_h/2"/>
                                          </p:val>
                                        </p:tav>
                                        <p:tav tm="100000">
                                          <p:val>
                                            <p:strVal val="#ppt_y"/>
                                          </p:val>
                                        </p:tav>
                                      </p:tavLst>
                                    </p:anim>
                                  </p:childTnLst>
                                </p:cTn>
                              </p:par>
                              <p:par>
                                <p:cTn id="369" presetID="2" presetClass="entr" presetSubtype="4" fill="hold" grpId="0" nodeType="withEffect">
                                  <p:stCondLst>
                                    <p:cond delay="0"/>
                                  </p:stCondLst>
                                  <p:childTnLst>
                                    <p:set>
                                      <p:cBhvr>
                                        <p:cTn id="370" dur="1" fill="hold">
                                          <p:stCondLst>
                                            <p:cond delay="0"/>
                                          </p:stCondLst>
                                        </p:cTn>
                                        <p:tgtEl>
                                          <p:spTgt spid="1175"/>
                                        </p:tgtEl>
                                        <p:attrNameLst>
                                          <p:attrName>style.visibility</p:attrName>
                                        </p:attrNameLst>
                                      </p:cBhvr>
                                      <p:to>
                                        <p:strVal val="visible"/>
                                      </p:to>
                                    </p:set>
                                    <p:anim calcmode="lin" valueType="num">
                                      <p:cBhvr additive="base">
                                        <p:cTn id="371" dur="500" fill="hold"/>
                                        <p:tgtEl>
                                          <p:spTgt spid="1175"/>
                                        </p:tgtEl>
                                        <p:attrNameLst>
                                          <p:attrName>ppt_x</p:attrName>
                                        </p:attrNameLst>
                                      </p:cBhvr>
                                      <p:tavLst>
                                        <p:tav tm="0">
                                          <p:val>
                                            <p:strVal val="#ppt_x"/>
                                          </p:val>
                                        </p:tav>
                                        <p:tav tm="100000">
                                          <p:val>
                                            <p:strVal val="#ppt_x"/>
                                          </p:val>
                                        </p:tav>
                                      </p:tavLst>
                                    </p:anim>
                                    <p:anim calcmode="lin" valueType="num">
                                      <p:cBhvr additive="base">
                                        <p:cTn id="372" dur="500" fill="hold"/>
                                        <p:tgtEl>
                                          <p:spTgt spid="1175"/>
                                        </p:tgtEl>
                                        <p:attrNameLst>
                                          <p:attrName>ppt_y</p:attrName>
                                        </p:attrNameLst>
                                      </p:cBhvr>
                                      <p:tavLst>
                                        <p:tav tm="0">
                                          <p:val>
                                            <p:strVal val="1+#ppt_h/2"/>
                                          </p:val>
                                        </p:tav>
                                        <p:tav tm="100000">
                                          <p:val>
                                            <p:strVal val="#ppt_y"/>
                                          </p:val>
                                        </p:tav>
                                      </p:tavLst>
                                    </p:anim>
                                  </p:childTnLst>
                                </p:cTn>
                              </p:par>
                              <p:par>
                                <p:cTn id="373" presetID="2" presetClass="entr" presetSubtype="4" fill="hold" nodeType="withEffect">
                                  <p:stCondLst>
                                    <p:cond delay="0"/>
                                  </p:stCondLst>
                                  <p:childTnLst>
                                    <p:set>
                                      <p:cBhvr>
                                        <p:cTn id="374" dur="1" fill="hold">
                                          <p:stCondLst>
                                            <p:cond delay="0"/>
                                          </p:stCondLst>
                                        </p:cTn>
                                        <p:tgtEl>
                                          <p:spTgt spid="1176"/>
                                        </p:tgtEl>
                                        <p:attrNameLst>
                                          <p:attrName>style.visibility</p:attrName>
                                        </p:attrNameLst>
                                      </p:cBhvr>
                                      <p:to>
                                        <p:strVal val="visible"/>
                                      </p:to>
                                    </p:set>
                                    <p:anim calcmode="lin" valueType="num">
                                      <p:cBhvr additive="base">
                                        <p:cTn id="375" dur="500" fill="hold"/>
                                        <p:tgtEl>
                                          <p:spTgt spid="1176"/>
                                        </p:tgtEl>
                                        <p:attrNameLst>
                                          <p:attrName>ppt_x</p:attrName>
                                        </p:attrNameLst>
                                      </p:cBhvr>
                                      <p:tavLst>
                                        <p:tav tm="0">
                                          <p:val>
                                            <p:strVal val="#ppt_x"/>
                                          </p:val>
                                        </p:tav>
                                        <p:tav tm="100000">
                                          <p:val>
                                            <p:strVal val="#ppt_x"/>
                                          </p:val>
                                        </p:tav>
                                      </p:tavLst>
                                    </p:anim>
                                    <p:anim calcmode="lin" valueType="num">
                                      <p:cBhvr additive="base">
                                        <p:cTn id="376" dur="500" fill="hold"/>
                                        <p:tgtEl>
                                          <p:spTgt spid="1176"/>
                                        </p:tgtEl>
                                        <p:attrNameLst>
                                          <p:attrName>ppt_y</p:attrName>
                                        </p:attrNameLst>
                                      </p:cBhvr>
                                      <p:tavLst>
                                        <p:tav tm="0">
                                          <p:val>
                                            <p:strVal val="1+#ppt_h/2"/>
                                          </p:val>
                                        </p:tav>
                                        <p:tav tm="100000">
                                          <p:val>
                                            <p:strVal val="#ppt_y"/>
                                          </p:val>
                                        </p:tav>
                                      </p:tavLst>
                                    </p:anim>
                                  </p:childTnLst>
                                </p:cTn>
                              </p:par>
                              <p:par>
                                <p:cTn id="377" presetID="2" presetClass="entr" presetSubtype="4" fill="hold" nodeType="withEffect">
                                  <p:stCondLst>
                                    <p:cond delay="0"/>
                                  </p:stCondLst>
                                  <p:childTnLst>
                                    <p:set>
                                      <p:cBhvr>
                                        <p:cTn id="378" dur="1" fill="hold">
                                          <p:stCondLst>
                                            <p:cond delay="0"/>
                                          </p:stCondLst>
                                        </p:cTn>
                                        <p:tgtEl>
                                          <p:spTgt spid="1177"/>
                                        </p:tgtEl>
                                        <p:attrNameLst>
                                          <p:attrName>style.visibility</p:attrName>
                                        </p:attrNameLst>
                                      </p:cBhvr>
                                      <p:to>
                                        <p:strVal val="visible"/>
                                      </p:to>
                                    </p:set>
                                    <p:anim calcmode="lin" valueType="num">
                                      <p:cBhvr additive="base">
                                        <p:cTn id="379" dur="500" fill="hold"/>
                                        <p:tgtEl>
                                          <p:spTgt spid="1177"/>
                                        </p:tgtEl>
                                        <p:attrNameLst>
                                          <p:attrName>ppt_x</p:attrName>
                                        </p:attrNameLst>
                                      </p:cBhvr>
                                      <p:tavLst>
                                        <p:tav tm="0">
                                          <p:val>
                                            <p:strVal val="#ppt_x"/>
                                          </p:val>
                                        </p:tav>
                                        <p:tav tm="100000">
                                          <p:val>
                                            <p:strVal val="#ppt_x"/>
                                          </p:val>
                                        </p:tav>
                                      </p:tavLst>
                                    </p:anim>
                                    <p:anim calcmode="lin" valueType="num">
                                      <p:cBhvr additive="base">
                                        <p:cTn id="380" dur="500" fill="hold"/>
                                        <p:tgtEl>
                                          <p:spTgt spid="1177"/>
                                        </p:tgtEl>
                                        <p:attrNameLst>
                                          <p:attrName>ppt_y</p:attrName>
                                        </p:attrNameLst>
                                      </p:cBhvr>
                                      <p:tavLst>
                                        <p:tav tm="0">
                                          <p:val>
                                            <p:strVal val="1+#ppt_h/2"/>
                                          </p:val>
                                        </p:tav>
                                        <p:tav tm="100000">
                                          <p:val>
                                            <p:strVal val="#ppt_y"/>
                                          </p:val>
                                        </p:tav>
                                      </p:tavLst>
                                    </p:anim>
                                  </p:childTnLst>
                                </p:cTn>
                              </p:par>
                              <p:par>
                                <p:cTn id="381" presetID="2" presetClass="entr" presetSubtype="4" fill="hold" nodeType="withEffect">
                                  <p:stCondLst>
                                    <p:cond delay="0"/>
                                  </p:stCondLst>
                                  <p:childTnLst>
                                    <p:set>
                                      <p:cBhvr>
                                        <p:cTn id="382" dur="1" fill="hold">
                                          <p:stCondLst>
                                            <p:cond delay="0"/>
                                          </p:stCondLst>
                                        </p:cTn>
                                        <p:tgtEl>
                                          <p:spTgt spid="1178"/>
                                        </p:tgtEl>
                                        <p:attrNameLst>
                                          <p:attrName>style.visibility</p:attrName>
                                        </p:attrNameLst>
                                      </p:cBhvr>
                                      <p:to>
                                        <p:strVal val="visible"/>
                                      </p:to>
                                    </p:set>
                                    <p:anim calcmode="lin" valueType="num">
                                      <p:cBhvr additive="base">
                                        <p:cTn id="383" dur="500" fill="hold"/>
                                        <p:tgtEl>
                                          <p:spTgt spid="1178"/>
                                        </p:tgtEl>
                                        <p:attrNameLst>
                                          <p:attrName>ppt_x</p:attrName>
                                        </p:attrNameLst>
                                      </p:cBhvr>
                                      <p:tavLst>
                                        <p:tav tm="0">
                                          <p:val>
                                            <p:strVal val="#ppt_x"/>
                                          </p:val>
                                        </p:tav>
                                        <p:tav tm="100000">
                                          <p:val>
                                            <p:strVal val="#ppt_x"/>
                                          </p:val>
                                        </p:tav>
                                      </p:tavLst>
                                    </p:anim>
                                    <p:anim calcmode="lin" valueType="num">
                                      <p:cBhvr additive="base">
                                        <p:cTn id="384" dur="500" fill="hold"/>
                                        <p:tgtEl>
                                          <p:spTgt spid="1178"/>
                                        </p:tgtEl>
                                        <p:attrNameLst>
                                          <p:attrName>ppt_y</p:attrName>
                                        </p:attrNameLst>
                                      </p:cBhvr>
                                      <p:tavLst>
                                        <p:tav tm="0">
                                          <p:val>
                                            <p:strVal val="1+#ppt_h/2"/>
                                          </p:val>
                                        </p:tav>
                                        <p:tav tm="100000">
                                          <p:val>
                                            <p:strVal val="#ppt_y"/>
                                          </p:val>
                                        </p:tav>
                                      </p:tavLst>
                                    </p:anim>
                                  </p:childTnLst>
                                </p:cTn>
                              </p:par>
                              <p:par>
                                <p:cTn id="385" presetID="2" presetClass="entr" presetSubtype="4" fill="hold" nodeType="withEffect">
                                  <p:stCondLst>
                                    <p:cond delay="0"/>
                                  </p:stCondLst>
                                  <p:childTnLst>
                                    <p:set>
                                      <p:cBhvr>
                                        <p:cTn id="386" dur="1" fill="hold">
                                          <p:stCondLst>
                                            <p:cond delay="0"/>
                                          </p:stCondLst>
                                        </p:cTn>
                                        <p:tgtEl>
                                          <p:spTgt spid="1179"/>
                                        </p:tgtEl>
                                        <p:attrNameLst>
                                          <p:attrName>style.visibility</p:attrName>
                                        </p:attrNameLst>
                                      </p:cBhvr>
                                      <p:to>
                                        <p:strVal val="visible"/>
                                      </p:to>
                                    </p:set>
                                    <p:anim calcmode="lin" valueType="num">
                                      <p:cBhvr additive="base">
                                        <p:cTn id="387" dur="500" fill="hold"/>
                                        <p:tgtEl>
                                          <p:spTgt spid="1179"/>
                                        </p:tgtEl>
                                        <p:attrNameLst>
                                          <p:attrName>ppt_x</p:attrName>
                                        </p:attrNameLst>
                                      </p:cBhvr>
                                      <p:tavLst>
                                        <p:tav tm="0">
                                          <p:val>
                                            <p:strVal val="#ppt_x"/>
                                          </p:val>
                                        </p:tav>
                                        <p:tav tm="100000">
                                          <p:val>
                                            <p:strVal val="#ppt_x"/>
                                          </p:val>
                                        </p:tav>
                                      </p:tavLst>
                                    </p:anim>
                                    <p:anim calcmode="lin" valueType="num">
                                      <p:cBhvr additive="base">
                                        <p:cTn id="388" dur="500" fill="hold"/>
                                        <p:tgtEl>
                                          <p:spTgt spid="1179"/>
                                        </p:tgtEl>
                                        <p:attrNameLst>
                                          <p:attrName>ppt_y</p:attrName>
                                        </p:attrNameLst>
                                      </p:cBhvr>
                                      <p:tavLst>
                                        <p:tav tm="0">
                                          <p:val>
                                            <p:strVal val="1+#ppt_h/2"/>
                                          </p:val>
                                        </p:tav>
                                        <p:tav tm="100000">
                                          <p:val>
                                            <p:strVal val="#ppt_y"/>
                                          </p:val>
                                        </p:tav>
                                      </p:tavLst>
                                    </p:anim>
                                  </p:childTnLst>
                                </p:cTn>
                              </p:par>
                              <p:par>
                                <p:cTn id="389" presetID="2" presetClass="entr" presetSubtype="4" fill="hold" nodeType="withEffect">
                                  <p:stCondLst>
                                    <p:cond delay="0"/>
                                  </p:stCondLst>
                                  <p:childTnLst>
                                    <p:set>
                                      <p:cBhvr>
                                        <p:cTn id="390" dur="1" fill="hold">
                                          <p:stCondLst>
                                            <p:cond delay="0"/>
                                          </p:stCondLst>
                                        </p:cTn>
                                        <p:tgtEl>
                                          <p:spTgt spid="1180"/>
                                        </p:tgtEl>
                                        <p:attrNameLst>
                                          <p:attrName>style.visibility</p:attrName>
                                        </p:attrNameLst>
                                      </p:cBhvr>
                                      <p:to>
                                        <p:strVal val="visible"/>
                                      </p:to>
                                    </p:set>
                                    <p:anim calcmode="lin" valueType="num">
                                      <p:cBhvr additive="base">
                                        <p:cTn id="391" dur="500" fill="hold"/>
                                        <p:tgtEl>
                                          <p:spTgt spid="1180"/>
                                        </p:tgtEl>
                                        <p:attrNameLst>
                                          <p:attrName>ppt_x</p:attrName>
                                        </p:attrNameLst>
                                      </p:cBhvr>
                                      <p:tavLst>
                                        <p:tav tm="0">
                                          <p:val>
                                            <p:strVal val="#ppt_x"/>
                                          </p:val>
                                        </p:tav>
                                        <p:tav tm="100000">
                                          <p:val>
                                            <p:strVal val="#ppt_x"/>
                                          </p:val>
                                        </p:tav>
                                      </p:tavLst>
                                    </p:anim>
                                    <p:anim calcmode="lin" valueType="num">
                                      <p:cBhvr additive="base">
                                        <p:cTn id="392" dur="500" fill="hold"/>
                                        <p:tgtEl>
                                          <p:spTgt spid="1180"/>
                                        </p:tgtEl>
                                        <p:attrNameLst>
                                          <p:attrName>ppt_y</p:attrName>
                                        </p:attrNameLst>
                                      </p:cBhvr>
                                      <p:tavLst>
                                        <p:tav tm="0">
                                          <p:val>
                                            <p:strVal val="1+#ppt_h/2"/>
                                          </p:val>
                                        </p:tav>
                                        <p:tav tm="100000">
                                          <p:val>
                                            <p:strVal val="#ppt_y"/>
                                          </p:val>
                                        </p:tav>
                                      </p:tavLst>
                                    </p:anim>
                                  </p:childTnLst>
                                </p:cTn>
                              </p:par>
                              <p:par>
                                <p:cTn id="393" presetID="2" presetClass="entr" presetSubtype="4" fill="hold" nodeType="withEffect">
                                  <p:stCondLst>
                                    <p:cond delay="0"/>
                                  </p:stCondLst>
                                  <p:childTnLst>
                                    <p:set>
                                      <p:cBhvr>
                                        <p:cTn id="394" dur="1" fill="hold">
                                          <p:stCondLst>
                                            <p:cond delay="0"/>
                                          </p:stCondLst>
                                        </p:cTn>
                                        <p:tgtEl>
                                          <p:spTgt spid="1181"/>
                                        </p:tgtEl>
                                        <p:attrNameLst>
                                          <p:attrName>style.visibility</p:attrName>
                                        </p:attrNameLst>
                                      </p:cBhvr>
                                      <p:to>
                                        <p:strVal val="visible"/>
                                      </p:to>
                                    </p:set>
                                    <p:anim calcmode="lin" valueType="num">
                                      <p:cBhvr additive="base">
                                        <p:cTn id="395" dur="500" fill="hold"/>
                                        <p:tgtEl>
                                          <p:spTgt spid="1181"/>
                                        </p:tgtEl>
                                        <p:attrNameLst>
                                          <p:attrName>ppt_x</p:attrName>
                                        </p:attrNameLst>
                                      </p:cBhvr>
                                      <p:tavLst>
                                        <p:tav tm="0">
                                          <p:val>
                                            <p:strVal val="#ppt_x"/>
                                          </p:val>
                                        </p:tav>
                                        <p:tav tm="100000">
                                          <p:val>
                                            <p:strVal val="#ppt_x"/>
                                          </p:val>
                                        </p:tav>
                                      </p:tavLst>
                                    </p:anim>
                                    <p:anim calcmode="lin" valueType="num">
                                      <p:cBhvr additive="base">
                                        <p:cTn id="396" dur="500" fill="hold"/>
                                        <p:tgtEl>
                                          <p:spTgt spid="1181"/>
                                        </p:tgtEl>
                                        <p:attrNameLst>
                                          <p:attrName>ppt_y</p:attrName>
                                        </p:attrNameLst>
                                      </p:cBhvr>
                                      <p:tavLst>
                                        <p:tav tm="0">
                                          <p:val>
                                            <p:strVal val="1+#ppt_h/2"/>
                                          </p:val>
                                        </p:tav>
                                        <p:tav tm="100000">
                                          <p:val>
                                            <p:strVal val="#ppt_y"/>
                                          </p:val>
                                        </p:tav>
                                      </p:tavLst>
                                    </p:anim>
                                  </p:childTnLst>
                                </p:cTn>
                              </p:par>
                              <p:par>
                                <p:cTn id="397" presetID="2" presetClass="entr" presetSubtype="4" fill="hold" nodeType="withEffect">
                                  <p:stCondLst>
                                    <p:cond delay="0"/>
                                  </p:stCondLst>
                                  <p:childTnLst>
                                    <p:set>
                                      <p:cBhvr>
                                        <p:cTn id="398" dur="1" fill="hold">
                                          <p:stCondLst>
                                            <p:cond delay="0"/>
                                          </p:stCondLst>
                                        </p:cTn>
                                        <p:tgtEl>
                                          <p:spTgt spid="1182"/>
                                        </p:tgtEl>
                                        <p:attrNameLst>
                                          <p:attrName>style.visibility</p:attrName>
                                        </p:attrNameLst>
                                      </p:cBhvr>
                                      <p:to>
                                        <p:strVal val="visible"/>
                                      </p:to>
                                    </p:set>
                                    <p:anim calcmode="lin" valueType="num">
                                      <p:cBhvr additive="base">
                                        <p:cTn id="399" dur="500" fill="hold"/>
                                        <p:tgtEl>
                                          <p:spTgt spid="1182"/>
                                        </p:tgtEl>
                                        <p:attrNameLst>
                                          <p:attrName>ppt_x</p:attrName>
                                        </p:attrNameLst>
                                      </p:cBhvr>
                                      <p:tavLst>
                                        <p:tav tm="0">
                                          <p:val>
                                            <p:strVal val="#ppt_x"/>
                                          </p:val>
                                        </p:tav>
                                        <p:tav tm="100000">
                                          <p:val>
                                            <p:strVal val="#ppt_x"/>
                                          </p:val>
                                        </p:tav>
                                      </p:tavLst>
                                    </p:anim>
                                    <p:anim calcmode="lin" valueType="num">
                                      <p:cBhvr additive="base">
                                        <p:cTn id="400" dur="500" fill="hold"/>
                                        <p:tgtEl>
                                          <p:spTgt spid="1182"/>
                                        </p:tgtEl>
                                        <p:attrNameLst>
                                          <p:attrName>ppt_y</p:attrName>
                                        </p:attrNameLst>
                                      </p:cBhvr>
                                      <p:tavLst>
                                        <p:tav tm="0">
                                          <p:val>
                                            <p:strVal val="1+#ppt_h/2"/>
                                          </p:val>
                                        </p:tav>
                                        <p:tav tm="100000">
                                          <p:val>
                                            <p:strVal val="#ppt_y"/>
                                          </p:val>
                                        </p:tav>
                                      </p:tavLst>
                                    </p:anim>
                                  </p:childTnLst>
                                </p:cTn>
                              </p:par>
                              <p:par>
                                <p:cTn id="401" presetID="2" presetClass="entr" presetSubtype="4" fill="hold" nodeType="withEffect">
                                  <p:stCondLst>
                                    <p:cond delay="0"/>
                                  </p:stCondLst>
                                  <p:childTnLst>
                                    <p:set>
                                      <p:cBhvr>
                                        <p:cTn id="402" dur="1" fill="hold">
                                          <p:stCondLst>
                                            <p:cond delay="0"/>
                                          </p:stCondLst>
                                        </p:cTn>
                                        <p:tgtEl>
                                          <p:spTgt spid="1183"/>
                                        </p:tgtEl>
                                        <p:attrNameLst>
                                          <p:attrName>style.visibility</p:attrName>
                                        </p:attrNameLst>
                                      </p:cBhvr>
                                      <p:to>
                                        <p:strVal val="visible"/>
                                      </p:to>
                                    </p:set>
                                    <p:anim calcmode="lin" valueType="num">
                                      <p:cBhvr additive="base">
                                        <p:cTn id="403" dur="500" fill="hold"/>
                                        <p:tgtEl>
                                          <p:spTgt spid="1183"/>
                                        </p:tgtEl>
                                        <p:attrNameLst>
                                          <p:attrName>ppt_x</p:attrName>
                                        </p:attrNameLst>
                                      </p:cBhvr>
                                      <p:tavLst>
                                        <p:tav tm="0">
                                          <p:val>
                                            <p:strVal val="#ppt_x"/>
                                          </p:val>
                                        </p:tav>
                                        <p:tav tm="100000">
                                          <p:val>
                                            <p:strVal val="#ppt_x"/>
                                          </p:val>
                                        </p:tav>
                                      </p:tavLst>
                                    </p:anim>
                                    <p:anim calcmode="lin" valueType="num">
                                      <p:cBhvr additive="base">
                                        <p:cTn id="404" dur="500" fill="hold"/>
                                        <p:tgtEl>
                                          <p:spTgt spid="1183"/>
                                        </p:tgtEl>
                                        <p:attrNameLst>
                                          <p:attrName>ppt_y</p:attrName>
                                        </p:attrNameLst>
                                      </p:cBhvr>
                                      <p:tavLst>
                                        <p:tav tm="0">
                                          <p:val>
                                            <p:strVal val="1+#ppt_h/2"/>
                                          </p:val>
                                        </p:tav>
                                        <p:tav tm="100000">
                                          <p:val>
                                            <p:strVal val="#ppt_y"/>
                                          </p:val>
                                        </p:tav>
                                      </p:tavLst>
                                    </p:anim>
                                  </p:childTnLst>
                                </p:cTn>
                              </p:par>
                            </p:childTnLst>
                          </p:cTn>
                        </p:par>
                      </p:childTnLst>
                    </p:cTn>
                  </p:par>
                  <p:par>
                    <p:cTn id="405" fill="hold">
                      <p:stCondLst>
                        <p:cond delay="indefinite"/>
                      </p:stCondLst>
                      <p:childTnLst>
                        <p:par>
                          <p:cTn id="406" fill="hold">
                            <p:stCondLst>
                              <p:cond delay="0"/>
                            </p:stCondLst>
                            <p:childTnLst>
                              <p:par>
                                <p:cTn id="407" presetID="2" presetClass="entr" presetSubtype="4" fill="hold" grpId="0" nodeType="clickEffect">
                                  <p:stCondLst>
                                    <p:cond delay="0"/>
                                  </p:stCondLst>
                                  <p:childTnLst>
                                    <p:set>
                                      <p:cBhvr>
                                        <p:cTn id="408" dur="1" fill="hold">
                                          <p:stCondLst>
                                            <p:cond delay="0"/>
                                          </p:stCondLst>
                                        </p:cTn>
                                        <p:tgtEl>
                                          <p:spTgt spid="1167"/>
                                        </p:tgtEl>
                                        <p:attrNameLst>
                                          <p:attrName>style.visibility</p:attrName>
                                        </p:attrNameLst>
                                      </p:cBhvr>
                                      <p:to>
                                        <p:strVal val="visible"/>
                                      </p:to>
                                    </p:set>
                                    <p:anim calcmode="lin" valueType="num">
                                      <p:cBhvr additive="base">
                                        <p:cTn id="409" dur="500" fill="hold"/>
                                        <p:tgtEl>
                                          <p:spTgt spid="1167"/>
                                        </p:tgtEl>
                                        <p:attrNameLst>
                                          <p:attrName>ppt_x</p:attrName>
                                        </p:attrNameLst>
                                      </p:cBhvr>
                                      <p:tavLst>
                                        <p:tav tm="0">
                                          <p:val>
                                            <p:strVal val="#ppt_x"/>
                                          </p:val>
                                        </p:tav>
                                        <p:tav tm="100000">
                                          <p:val>
                                            <p:strVal val="#ppt_x"/>
                                          </p:val>
                                        </p:tav>
                                      </p:tavLst>
                                    </p:anim>
                                    <p:anim calcmode="lin" valueType="num">
                                      <p:cBhvr additive="base">
                                        <p:cTn id="410" dur="500" fill="hold"/>
                                        <p:tgtEl>
                                          <p:spTgt spid="1167"/>
                                        </p:tgtEl>
                                        <p:attrNameLst>
                                          <p:attrName>ppt_y</p:attrName>
                                        </p:attrNameLst>
                                      </p:cBhvr>
                                      <p:tavLst>
                                        <p:tav tm="0">
                                          <p:val>
                                            <p:strVal val="1+#ppt_h/2"/>
                                          </p:val>
                                        </p:tav>
                                        <p:tav tm="100000">
                                          <p:val>
                                            <p:strVal val="#ppt_y"/>
                                          </p:val>
                                        </p:tav>
                                      </p:tavLst>
                                    </p:anim>
                                  </p:childTnLst>
                                </p:cTn>
                              </p:par>
                              <p:par>
                                <p:cTn id="411" presetID="2" presetClass="entr" presetSubtype="4" fill="hold" grpId="0" nodeType="withEffect">
                                  <p:stCondLst>
                                    <p:cond delay="0"/>
                                  </p:stCondLst>
                                  <p:childTnLst>
                                    <p:set>
                                      <p:cBhvr>
                                        <p:cTn id="412" dur="1" fill="hold">
                                          <p:stCondLst>
                                            <p:cond delay="0"/>
                                          </p:stCondLst>
                                        </p:cTn>
                                        <p:tgtEl>
                                          <p:spTgt spid="1136"/>
                                        </p:tgtEl>
                                        <p:attrNameLst>
                                          <p:attrName>style.visibility</p:attrName>
                                        </p:attrNameLst>
                                      </p:cBhvr>
                                      <p:to>
                                        <p:strVal val="visible"/>
                                      </p:to>
                                    </p:set>
                                    <p:anim calcmode="lin" valueType="num">
                                      <p:cBhvr additive="base">
                                        <p:cTn id="413" dur="500" fill="hold"/>
                                        <p:tgtEl>
                                          <p:spTgt spid="1136"/>
                                        </p:tgtEl>
                                        <p:attrNameLst>
                                          <p:attrName>ppt_x</p:attrName>
                                        </p:attrNameLst>
                                      </p:cBhvr>
                                      <p:tavLst>
                                        <p:tav tm="0">
                                          <p:val>
                                            <p:strVal val="#ppt_x"/>
                                          </p:val>
                                        </p:tav>
                                        <p:tav tm="100000">
                                          <p:val>
                                            <p:strVal val="#ppt_x"/>
                                          </p:val>
                                        </p:tav>
                                      </p:tavLst>
                                    </p:anim>
                                    <p:anim calcmode="lin" valueType="num">
                                      <p:cBhvr additive="base">
                                        <p:cTn id="414" dur="500" fill="hold"/>
                                        <p:tgtEl>
                                          <p:spTgt spid="1136"/>
                                        </p:tgtEl>
                                        <p:attrNameLst>
                                          <p:attrName>ppt_y</p:attrName>
                                        </p:attrNameLst>
                                      </p:cBhvr>
                                      <p:tavLst>
                                        <p:tav tm="0">
                                          <p:val>
                                            <p:strVal val="1+#ppt_h/2"/>
                                          </p:val>
                                        </p:tav>
                                        <p:tav tm="100000">
                                          <p:val>
                                            <p:strVal val="#ppt_y"/>
                                          </p:val>
                                        </p:tav>
                                      </p:tavLst>
                                    </p:anim>
                                  </p:childTnLst>
                                </p:cTn>
                              </p:par>
                              <p:par>
                                <p:cTn id="415" presetID="2" presetClass="entr" presetSubtype="4" fill="hold" grpId="0" nodeType="withEffect">
                                  <p:stCondLst>
                                    <p:cond delay="0"/>
                                  </p:stCondLst>
                                  <p:childTnLst>
                                    <p:set>
                                      <p:cBhvr>
                                        <p:cTn id="416" dur="1" fill="hold">
                                          <p:stCondLst>
                                            <p:cond delay="0"/>
                                          </p:stCondLst>
                                        </p:cTn>
                                        <p:tgtEl>
                                          <p:spTgt spid="1137"/>
                                        </p:tgtEl>
                                        <p:attrNameLst>
                                          <p:attrName>style.visibility</p:attrName>
                                        </p:attrNameLst>
                                      </p:cBhvr>
                                      <p:to>
                                        <p:strVal val="visible"/>
                                      </p:to>
                                    </p:set>
                                    <p:anim calcmode="lin" valueType="num">
                                      <p:cBhvr additive="base">
                                        <p:cTn id="417" dur="500" fill="hold"/>
                                        <p:tgtEl>
                                          <p:spTgt spid="1137"/>
                                        </p:tgtEl>
                                        <p:attrNameLst>
                                          <p:attrName>ppt_x</p:attrName>
                                        </p:attrNameLst>
                                      </p:cBhvr>
                                      <p:tavLst>
                                        <p:tav tm="0">
                                          <p:val>
                                            <p:strVal val="#ppt_x"/>
                                          </p:val>
                                        </p:tav>
                                        <p:tav tm="100000">
                                          <p:val>
                                            <p:strVal val="#ppt_x"/>
                                          </p:val>
                                        </p:tav>
                                      </p:tavLst>
                                    </p:anim>
                                    <p:anim calcmode="lin" valueType="num">
                                      <p:cBhvr additive="base">
                                        <p:cTn id="418" dur="500" fill="hold"/>
                                        <p:tgtEl>
                                          <p:spTgt spid="1137"/>
                                        </p:tgtEl>
                                        <p:attrNameLst>
                                          <p:attrName>ppt_y</p:attrName>
                                        </p:attrNameLst>
                                      </p:cBhvr>
                                      <p:tavLst>
                                        <p:tav tm="0">
                                          <p:val>
                                            <p:strVal val="1+#ppt_h/2"/>
                                          </p:val>
                                        </p:tav>
                                        <p:tav tm="100000">
                                          <p:val>
                                            <p:strVal val="#ppt_y"/>
                                          </p:val>
                                        </p:tav>
                                      </p:tavLst>
                                    </p:anim>
                                  </p:childTnLst>
                                </p:cTn>
                              </p:par>
                              <p:par>
                                <p:cTn id="419" presetID="2" presetClass="entr" presetSubtype="4" fill="hold" grpId="0" nodeType="withEffect">
                                  <p:stCondLst>
                                    <p:cond delay="0"/>
                                  </p:stCondLst>
                                  <p:childTnLst>
                                    <p:set>
                                      <p:cBhvr>
                                        <p:cTn id="420" dur="1" fill="hold">
                                          <p:stCondLst>
                                            <p:cond delay="0"/>
                                          </p:stCondLst>
                                        </p:cTn>
                                        <p:tgtEl>
                                          <p:spTgt spid="1138"/>
                                        </p:tgtEl>
                                        <p:attrNameLst>
                                          <p:attrName>style.visibility</p:attrName>
                                        </p:attrNameLst>
                                      </p:cBhvr>
                                      <p:to>
                                        <p:strVal val="visible"/>
                                      </p:to>
                                    </p:set>
                                    <p:anim calcmode="lin" valueType="num">
                                      <p:cBhvr additive="base">
                                        <p:cTn id="421" dur="500" fill="hold"/>
                                        <p:tgtEl>
                                          <p:spTgt spid="1138"/>
                                        </p:tgtEl>
                                        <p:attrNameLst>
                                          <p:attrName>ppt_x</p:attrName>
                                        </p:attrNameLst>
                                      </p:cBhvr>
                                      <p:tavLst>
                                        <p:tav tm="0">
                                          <p:val>
                                            <p:strVal val="#ppt_x"/>
                                          </p:val>
                                        </p:tav>
                                        <p:tav tm="100000">
                                          <p:val>
                                            <p:strVal val="#ppt_x"/>
                                          </p:val>
                                        </p:tav>
                                      </p:tavLst>
                                    </p:anim>
                                    <p:anim calcmode="lin" valueType="num">
                                      <p:cBhvr additive="base">
                                        <p:cTn id="422" dur="500" fill="hold"/>
                                        <p:tgtEl>
                                          <p:spTgt spid="1138"/>
                                        </p:tgtEl>
                                        <p:attrNameLst>
                                          <p:attrName>ppt_y</p:attrName>
                                        </p:attrNameLst>
                                      </p:cBhvr>
                                      <p:tavLst>
                                        <p:tav tm="0">
                                          <p:val>
                                            <p:strVal val="1+#ppt_h/2"/>
                                          </p:val>
                                        </p:tav>
                                        <p:tav tm="100000">
                                          <p:val>
                                            <p:strVal val="#ppt_y"/>
                                          </p:val>
                                        </p:tav>
                                      </p:tavLst>
                                    </p:anim>
                                  </p:childTnLst>
                                </p:cTn>
                              </p:par>
                              <p:par>
                                <p:cTn id="423" presetID="2" presetClass="entr" presetSubtype="4" fill="hold" grpId="0" nodeType="withEffect">
                                  <p:stCondLst>
                                    <p:cond delay="0"/>
                                  </p:stCondLst>
                                  <p:childTnLst>
                                    <p:set>
                                      <p:cBhvr>
                                        <p:cTn id="424" dur="1" fill="hold">
                                          <p:stCondLst>
                                            <p:cond delay="0"/>
                                          </p:stCondLst>
                                        </p:cTn>
                                        <p:tgtEl>
                                          <p:spTgt spid="1139"/>
                                        </p:tgtEl>
                                        <p:attrNameLst>
                                          <p:attrName>style.visibility</p:attrName>
                                        </p:attrNameLst>
                                      </p:cBhvr>
                                      <p:to>
                                        <p:strVal val="visible"/>
                                      </p:to>
                                    </p:set>
                                    <p:anim calcmode="lin" valueType="num">
                                      <p:cBhvr additive="base">
                                        <p:cTn id="425" dur="500" fill="hold"/>
                                        <p:tgtEl>
                                          <p:spTgt spid="1139"/>
                                        </p:tgtEl>
                                        <p:attrNameLst>
                                          <p:attrName>ppt_x</p:attrName>
                                        </p:attrNameLst>
                                      </p:cBhvr>
                                      <p:tavLst>
                                        <p:tav tm="0">
                                          <p:val>
                                            <p:strVal val="#ppt_x"/>
                                          </p:val>
                                        </p:tav>
                                        <p:tav tm="100000">
                                          <p:val>
                                            <p:strVal val="#ppt_x"/>
                                          </p:val>
                                        </p:tav>
                                      </p:tavLst>
                                    </p:anim>
                                    <p:anim calcmode="lin" valueType="num">
                                      <p:cBhvr additive="base">
                                        <p:cTn id="426" dur="500" fill="hold"/>
                                        <p:tgtEl>
                                          <p:spTgt spid="1139"/>
                                        </p:tgtEl>
                                        <p:attrNameLst>
                                          <p:attrName>ppt_y</p:attrName>
                                        </p:attrNameLst>
                                      </p:cBhvr>
                                      <p:tavLst>
                                        <p:tav tm="0">
                                          <p:val>
                                            <p:strVal val="1+#ppt_h/2"/>
                                          </p:val>
                                        </p:tav>
                                        <p:tav tm="100000">
                                          <p:val>
                                            <p:strVal val="#ppt_y"/>
                                          </p:val>
                                        </p:tav>
                                      </p:tavLst>
                                    </p:anim>
                                  </p:childTnLst>
                                </p:cTn>
                              </p:par>
                              <p:par>
                                <p:cTn id="427" presetID="2" presetClass="entr" presetSubtype="4" fill="hold" grpId="0" nodeType="withEffect">
                                  <p:stCondLst>
                                    <p:cond delay="0"/>
                                  </p:stCondLst>
                                  <p:childTnLst>
                                    <p:set>
                                      <p:cBhvr>
                                        <p:cTn id="428" dur="1" fill="hold">
                                          <p:stCondLst>
                                            <p:cond delay="0"/>
                                          </p:stCondLst>
                                        </p:cTn>
                                        <p:tgtEl>
                                          <p:spTgt spid="1140"/>
                                        </p:tgtEl>
                                        <p:attrNameLst>
                                          <p:attrName>style.visibility</p:attrName>
                                        </p:attrNameLst>
                                      </p:cBhvr>
                                      <p:to>
                                        <p:strVal val="visible"/>
                                      </p:to>
                                    </p:set>
                                    <p:anim calcmode="lin" valueType="num">
                                      <p:cBhvr additive="base">
                                        <p:cTn id="429" dur="500" fill="hold"/>
                                        <p:tgtEl>
                                          <p:spTgt spid="1140"/>
                                        </p:tgtEl>
                                        <p:attrNameLst>
                                          <p:attrName>ppt_x</p:attrName>
                                        </p:attrNameLst>
                                      </p:cBhvr>
                                      <p:tavLst>
                                        <p:tav tm="0">
                                          <p:val>
                                            <p:strVal val="#ppt_x"/>
                                          </p:val>
                                        </p:tav>
                                        <p:tav tm="100000">
                                          <p:val>
                                            <p:strVal val="#ppt_x"/>
                                          </p:val>
                                        </p:tav>
                                      </p:tavLst>
                                    </p:anim>
                                    <p:anim calcmode="lin" valueType="num">
                                      <p:cBhvr additive="base">
                                        <p:cTn id="430" dur="500" fill="hold"/>
                                        <p:tgtEl>
                                          <p:spTgt spid="1140"/>
                                        </p:tgtEl>
                                        <p:attrNameLst>
                                          <p:attrName>ppt_y</p:attrName>
                                        </p:attrNameLst>
                                      </p:cBhvr>
                                      <p:tavLst>
                                        <p:tav tm="0">
                                          <p:val>
                                            <p:strVal val="1+#ppt_h/2"/>
                                          </p:val>
                                        </p:tav>
                                        <p:tav tm="100000">
                                          <p:val>
                                            <p:strVal val="#ppt_y"/>
                                          </p:val>
                                        </p:tav>
                                      </p:tavLst>
                                    </p:anim>
                                  </p:childTnLst>
                                </p:cTn>
                              </p:par>
                              <p:par>
                                <p:cTn id="431" presetID="2" presetClass="entr" presetSubtype="4" fill="hold" grpId="0" nodeType="withEffect">
                                  <p:stCondLst>
                                    <p:cond delay="0"/>
                                  </p:stCondLst>
                                  <p:childTnLst>
                                    <p:set>
                                      <p:cBhvr>
                                        <p:cTn id="432" dur="1" fill="hold">
                                          <p:stCondLst>
                                            <p:cond delay="0"/>
                                          </p:stCondLst>
                                        </p:cTn>
                                        <p:tgtEl>
                                          <p:spTgt spid="1141"/>
                                        </p:tgtEl>
                                        <p:attrNameLst>
                                          <p:attrName>style.visibility</p:attrName>
                                        </p:attrNameLst>
                                      </p:cBhvr>
                                      <p:to>
                                        <p:strVal val="visible"/>
                                      </p:to>
                                    </p:set>
                                    <p:anim calcmode="lin" valueType="num">
                                      <p:cBhvr additive="base">
                                        <p:cTn id="433" dur="500" fill="hold"/>
                                        <p:tgtEl>
                                          <p:spTgt spid="1141"/>
                                        </p:tgtEl>
                                        <p:attrNameLst>
                                          <p:attrName>ppt_x</p:attrName>
                                        </p:attrNameLst>
                                      </p:cBhvr>
                                      <p:tavLst>
                                        <p:tav tm="0">
                                          <p:val>
                                            <p:strVal val="#ppt_x"/>
                                          </p:val>
                                        </p:tav>
                                        <p:tav tm="100000">
                                          <p:val>
                                            <p:strVal val="#ppt_x"/>
                                          </p:val>
                                        </p:tav>
                                      </p:tavLst>
                                    </p:anim>
                                    <p:anim calcmode="lin" valueType="num">
                                      <p:cBhvr additive="base">
                                        <p:cTn id="434" dur="500" fill="hold"/>
                                        <p:tgtEl>
                                          <p:spTgt spid="1141"/>
                                        </p:tgtEl>
                                        <p:attrNameLst>
                                          <p:attrName>ppt_y</p:attrName>
                                        </p:attrNameLst>
                                      </p:cBhvr>
                                      <p:tavLst>
                                        <p:tav tm="0">
                                          <p:val>
                                            <p:strVal val="1+#ppt_h/2"/>
                                          </p:val>
                                        </p:tav>
                                        <p:tav tm="100000">
                                          <p:val>
                                            <p:strVal val="#ppt_y"/>
                                          </p:val>
                                        </p:tav>
                                      </p:tavLst>
                                    </p:anim>
                                  </p:childTnLst>
                                </p:cTn>
                              </p:par>
                              <p:par>
                                <p:cTn id="435" presetID="2" presetClass="entr" presetSubtype="4" fill="hold" grpId="0" nodeType="withEffect">
                                  <p:stCondLst>
                                    <p:cond delay="0"/>
                                  </p:stCondLst>
                                  <p:childTnLst>
                                    <p:set>
                                      <p:cBhvr>
                                        <p:cTn id="436" dur="1" fill="hold">
                                          <p:stCondLst>
                                            <p:cond delay="0"/>
                                          </p:stCondLst>
                                        </p:cTn>
                                        <p:tgtEl>
                                          <p:spTgt spid="1142"/>
                                        </p:tgtEl>
                                        <p:attrNameLst>
                                          <p:attrName>style.visibility</p:attrName>
                                        </p:attrNameLst>
                                      </p:cBhvr>
                                      <p:to>
                                        <p:strVal val="visible"/>
                                      </p:to>
                                    </p:set>
                                    <p:anim calcmode="lin" valueType="num">
                                      <p:cBhvr additive="base">
                                        <p:cTn id="437" dur="500" fill="hold"/>
                                        <p:tgtEl>
                                          <p:spTgt spid="1142"/>
                                        </p:tgtEl>
                                        <p:attrNameLst>
                                          <p:attrName>ppt_x</p:attrName>
                                        </p:attrNameLst>
                                      </p:cBhvr>
                                      <p:tavLst>
                                        <p:tav tm="0">
                                          <p:val>
                                            <p:strVal val="#ppt_x"/>
                                          </p:val>
                                        </p:tav>
                                        <p:tav tm="100000">
                                          <p:val>
                                            <p:strVal val="#ppt_x"/>
                                          </p:val>
                                        </p:tav>
                                      </p:tavLst>
                                    </p:anim>
                                    <p:anim calcmode="lin" valueType="num">
                                      <p:cBhvr additive="base">
                                        <p:cTn id="438" dur="500" fill="hold"/>
                                        <p:tgtEl>
                                          <p:spTgt spid="1142"/>
                                        </p:tgtEl>
                                        <p:attrNameLst>
                                          <p:attrName>ppt_y</p:attrName>
                                        </p:attrNameLst>
                                      </p:cBhvr>
                                      <p:tavLst>
                                        <p:tav tm="0">
                                          <p:val>
                                            <p:strVal val="1+#ppt_h/2"/>
                                          </p:val>
                                        </p:tav>
                                        <p:tav tm="100000">
                                          <p:val>
                                            <p:strVal val="#ppt_y"/>
                                          </p:val>
                                        </p:tav>
                                      </p:tavLst>
                                    </p:anim>
                                  </p:childTnLst>
                                </p:cTn>
                              </p:par>
                              <p:par>
                                <p:cTn id="439" presetID="2" presetClass="entr" presetSubtype="4" fill="hold" grpId="0" nodeType="withEffect">
                                  <p:stCondLst>
                                    <p:cond delay="0"/>
                                  </p:stCondLst>
                                  <p:childTnLst>
                                    <p:set>
                                      <p:cBhvr>
                                        <p:cTn id="440" dur="1" fill="hold">
                                          <p:stCondLst>
                                            <p:cond delay="0"/>
                                          </p:stCondLst>
                                        </p:cTn>
                                        <p:tgtEl>
                                          <p:spTgt spid="1143"/>
                                        </p:tgtEl>
                                        <p:attrNameLst>
                                          <p:attrName>style.visibility</p:attrName>
                                        </p:attrNameLst>
                                      </p:cBhvr>
                                      <p:to>
                                        <p:strVal val="visible"/>
                                      </p:to>
                                    </p:set>
                                    <p:anim calcmode="lin" valueType="num">
                                      <p:cBhvr additive="base">
                                        <p:cTn id="441" dur="500" fill="hold"/>
                                        <p:tgtEl>
                                          <p:spTgt spid="1143"/>
                                        </p:tgtEl>
                                        <p:attrNameLst>
                                          <p:attrName>ppt_x</p:attrName>
                                        </p:attrNameLst>
                                      </p:cBhvr>
                                      <p:tavLst>
                                        <p:tav tm="0">
                                          <p:val>
                                            <p:strVal val="#ppt_x"/>
                                          </p:val>
                                        </p:tav>
                                        <p:tav tm="100000">
                                          <p:val>
                                            <p:strVal val="#ppt_x"/>
                                          </p:val>
                                        </p:tav>
                                      </p:tavLst>
                                    </p:anim>
                                    <p:anim calcmode="lin" valueType="num">
                                      <p:cBhvr additive="base">
                                        <p:cTn id="442" dur="500" fill="hold"/>
                                        <p:tgtEl>
                                          <p:spTgt spid="1143"/>
                                        </p:tgtEl>
                                        <p:attrNameLst>
                                          <p:attrName>ppt_y</p:attrName>
                                        </p:attrNameLst>
                                      </p:cBhvr>
                                      <p:tavLst>
                                        <p:tav tm="0">
                                          <p:val>
                                            <p:strVal val="1+#ppt_h/2"/>
                                          </p:val>
                                        </p:tav>
                                        <p:tav tm="100000">
                                          <p:val>
                                            <p:strVal val="#ppt_y"/>
                                          </p:val>
                                        </p:tav>
                                      </p:tavLst>
                                    </p:anim>
                                  </p:childTnLst>
                                </p:cTn>
                              </p:par>
                              <p:par>
                                <p:cTn id="443" presetID="2" presetClass="entr" presetSubtype="4" fill="hold" grpId="0" nodeType="withEffect">
                                  <p:stCondLst>
                                    <p:cond delay="0"/>
                                  </p:stCondLst>
                                  <p:childTnLst>
                                    <p:set>
                                      <p:cBhvr>
                                        <p:cTn id="444" dur="1" fill="hold">
                                          <p:stCondLst>
                                            <p:cond delay="0"/>
                                          </p:stCondLst>
                                        </p:cTn>
                                        <p:tgtEl>
                                          <p:spTgt spid="1144"/>
                                        </p:tgtEl>
                                        <p:attrNameLst>
                                          <p:attrName>style.visibility</p:attrName>
                                        </p:attrNameLst>
                                      </p:cBhvr>
                                      <p:to>
                                        <p:strVal val="visible"/>
                                      </p:to>
                                    </p:set>
                                    <p:anim calcmode="lin" valueType="num">
                                      <p:cBhvr additive="base">
                                        <p:cTn id="445" dur="500" fill="hold"/>
                                        <p:tgtEl>
                                          <p:spTgt spid="1144"/>
                                        </p:tgtEl>
                                        <p:attrNameLst>
                                          <p:attrName>ppt_x</p:attrName>
                                        </p:attrNameLst>
                                      </p:cBhvr>
                                      <p:tavLst>
                                        <p:tav tm="0">
                                          <p:val>
                                            <p:strVal val="#ppt_x"/>
                                          </p:val>
                                        </p:tav>
                                        <p:tav tm="100000">
                                          <p:val>
                                            <p:strVal val="#ppt_x"/>
                                          </p:val>
                                        </p:tav>
                                      </p:tavLst>
                                    </p:anim>
                                    <p:anim calcmode="lin" valueType="num">
                                      <p:cBhvr additive="base">
                                        <p:cTn id="446" dur="500" fill="hold"/>
                                        <p:tgtEl>
                                          <p:spTgt spid="1144"/>
                                        </p:tgtEl>
                                        <p:attrNameLst>
                                          <p:attrName>ppt_y</p:attrName>
                                        </p:attrNameLst>
                                      </p:cBhvr>
                                      <p:tavLst>
                                        <p:tav tm="0">
                                          <p:val>
                                            <p:strVal val="1+#ppt_h/2"/>
                                          </p:val>
                                        </p:tav>
                                        <p:tav tm="100000">
                                          <p:val>
                                            <p:strVal val="#ppt_y"/>
                                          </p:val>
                                        </p:tav>
                                      </p:tavLst>
                                    </p:anim>
                                  </p:childTnLst>
                                </p:cTn>
                              </p:par>
                              <p:par>
                                <p:cTn id="447" presetID="2" presetClass="entr" presetSubtype="4" fill="hold" grpId="0" nodeType="withEffect">
                                  <p:stCondLst>
                                    <p:cond delay="0"/>
                                  </p:stCondLst>
                                  <p:childTnLst>
                                    <p:set>
                                      <p:cBhvr>
                                        <p:cTn id="448" dur="1" fill="hold">
                                          <p:stCondLst>
                                            <p:cond delay="0"/>
                                          </p:stCondLst>
                                        </p:cTn>
                                        <p:tgtEl>
                                          <p:spTgt spid="1145"/>
                                        </p:tgtEl>
                                        <p:attrNameLst>
                                          <p:attrName>style.visibility</p:attrName>
                                        </p:attrNameLst>
                                      </p:cBhvr>
                                      <p:to>
                                        <p:strVal val="visible"/>
                                      </p:to>
                                    </p:set>
                                    <p:anim calcmode="lin" valueType="num">
                                      <p:cBhvr additive="base">
                                        <p:cTn id="449" dur="500" fill="hold"/>
                                        <p:tgtEl>
                                          <p:spTgt spid="1145"/>
                                        </p:tgtEl>
                                        <p:attrNameLst>
                                          <p:attrName>ppt_x</p:attrName>
                                        </p:attrNameLst>
                                      </p:cBhvr>
                                      <p:tavLst>
                                        <p:tav tm="0">
                                          <p:val>
                                            <p:strVal val="#ppt_x"/>
                                          </p:val>
                                        </p:tav>
                                        <p:tav tm="100000">
                                          <p:val>
                                            <p:strVal val="#ppt_x"/>
                                          </p:val>
                                        </p:tav>
                                      </p:tavLst>
                                    </p:anim>
                                    <p:anim calcmode="lin" valueType="num">
                                      <p:cBhvr additive="base">
                                        <p:cTn id="450" dur="500" fill="hold"/>
                                        <p:tgtEl>
                                          <p:spTgt spid="1145"/>
                                        </p:tgtEl>
                                        <p:attrNameLst>
                                          <p:attrName>ppt_y</p:attrName>
                                        </p:attrNameLst>
                                      </p:cBhvr>
                                      <p:tavLst>
                                        <p:tav tm="0">
                                          <p:val>
                                            <p:strVal val="1+#ppt_h/2"/>
                                          </p:val>
                                        </p:tav>
                                        <p:tav tm="100000">
                                          <p:val>
                                            <p:strVal val="#ppt_y"/>
                                          </p:val>
                                        </p:tav>
                                      </p:tavLst>
                                    </p:anim>
                                  </p:childTnLst>
                                </p:cTn>
                              </p:par>
                              <p:par>
                                <p:cTn id="451" presetID="2" presetClass="entr" presetSubtype="4" fill="hold" grpId="0" nodeType="withEffect">
                                  <p:stCondLst>
                                    <p:cond delay="0"/>
                                  </p:stCondLst>
                                  <p:childTnLst>
                                    <p:set>
                                      <p:cBhvr>
                                        <p:cTn id="452" dur="1" fill="hold">
                                          <p:stCondLst>
                                            <p:cond delay="0"/>
                                          </p:stCondLst>
                                        </p:cTn>
                                        <p:tgtEl>
                                          <p:spTgt spid="1146"/>
                                        </p:tgtEl>
                                        <p:attrNameLst>
                                          <p:attrName>style.visibility</p:attrName>
                                        </p:attrNameLst>
                                      </p:cBhvr>
                                      <p:to>
                                        <p:strVal val="visible"/>
                                      </p:to>
                                    </p:set>
                                    <p:anim calcmode="lin" valueType="num">
                                      <p:cBhvr additive="base">
                                        <p:cTn id="453" dur="500" fill="hold"/>
                                        <p:tgtEl>
                                          <p:spTgt spid="1146"/>
                                        </p:tgtEl>
                                        <p:attrNameLst>
                                          <p:attrName>ppt_x</p:attrName>
                                        </p:attrNameLst>
                                      </p:cBhvr>
                                      <p:tavLst>
                                        <p:tav tm="0">
                                          <p:val>
                                            <p:strVal val="#ppt_x"/>
                                          </p:val>
                                        </p:tav>
                                        <p:tav tm="100000">
                                          <p:val>
                                            <p:strVal val="#ppt_x"/>
                                          </p:val>
                                        </p:tav>
                                      </p:tavLst>
                                    </p:anim>
                                    <p:anim calcmode="lin" valueType="num">
                                      <p:cBhvr additive="base">
                                        <p:cTn id="454" dur="500" fill="hold"/>
                                        <p:tgtEl>
                                          <p:spTgt spid="1146"/>
                                        </p:tgtEl>
                                        <p:attrNameLst>
                                          <p:attrName>ppt_y</p:attrName>
                                        </p:attrNameLst>
                                      </p:cBhvr>
                                      <p:tavLst>
                                        <p:tav tm="0">
                                          <p:val>
                                            <p:strVal val="1+#ppt_h/2"/>
                                          </p:val>
                                        </p:tav>
                                        <p:tav tm="100000">
                                          <p:val>
                                            <p:strVal val="#ppt_y"/>
                                          </p:val>
                                        </p:tav>
                                      </p:tavLst>
                                    </p:anim>
                                  </p:childTnLst>
                                </p:cTn>
                              </p:par>
                              <p:par>
                                <p:cTn id="455" presetID="2" presetClass="entr" presetSubtype="4" fill="hold" grpId="0" nodeType="withEffect">
                                  <p:stCondLst>
                                    <p:cond delay="0"/>
                                  </p:stCondLst>
                                  <p:childTnLst>
                                    <p:set>
                                      <p:cBhvr>
                                        <p:cTn id="456" dur="1" fill="hold">
                                          <p:stCondLst>
                                            <p:cond delay="0"/>
                                          </p:stCondLst>
                                        </p:cTn>
                                        <p:tgtEl>
                                          <p:spTgt spid="1147"/>
                                        </p:tgtEl>
                                        <p:attrNameLst>
                                          <p:attrName>style.visibility</p:attrName>
                                        </p:attrNameLst>
                                      </p:cBhvr>
                                      <p:to>
                                        <p:strVal val="visible"/>
                                      </p:to>
                                    </p:set>
                                    <p:anim calcmode="lin" valueType="num">
                                      <p:cBhvr additive="base">
                                        <p:cTn id="457" dur="500" fill="hold"/>
                                        <p:tgtEl>
                                          <p:spTgt spid="1147"/>
                                        </p:tgtEl>
                                        <p:attrNameLst>
                                          <p:attrName>ppt_x</p:attrName>
                                        </p:attrNameLst>
                                      </p:cBhvr>
                                      <p:tavLst>
                                        <p:tav tm="0">
                                          <p:val>
                                            <p:strVal val="#ppt_x"/>
                                          </p:val>
                                        </p:tav>
                                        <p:tav tm="100000">
                                          <p:val>
                                            <p:strVal val="#ppt_x"/>
                                          </p:val>
                                        </p:tav>
                                      </p:tavLst>
                                    </p:anim>
                                    <p:anim calcmode="lin" valueType="num">
                                      <p:cBhvr additive="base">
                                        <p:cTn id="458" dur="500" fill="hold"/>
                                        <p:tgtEl>
                                          <p:spTgt spid="1147"/>
                                        </p:tgtEl>
                                        <p:attrNameLst>
                                          <p:attrName>ppt_y</p:attrName>
                                        </p:attrNameLst>
                                      </p:cBhvr>
                                      <p:tavLst>
                                        <p:tav tm="0">
                                          <p:val>
                                            <p:strVal val="1+#ppt_h/2"/>
                                          </p:val>
                                        </p:tav>
                                        <p:tav tm="100000">
                                          <p:val>
                                            <p:strVal val="#ppt_y"/>
                                          </p:val>
                                        </p:tav>
                                      </p:tavLst>
                                    </p:anim>
                                  </p:childTnLst>
                                </p:cTn>
                              </p:par>
                              <p:par>
                                <p:cTn id="459" presetID="2" presetClass="entr" presetSubtype="4" fill="hold" grpId="0" nodeType="withEffect">
                                  <p:stCondLst>
                                    <p:cond delay="0"/>
                                  </p:stCondLst>
                                  <p:childTnLst>
                                    <p:set>
                                      <p:cBhvr>
                                        <p:cTn id="460" dur="1" fill="hold">
                                          <p:stCondLst>
                                            <p:cond delay="0"/>
                                          </p:stCondLst>
                                        </p:cTn>
                                        <p:tgtEl>
                                          <p:spTgt spid="1148"/>
                                        </p:tgtEl>
                                        <p:attrNameLst>
                                          <p:attrName>style.visibility</p:attrName>
                                        </p:attrNameLst>
                                      </p:cBhvr>
                                      <p:to>
                                        <p:strVal val="visible"/>
                                      </p:to>
                                    </p:set>
                                    <p:anim calcmode="lin" valueType="num">
                                      <p:cBhvr additive="base">
                                        <p:cTn id="461" dur="500" fill="hold"/>
                                        <p:tgtEl>
                                          <p:spTgt spid="1148"/>
                                        </p:tgtEl>
                                        <p:attrNameLst>
                                          <p:attrName>ppt_x</p:attrName>
                                        </p:attrNameLst>
                                      </p:cBhvr>
                                      <p:tavLst>
                                        <p:tav tm="0">
                                          <p:val>
                                            <p:strVal val="#ppt_x"/>
                                          </p:val>
                                        </p:tav>
                                        <p:tav tm="100000">
                                          <p:val>
                                            <p:strVal val="#ppt_x"/>
                                          </p:val>
                                        </p:tav>
                                      </p:tavLst>
                                    </p:anim>
                                    <p:anim calcmode="lin" valueType="num">
                                      <p:cBhvr additive="base">
                                        <p:cTn id="462" dur="500" fill="hold"/>
                                        <p:tgtEl>
                                          <p:spTgt spid="1148"/>
                                        </p:tgtEl>
                                        <p:attrNameLst>
                                          <p:attrName>ppt_y</p:attrName>
                                        </p:attrNameLst>
                                      </p:cBhvr>
                                      <p:tavLst>
                                        <p:tav tm="0">
                                          <p:val>
                                            <p:strVal val="1+#ppt_h/2"/>
                                          </p:val>
                                        </p:tav>
                                        <p:tav tm="100000">
                                          <p:val>
                                            <p:strVal val="#ppt_y"/>
                                          </p:val>
                                        </p:tav>
                                      </p:tavLst>
                                    </p:anim>
                                  </p:childTnLst>
                                </p:cTn>
                              </p:par>
                              <p:par>
                                <p:cTn id="463" presetID="2" presetClass="entr" presetSubtype="4" fill="hold" grpId="0" nodeType="withEffect">
                                  <p:stCondLst>
                                    <p:cond delay="0"/>
                                  </p:stCondLst>
                                  <p:childTnLst>
                                    <p:set>
                                      <p:cBhvr>
                                        <p:cTn id="464" dur="1" fill="hold">
                                          <p:stCondLst>
                                            <p:cond delay="0"/>
                                          </p:stCondLst>
                                        </p:cTn>
                                        <p:tgtEl>
                                          <p:spTgt spid="1149"/>
                                        </p:tgtEl>
                                        <p:attrNameLst>
                                          <p:attrName>style.visibility</p:attrName>
                                        </p:attrNameLst>
                                      </p:cBhvr>
                                      <p:to>
                                        <p:strVal val="visible"/>
                                      </p:to>
                                    </p:set>
                                    <p:anim calcmode="lin" valueType="num">
                                      <p:cBhvr additive="base">
                                        <p:cTn id="465" dur="500" fill="hold"/>
                                        <p:tgtEl>
                                          <p:spTgt spid="1149"/>
                                        </p:tgtEl>
                                        <p:attrNameLst>
                                          <p:attrName>ppt_x</p:attrName>
                                        </p:attrNameLst>
                                      </p:cBhvr>
                                      <p:tavLst>
                                        <p:tav tm="0">
                                          <p:val>
                                            <p:strVal val="#ppt_x"/>
                                          </p:val>
                                        </p:tav>
                                        <p:tav tm="100000">
                                          <p:val>
                                            <p:strVal val="#ppt_x"/>
                                          </p:val>
                                        </p:tav>
                                      </p:tavLst>
                                    </p:anim>
                                    <p:anim calcmode="lin" valueType="num">
                                      <p:cBhvr additive="base">
                                        <p:cTn id="466" dur="500" fill="hold"/>
                                        <p:tgtEl>
                                          <p:spTgt spid="1149"/>
                                        </p:tgtEl>
                                        <p:attrNameLst>
                                          <p:attrName>ppt_y</p:attrName>
                                        </p:attrNameLst>
                                      </p:cBhvr>
                                      <p:tavLst>
                                        <p:tav tm="0">
                                          <p:val>
                                            <p:strVal val="1+#ppt_h/2"/>
                                          </p:val>
                                        </p:tav>
                                        <p:tav tm="100000">
                                          <p:val>
                                            <p:strVal val="#ppt_y"/>
                                          </p:val>
                                        </p:tav>
                                      </p:tavLst>
                                    </p:anim>
                                  </p:childTnLst>
                                </p:cTn>
                              </p:par>
                            </p:childTnLst>
                          </p:cTn>
                        </p:par>
                      </p:childTnLst>
                    </p:cTn>
                  </p:par>
                  <p:par>
                    <p:cTn id="467" fill="hold">
                      <p:stCondLst>
                        <p:cond delay="indefinite"/>
                      </p:stCondLst>
                      <p:childTnLst>
                        <p:par>
                          <p:cTn id="468" fill="hold">
                            <p:stCondLst>
                              <p:cond delay="0"/>
                            </p:stCondLst>
                            <p:childTnLst>
                              <p:par>
                                <p:cTn id="469" presetID="2" presetClass="entr" presetSubtype="4" fill="hold" nodeType="clickEffect">
                                  <p:stCondLst>
                                    <p:cond delay="0"/>
                                  </p:stCondLst>
                                  <p:childTnLst>
                                    <p:set>
                                      <p:cBhvr>
                                        <p:cTn id="470" dur="1" fill="hold">
                                          <p:stCondLst>
                                            <p:cond delay="0"/>
                                          </p:stCondLst>
                                        </p:cTn>
                                        <p:tgtEl>
                                          <p:spTgt spid="1215"/>
                                        </p:tgtEl>
                                        <p:attrNameLst>
                                          <p:attrName>style.visibility</p:attrName>
                                        </p:attrNameLst>
                                      </p:cBhvr>
                                      <p:to>
                                        <p:strVal val="visible"/>
                                      </p:to>
                                    </p:set>
                                    <p:anim calcmode="lin" valueType="num">
                                      <p:cBhvr additive="base">
                                        <p:cTn id="471" dur="500" fill="hold"/>
                                        <p:tgtEl>
                                          <p:spTgt spid="1215"/>
                                        </p:tgtEl>
                                        <p:attrNameLst>
                                          <p:attrName>ppt_x</p:attrName>
                                        </p:attrNameLst>
                                      </p:cBhvr>
                                      <p:tavLst>
                                        <p:tav tm="0">
                                          <p:val>
                                            <p:strVal val="#ppt_x"/>
                                          </p:val>
                                        </p:tav>
                                        <p:tav tm="100000">
                                          <p:val>
                                            <p:strVal val="#ppt_x"/>
                                          </p:val>
                                        </p:tav>
                                      </p:tavLst>
                                    </p:anim>
                                    <p:anim calcmode="lin" valueType="num">
                                      <p:cBhvr additive="base">
                                        <p:cTn id="472" dur="500" fill="hold"/>
                                        <p:tgtEl>
                                          <p:spTgt spid="1215"/>
                                        </p:tgtEl>
                                        <p:attrNameLst>
                                          <p:attrName>ppt_y</p:attrName>
                                        </p:attrNameLst>
                                      </p:cBhvr>
                                      <p:tavLst>
                                        <p:tav tm="0">
                                          <p:val>
                                            <p:strVal val="1+#ppt_h/2"/>
                                          </p:val>
                                        </p:tav>
                                        <p:tav tm="100000">
                                          <p:val>
                                            <p:strVal val="#ppt_y"/>
                                          </p:val>
                                        </p:tav>
                                      </p:tavLst>
                                    </p:anim>
                                  </p:childTnLst>
                                </p:cTn>
                              </p:par>
                              <p:par>
                                <p:cTn id="473" presetID="2" presetClass="entr" presetSubtype="4" fill="hold" nodeType="withEffect">
                                  <p:stCondLst>
                                    <p:cond delay="0"/>
                                  </p:stCondLst>
                                  <p:childTnLst>
                                    <p:set>
                                      <p:cBhvr>
                                        <p:cTn id="474" dur="1" fill="hold">
                                          <p:stCondLst>
                                            <p:cond delay="0"/>
                                          </p:stCondLst>
                                        </p:cTn>
                                        <p:tgtEl>
                                          <p:spTgt spid="1218"/>
                                        </p:tgtEl>
                                        <p:attrNameLst>
                                          <p:attrName>style.visibility</p:attrName>
                                        </p:attrNameLst>
                                      </p:cBhvr>
                                      <p:to>
                                        <p:strVal val="visible"/>
                                      </p:to>
                                    </p:set>
                                    <p:anim calcmode="lin" valueType="num">
                                      <p:cBhvr additive="base">
                                        <p:cTn id="475" dur="500" fill="hold"/>
                                        <p:tgtEl>
                                          <p:spTgt spid="1218"/>
                                        </p:tgtEl>
                                        <p:attrNameLst>
                                          <p:attrName>ppt_x</p:attrName>
                                        </p:attrNameLst>
                                      </p:cBhvr>
                                      <p:tavLst>
                                        <p:tav tm="0">
                                          <p:val>
                                            <p:strVal val="#ppt_x"/>
                                          </p:val>
                                        </p:tav>
                                        <p:tav tm="100000">
                                          <p:val>
                                            <p:strVal val="#ppt_x"/>
                                          </p:val>
                                        </p:tav>
                                      </p:tavLst>
                                    </p:anim>
                                    <p:anim calcmode="lin" valueType="num">
                                      <p:cBhvr additive="base">
                                        <p:cTn id="476" dur="500" fill="hold"/>
                                        <p:tgtEl>
                                          <p:spTgt spid="1218"/>
                                        </p:tgtEl>
                                        <p:attrNameLst>
                                          <p:attrName>ppt_y</p:attrName>
                                        </p:attrNameLst>
                                      </p:cBhvr>
                                      <p:tavLst>
                                        <p:tav tm="0">
                                          <p:val>
                                            <p:strVal val="1+#ppt_h/2"/>
                                          </p:val>
                                        </p:tav>
                                        <p:tav tm="100000">
                                          <p:val>
                                            <p:strVal val="#ppt_y"/>
                                          </p:val>
                                        </p:tav>
                                      </p:tavLst>
                                    </p:anim>
                                  </p:childTnLst>
                                </p:cTn>
                              </p:par>
                              <p:par>
                                <p:cTn id="477" presetID="2" presetClass="entr" presetSubtype="4" fill="hold" nodeType="withEffect">
                                  <p:stCondLst>
                                    <p:cond delay="0"/>
                                  </p:stCondLst>
                                  <p:childTnLst>
                                    <p:set>
                                      <p:cBhvr>
                                        <p:cTn id="478" dur="1" fill="hold">
                                          <p:stCondLst>
                                            <p:cond delay="0"/>
                                          </p:stCondLst>
                                        </p:cTn>
                                        <p:tgtEl>
                                          <p:spTgt spid="1220"/>
                                        </p:tgtEl>
                                        <p:attrNameLst>
                                          <p:attrName>style.visibility</p:attrName>
                                        </p:attrNameLst>
                                      </p:cBhvr>
                                      <p:to>
                                        <p:strVal val="visible"/>
                                      </p:to>
                                    </p:set>
                                    <p:anim calcmode="lin" valueType="num">
                                      <p:cBhvr additive="base">
                                        <p:cTn id="479" dur="500" fill="hold"/>
                                        <p:tgtEl>
                                          <p:spTgt spid="1220"/>
                                        </p:tgtEl>
                                        <p:attrNameLst>
                                          <p:attrName>ppt_x</p:attrName>
                                        </p:attrNameLst>
                                      </p:cBhvr>
                                      <p:tavLst>
                                        <p:tav tm="0">
                                          <p:val>
                                            <p:strVal val="#ppt_x"/>
                                          </p:val>
                                        </p:tav>
                                        <p:tav tm="100000">
                                          <p:val>
                                            <p:strVal val="#ppt_x"/>
                                          </p:val>
                                        </p:tav>
                                      </p:tavLst>
                                    </p:anim>
                                    <p:anim calcmode="lin" valueType="num">
                                      <p:cBhvr additive="base">
                                        <p:cTn id="480" dur="500" fill="hold"/>
                                        <p:tgtEl>
                                          <p:spTgt spid="1220"/>
                                        </p:tgtEl>
                                        <p:attrNameLst>
                                          <p:attrName>ppt_y</p:attrName>
                                        </p:attrNameLst>
                                      </p:cBhvr>
                                      <p:tavLst>
                                        <p:tav tm="0">
                                          <p:val>
                                            <p:strVal val="1+#ppt_h/2"/>
                                          </p:val>
                                        </p:tav>
                                        <p:tav tm="100000">
                                          <p:val>
                                            <p:strVal val="#ppt_y"/>
                                          </p:val>
                                        </p:tav>
                                      </p:tavLst>
                                    </p:anim>
                                  </p:childTnLst>
                                </p:cTn>
                              </p:par>
                              <p:par>
                                <p:cTn id="481" presetID="2" presetClass="entr" presetSubtype="4" fill="hold" nodeType="withEffect">
                                  <p:stCondLst>
                                    <p:cond delay="0"/>
                                  </p:stCondLst>
                                  <p:childTnLst>
                                    <p:set>
                                      <p:cBhvr>
                                        <p:cTn id="482" dur="1" fill="hold">
                                          <p:stCondLst>
                                            <p:cond delay="0"/>
                                          </p:stCondLst>
                                        </p:cTn>
                                        <p:tgtEl>
                                          <p:spTgt spid="1222"/>
                                        </p:tgtEl>
                                        <p:attrNameLst>
                                          <p:attrName>style.visibility</p:attrName>
                                        </p:attrNameLst>
                                      </p:cBhvr>
                                      <p:to>
                                        <p:strVal val="visible"/>
                                      </p:to>
                                    </p:set>
                                    <p:anim calcmode="lin" valueType="num">
                                      <p:cBhvr additive="base">
                                        <p:cTn id="483" dur="500" fill="hold"/>
                                        <p:tgtEl>
                                          <p:spTgt spid="1222"/>
                                        </p:tgtEl>
                                        <p:attrNameLst>
                                          <p:attrName>ppt_x</p:attrName>
                                        </p:attrNameLst>
                                      </p:cBhvr>
                                      <p:tavLst>
                                        <p:tav tm="0">
                                          <p:val>
                                            <p:strVal val="#ppt_x"/>
                                          </p:val>
                                        </p:tav>
                                        <p:tav tm="100000">
                                          <p:val>
                                            <p:strVal val="#ppt_x"/>
                                          </p:val>
                                        </p:tav>
                                      </p:tavLst>
                                    </p:anim>
                                    <p:anim calcmode="lin" valueType="num">
                                      <p:cBhvr additive="base">
                                        <p:cTn id="484" dur="500" fill="hold"/>
                                        <p:tgtEl>
                                          <p:spTgt spid="1222"/>
                                        </p:tgtEl>
                                        <p:attrNameLst>
                                          <p:attrName>ppt_y</p:attrName>
                                        </p:attrNameLst>
                                      </p:cBhvr>
                                      <p:tavLst>
                                        <p:tav tm="0">
                                          <p:val>
                                            <p:strVal val="1+#ppt_h/2"/>
                                          </p:val>
                                        </p:tav>
                                        <p:tav tm="100000">
                                          <p:val>
                                            <p:strVal val="#ppt_y"/>
                                          </p:val>
                                        </p:tav>
                                      </p:tavLst>
                                    </p:anim>
                                  </p:childTnLst>
                                </p:cTn>
                              </p:par>
                              <p:par>
                                <p:cTn id="485" presetID="2" presetClass="entr" presetSubtype="4" fill="hold" grpId="0" nodeType="withEffect">
                                  <p:stCondLst>
                                    <p:cond delay="0"/>
                                  </p:stCondLst>
                                  <p:childTnLst>
                                    <p:set>
                                      <p:cBhvr>
                                        <p:cTn id="486" dur="1" fill="hold">
                                          <p:stCondLst>
                                            <p:cond delay="0"/>
                                          </p:stCondLst>
                                        </p:cTn>
                                        <p:tgtEl>
                                          <p:spTgt spid="1223"/>
                                        </p:tgtEl>
                                        <p:attrNameLst>
                                          <p:attrName>style.visibility</p:attrName>
                                        </p:attrNameLst>
                                      </p:cBhvr>
                                      <p:to>
                                        <p:strVal val="visible"/>
                                      </p:to>
                                    </p:set>
                                    <p:anim calcmode="lin" valueType="num">
                                      <p:cBhvr additive="base">
                                        <p:cTn id="487" dur="500" fill="hold"/>
                                        <p:tgtEl>
                                          <p:spTgt spid="1223"/>
                                        </p:tgtEl>
                                        <p:attrNameLst>
                                          <p:attrName>ppt_x</p:attrName>
                                        </p:attrNameLst>
                                      </p:cBhvr>
                                      <p:tavLst>
                                        <p:tav tm="0">
                                          <p:val>
                                            <p:strVal val="#ppt_x"/>
                                          </p:val>
                                        </p:tav>
                                        <p:tav tm="100000">
                                          <p:val>
                                            <p:strVal val="#ppt_x"/>
                                          </p:val>
                                        </p:tav>
                                      </p:tavLst>
                                    </p:anim>
                                    <p:anim calcmode="lin" valueType="num">
                                      <p:cBhvr additive="base">
                                        <p:cTn id="488" dur="500" fill="hold"/>
                                        <p:tgtEl>
                                          <p:spTgt spid="1223"/>
                                        </p:tgtEl>
                                        <p:attrNameLst>
                                          <p:attrName>ppt_y</p:attrName>
                                        </p:attrNameLst>
                                      </p:cBhvr>
                                      <p:tavLst>
                                        <p:tav tm="0">
                                          <p:val>
                                            <p:strVal val="1+#ppt_h/2"/>
                                          </p:val>
                                        </p:tav>
                                        <p:tav tm="100000">
                                          <p:val>
                                            <p:strVal val="#ppt_y"/>
                                          </p:val>
                                        </p:tav>
                                      </p:tavLst>
                                    </p:anim>
                                  </p:childTnLst>
                                </p:cTn>
                              </p:par>
                              <p:par>
                                <p:cTn id="489" presetID="2" presetClass="entr" presetSubtype="4" fill="hold" grpId="0" nodeType="withEffect">
                                  <p:stCondLst>
                                    <p:cond delay="0"/>
                                  </p:stCondLst>
                                  <p:childTnLst>
                                    <p:set>
                                      <p:cBhvr>
                                        <p:cTn id="490" dur="1" fill="hold">
                                          <p:stCondLst>
                                            <p:cond delay="0"/>
                                          </p:stCondLst>
                                        </p:cTn>
                                        <p:tgtEl>
                                          <p:spTgt spid="1224"/>
                                        </p:tgtEl>
                                        <p:attrNameLst>
                                          <p:attrName>style.visibility</p:attrName>
                                        </p:attrNameLst>
                                      </p:cBhvr>
                                      <p:to>
                                        <p:strVal val="visible"/>
                                      </p:to>
                                    </p:set>
                                    <p:anim calcmode="lin" valueType="num">
                                      <p:cBhvr additive="base">
                                        <p:cTn id="491" dur="500" fill="hold"/>
                                        <p:tgtEl>
                                          <p:spTgt spid="1224"/>
                                        </p:tgtEl>
                                        <p:attrNameLst>
                                          <p:attrName>ppt_x</p:attrName>
                                        </p:attrNameLst>
                                      </p:cBhvr>
                                      <p:tavLst>
                                        <p:tav tm="0">
                                          <p:val>
                                            <p:strVal val="#ppt_x"/>
                                          </p:val>
                                        </p:tav>
                                        <p:tav tm="100000">
                                          <p:val>
                                            <p:strVal val="#ppt_x"/>
                                          </p:val>
                                        </p:tav>
                                      </p:tavLst>
                                    </p:anim>
                                    <p:anim calcmode="lin" valueType="num">
                                      <p:cBhvr additive="base">
                                        <p:cTn id="492" dur="500" fill="hold"/>
                                        <p:tgtEl>
                                          <p:spTgt spid="1224"/>
                                        </p:tgtEl>
                                        <p:attrNameLst>
                                          <p:attrName>ppt_y</p:attrName>
                                        </p:attrNameLst>
                                      </p:cBhvr>
                                      <p:tavLst>
                                        <p:tav tm="0">
                                          <p:val>
                                            <p:strVal val="1+#ppt_h/2"/>
                                          </p:val>
                                        </p:tav>
                                        <p:tav tm="100000">
                                          <p:val>
                                            <p:strVal val="#ppt_y"/>
                                          </p:val>
                                        </p:tav>
                                      </p:tavLst>
                                    </p:anim>
                                  </p:childTnLst>
                                </p:cTn>
                              </p:par>
                              <p:par>
                                <p:cTn id="493" presetID="2" presetClass="entr" presetSubtype="4" fill="hold" grpId="0" nodeType="withEffect">
                                  <p:stCondLst>
                                    <p:cond delay="0"/>
                                  </p:stCondLst>
                                  <p:childTnLst>
                                    <p:set>
                                      <p:cBhvr>
                                        <p:cTn id="494" dur="1" fill="hold">
                                          <p:stCondLst>
                                            <p:cond delay="0"/>
                                          </p:stCondLst>
                                        </p:cTn>
                                        <p:tgtEl>
                                          <p:spTgt spid="1225"/>
                                        </p:tgtEl>
                                        <p:attrNameLst>
                                          <p:attrName>style.visibility</p:attrName>
                                        </p:attrNameLst>
                                      </p:cBhvr>
                                      <p:to>
                                        <p:strVal val="visible"/>
                                      </p:to>
                                    </p:set>
                                    <p:anim calcmode="lin" valueType="num">
                                      <p:cBhvr additive="base">
                                        <p:cTn id="495" dur="500" fill="hold"/>
                                        <p:tgtEl>
                                          <p:spTgt spid="1225"/>
                                        </p:tgtEl>
                                        <p:attrNameLst>
                                          <p:attrName>ppt_x</p:attrName>
                                        </p:attrNameLst>
                                      </p:cBhvr>
                                      <p:tavLst>
                                        <p:tav tm="0">
                                          <p:val>
                                            <p:strVal val="#ppt_x"/>
                                          </p:val>
                                        </p:tav>
                                        <p:tav tm="100000">
                                          <p:val>
                                            <p:strVal val="#ppt_x"/>
                                          </p:val>
                                        </p:tav>
                                      </p:tavLst>
                                    </p:anim>
                                    <p:anim calcmode="lin" valueType="num">
                                      <p:cBhvr additive="base">
                                        <p:cTn id="496" dur="500" fill="hold"/>
                                        <p:tgtEl>
                                          <p:spTgt spid="1225"/>
                                        </p:tgtEl>
                                        <p:attrNameLst>
                                          <p:attrName>ppt_y</p:attrName>
                                        </p:attrNameLst>
                                      </p:cBhvr>
                                      <p:tavLst>
                                        <p:tav tm="0">
                                          <p:val>
                                            <p:strVal val="1+#ppt_h/2"/>
                                          </p:val>
                                        </p:tav>
                                        <p:tav tm="100000">
                                          <p:val>
                                            <p:strVal val="#ppt_y"/>
                                          </p:val>
                                        </p:tav>
                                      </p:tavLst>
                                    </p:anim>
                                  </p:childTnLst>
                                </p:cTn>
                              </p:par>
                              <p:par>
                                <p:cTn id="497" presetID="2" presetClass="entr" presetSubtype="4" fill="hold" grpId="0" nodeType="withEffect">
                                  <p:stCondLst>
                                    <p:cond delay="0"/>
                                  </p:stCondLst>
                                  <p:childTnLst>
                                    <p:set>
                                      <p:cBhvr>
                                        <p:cTn id="498" dur="1" fill="hold">
                                          <p:stCondLst>
                                            <p:cond delay="0"/>
                                          </p:stCondLst>
                                        </p:cTn>
                                        <p:tgtEl>
                                          <p:spTgt spid="1227"/>
                                        </p:tgtEl>
                                        <p:attrNameLst>
                                          <p:attrName>style.visibility</p:attrName>
                                        </p:attrNameLst>
                                      </p:cBhvr>
                                      <p:to>
                                        <p:strVal val="visible"/>
                                      </p:to>
                                    </p:set>
                                    <p:anim calcmode="lin" valueType="num">
                                      <p:cBhvr additive="base">
                                        <p:cTn id="499" dur="500" fill="hold"/>
                                        <p:tgtEl>
                                          <p:spTgt spid="1227"/>
                                        </p:tgtEl>
                                        <p:attrNameLst>
                                          <p:attrName>ppt_x</p:attrName>
                                        </p:attrNameLst>
                                      </p:cBhvr>
                                      <p:tavLst>
                                        <p:tav tm="0">
                                          <p:val>
                                            <p:strVal val="#ppt_x"/>
                                          </p:val>
                                        </p:tav>
                                        <p:tav tm="100000">
                                          <p:val>
                                            <p:strVal val="#ppt_x"/>
                                          </p:val>
                                        </p:tav>
                                      </p:tavLst>
                                    </p:anim>
                                    <p:anim calcmode="lin" valueType="num">
                                      <p:cBhvr additive="base">
                                        <p:cTn id="500" dur="500" fill="hold"/>
                                        <p:tgtEl>
                                          <p:spTgt spid="1227"/>
                                        </p:tgtEl>
                                        <p:attrNameLst>
                                          <p:attrName>ppt_y</p:attrName>
                                        </p:attrNameLst>
                                      </p:cBhvr>
                                      <p:tavLst>
                                        <p:tav tm="0">
                                          <p:val>
                                            <p:strVal val="1+#ppt_h/2"/>
                                          </p:val>
                                        </p:tav>
                                        <p:tav tm="100000">
                                          <p:val>
                                            <p:strVal val="#ppt_y"/>
                                          </p:val>
                                        </p:tav>
                                      </p:tavLst>
                                    </p:anim>
                                  </p:childTnLst>
                                </p:cTn>
                              </p:par>
                              <p:par>
                                <p:cTn id="501" presetID="2" presetClass="entr" presetSubtype="4" fill="hold" grpId="0" nodeType="withEffect">
                                  <p:stCondLst>
                                    <p:cond delay="0"/>
                                  </p:stCondLst>
                                  <p:childTnLst>
                                    <p:set>
                                      <p:cBhvr>
                                        <p:cTn id="502" dur="1" fill="hold">
                                          <p:stCondLst>
                                            <p:cond delay="0"/>
                                          </p:stCondLst>
                                        </p:cTn>
                                        <p:tgtEl>
                                          <p:spTgt spid="1228"/>
                                        </p:tgtEl>
                                        <p:attrNameLst>
                                          <p:attrName>style.visibility</p:attrName>
                                        </p:attrNameLst>
                                      </p:cBhvr>
                                      <p:to>
                                        <p:strVal val="visible"/>
                                      </p:to>
                                    </p:set>
                                    <p:anim calcmode="lin" valueType="num">
                                      <p:cBhvr additive="base">
                                        <p:cTn id="503" dur="500" fill="hold"/>
                                        <p:tgtEl>
                                          <p:spTgt spid="1228"/>
                                        </p:tgtEl>
                                        <p:attrNameLst>
                                          <p:attrName>ppt_x</p:attrName>
                                        </p:attrNameLst>
                                      </p:cBhvr>
                                      <p:tavLst>
                                        <p:tav tm="0">
                                          <p:val>
                                            <p:strVal val="#ppt_x"/>
                                          </p:val>
                                        </p:tav>
                                        <p:tav tm="100000">
                                          <p:val>
                                            <p:strVal val="#ppt_x"/>
                                          </p:val>
                                        </p:tav>
                                      </p:tavLst>
                                    </p:anim>
                                    <p:anim calcmode="lin" valueType="num">
                                      <p:cBhvr additive="base">
                                        <p:cTn id="504" dur="500" fill="hold"/>
                                        <p:tgtEl>
                                          <p:spTgt spid="1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505" restart="whenNotActive" fill="hold" evtFilter="cancelBubble" nodeType="interactiveSeq">
                <p:stCondLst>
                  <p:cond evt="onClick" delay="0">
                    <p:tgtEl>
                      <p:spTgt spid="1229"/>
                    </p:tgtEl>
                  </p:cond>
                </p:stCondLst>
                <p:endSync evt="end" delay="0">
                  <p:rtn val="all"/>
                </p:endSync>
                <p:childTnLst>
                  <p:par>
                    <p:cTn id="506" fill="hold">
                      <p:stCondLst>
                        <p:cond delay="0"/>
                      </p:stCondLst>
                      <p:childTnLst>
                        <p:par>
                          <p:cTn id="507" fill="hold">
                            <p:stCondLst>
                              <p:cond delay="0"/>
                            </p:stCondLst>
                            <p:childTnLst>
                              <p:par>
                                <p:cTn id="508" presetID="2" presetClass="entr" presetSubtype="4" fill="hold" nodeType="clickEffect">
                                  <p:stCondLst>
                                    <p:cond delay="0"/>
                                  </p:stCondLst>
                                  <p:childTnLst>
                                    <p:set>
                                      <p:cBhvr>
                                        <p:cTn id="509" dur="1" fill="hold">
                                          <p:stCondLst>
                                            <p:cond delay="0"/>
                                          </p:stCondLst>
                                        </p:cTn>
                                        <p:tgtEl>
                                          <p:spTgt spid="1230"/>
                                        </p:tgtEl>
                                        <p:attrNameLst>
                                          <p:attrName>style.visibility</p:attrName>
                                        </p:attrNameLst>
                                      </p:cBhvr>
                                      <p:to>
                                        <p:strVal val="visible"/>
                                      </p:to>
                                    </p:set>
                                    <p:anim calcmode="lin" valueType="num">
                                      <p:cBhvr additive="base">
                                        <p:cTn id="510" dur="500" fill="hold"/>
                                        <p:tgtEl>
                                          <p:spTgt spid="1230"/>
                                        </p:tgtEl>
                                        <p:attrNameLst>
                                          <p:attrName>ppt_x</p:attrName>
                                        </p:attrNameLst>
                                      </p:cBhvr>
                                      <p:tavLst>
                                        <p:tav tm="0">
                                          <p:val>
                                            <p:strVal val="#ppt_x"/>
                                          </p:val>
                                        </p:tav>
                                        <p:tav tm="100000">
                                          <p:val>
                                            <p:strVal val="#ppt_x"/>
                                          </p:val>
                                        </p:tav>
                                      </p:tavLst>
                                    </p:anim>
                                    <p:anim calcmode="lin" valueType="num">
                                      <p:cBhvr additive="base">
                                        <p:cTn id="511" dur="500" fill="hold"/>
                                        <p:tgtEl>
                                          <p:spTgt spid="1230"/>
                                        </p:tgtEl>
                                        <p:attrNameLst>
                                          <p:attrName>ppt_y</p:attrName>
                                        </p:attrNameLst>
                                      </p:cBhvr>
                                      <p:tavLst>
                                        <p:tav tm="0">
                                          <p:val>
                                            <p:strVal val="1+#ppt_h/2"/>
                                          </p:val>
                                        </p:tav>
                                        <p:tav tm="100000">
                                          <p:val>
                                            <p:strVal val="#ppt_y"/>
                                          </p:val>
                                        </p:tav>
                                      </p:tavLst>
                                    </p:anim>
                                  </p:childTnLst>
                                </p:cTn>
                              </p:par>
                            </p:childTnLst>
                          </p:cTn>
                        </p:par>
                      </p:childTnLst>
                    </p:cTn>
                  </p:par>
                  <p:par>
                    <p:cTn id="512" fill="hold">
                      <p:stCondLst>
                        <p:cond delay="indefinite"/>
                      </p:stCondLst>
                      <p:childTnLst>
                        <p:par>
                          <p:cTn id="513" fill="hold">
                            <p:stCondLst>
                              <p:cond delay="0"/>
                            </p:stCondLst>
                            <p:childTnLst>
                              <p:par>
                                <p:cTn id="514" presetID="2" presetClass="exit" presetSubtype="4" fill="hold" nodeType="clickEffect">
                                  <p:stCondLst>
                                    <p:cond delay="0"/>
                                  </p:stCondLst>
                                  <p:childTnLst>
                                    <p:anim calcmode="lin" valueType="num">
                                      <p:cBhvr additive="base">
                                        <p:cTn id="515" dur="500"/>
                                        <p:tgtEl>
                                          <p:spTgt spid="1230"/>
                                        </p:tgtEl>
                                        <p:attrNameLst>
                                          <p:attrName>ppt_x</p:attrName>
                                        </p:attrNameLst>
                                      </p:cBhvr>
                                      <p:tavLst>
                                        <p:tav tm="0">
                                          <p:val>
                                            <p:strVal val="ppt_x"/>
                                          </p:val>
                                        </p:tav>
                                        <p:tav tm="100000">
                                          <p:val>
                                            <p:strVal val="ppt_x"/>
                                          </p:val>
                                        </p:tav>
                                      </p:tavLst>
                                    </p:anim>
                                    <p:anim calcmode="lin" valueType="num">
                                      <p:cBhvr additive="base">
                                        <p:cTn id="516" dur="500"/>
                                        <p:tgtEl>
                                          <p:spTgt spid="1230"/>
                                        </p:tgtEl>
                                        <p:attrNameLst>
                                          <p:attrName>ppt_y</p:attrName>
                                        </p:attrNameLst>
                                      </p:cBhvr>
                                      <p:tavLst>
                                        <p:tav tm="0">
                                          <p:val>
                                            <p:strVal val="ppt_y"/>
                                          </p:val>
                                        </p:tav>
                                        <p:tav tm="100000">
                                          <p:val>
                                            <p:strVal val="1+ppt_h/2"/>
                                          </p:val>
                                        </p:tav>
                                      </p:tavLst>
                                    </p:anim>
                                    <p:set>
                                      <p:cBhvr>
                                        <p:cTn id="517" dur="1" fill="hold">
                                          <p:stCondLst>
                                            <p:cond delay="499"/>
                                          </p:stCondLst>
                                        </p:cTn>
                                        <p:tgtEl>
                                          <p:spTgt spid="1230"/>
                                        </p:tgtEl>
                                        <p:attrNameLst>
                                          <p:attrName>style.visibility</p:attrName>
                                        </p:attrNameLst>
                                      </p:cBhvr>
                                      <p:to>
                                        <p:strVal val="hidden"/>
                                      </p:to>
                                    </p:set>
                                  </p:childTnLst>
                                </p:cTn>
                              </p:par>
                            </p:childTnLst>
                          </p:cTn>
                        </p:par>
                      </p:childTnLst>
                    </p:cTn>
                  </p:par>
                </p:childTnLst>
              </p:cTn>
              <p:nextCondLst>
                <p:cond evt="onClick" delay="0">
                  <p:tgtEl>
                    <p:spTgt spid="1229"/>
                  </p:tgtEl>
                </p:cond>
              </p:nextCondLst>
            </p:seq>
          </p:childTnLst>
        </p:cTn>
      </p:par>
    </p:tnLst>
    <p:bldLst>
      <p:bldP spid="33" grpId="0" animBg="1"/>
      <p:bldP spid="34" grpId="0" animBg="1"/>
      <p:bldP spid="35" grpId="0" animBg="1"/>
      <p:bldP spid="36" grpId="0" animBg="1"/>
      <p:bldP spid="38" grpId="0" animBg="1"/>
      <p:bldP spid="39" grpId="0" animBg="1"/>
      <p:bldP spid="40" grpId="0" animBg="1"/>
      <p:bldP spid="41" grpId="0" animBg="1"/>
      <p:bldP spid="42" grpId="0" animBg="1"/>
      <p:bldP spid="44"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1078" grpId="0"/>
      <p:bldP spid="1103" grpId="0" animBg="1"/>
      <p:bldP spid="1104" grpId="0" animBg="1"/>
      <p:bldP spid="1105" grpId="0" animBg="1"/>
      <p:bldP spid="1106" grpId="0" animBg="1"/>
      <p:bldP spid="1108" grpId="0" animBg="1"/>
      <p:bldP spid="1109" grpId="0" animBg="1"/>
      <p:bldP spid="1110" grpId="0" animBg="1"/>
      <p:bldP spid="1111" grpId="0" animBg="1"/>
      <p:bldP spid="1112" grpId="0" animBg="1"/>
      <p:bldP spid="1113" grpId="0" animBg="1"/>
      <p:bldP spid="1114" grpId="0" animBg="1"/>
      <p:bldP spid="1115" grpId="0" animBg="1"/>
      <p:bldP spid="1118" grpId="0" animBg="1"/>
      <p:bldP spid="1120" grpId="0" animBg="1"/>
      <p:bldP spid="1121" grpId="0" animBg="1"/>
      <p:bldP spid="1122" grpId="0" animBg="1"/>
      <p:bldP spid="1123" grpId="0" animBg="1"/>
      <p:bldP spid="1124" grpId="0" animBg="1"/>
      <p:bldP spid="1125" grpId="0" animBg="1"/>
      <p:bldP spid="1126" grpId="0" animBg="1"/>
      <p:bldP spid="1136" grpId="0" animBg="1"/>
      <p:bldP spid="1137" grpId="0" animBg="1"/>
      <p:bldP spid="1138" grpId="0" animBg="1"/>
      <p:bldP spid="1139" grpId="0" animBg="1"/>
      <p:bldP spid="1140" grpId="0" animBg="1"/>
      <p:bldP spid="1141" grpId="0" animBg="1"/>
      <p:bldP spid="1142" grpId="0" animBg="1"/>
      <p:bldP spid="1143" grpId="0" animBg="1"/>
      <p:bldP spid="1144" grpId="0" animBg="1"/>
      <p:bldP spid="1145" grpId="0" animBg="1"/>
      <p:bldP spid="1146" grpId="0" animBg="1"/>
      <p:bldP spid="1147" grpId="0" animBg="1"/>
      <p:bldP spid="1148" grpId="0" animBg="1"/>
      <p:bldP spid="1149" grpId="0" animBg="1"/>
      <p:bldP spid="1167" grpId="0" animBg="1"/>
      <p:bldP spid="1168" grpId="0" animBg="1"/>
      <p:bldP spid="1169" grpId="0" animBg="1"/>
      <p:bldP spid="1170" grpId="0" animBg="1"/>
      <p:bldP spid="1171" grpId="0" animBg="1"/>
      <p:bldP spid="1172" grpId="0" animBg="1"/>
      <p:bldP spid="1173" grpId="0" animBg="1"/>
      <p:bldP spid="1174" grpId="0" animBg="1"/>
      <p:bldP spid="1175" grpId="0" animBg="1"/>
      <p:bldP spid="1186" grpId="0" animBg="1"/>
      <p:bldP spid="1187" grpId="0" animBg="1"/>
      <p:bldP spid="1188" grpId="0" animBg="1"/>
      <p:bldP spid="1189" grpId="0" animBg="1"/>
      <p:bldP spid="1190" grpId="0" animBg="1"/>
      <p:bldP spid="1191" grpId="0" animBg="1"/>
      <p:bldP spid="1192" grpId="0" animBg="1"/>
      <p:bldP spid="1193" grpId="0" animBg="1"/>
      <p:bldP spid="1194" grpId="0" animBg="1"/>
      <p:bldP spid="1195" grpId="0" animBg="1"/>
      <p:bldP spid="1196" grpId="0" animBg="1"/>
      <p:bldP spid="1197" grpId="0" animBg="1"/>
      <p:bldP spid="1198" grpId="0" animBg="1"/>
      <p:bldP spid="1199" grpId="0" animBg="1"/>
      <p:bldP spid="1200" grpId="0" animBg="1"/>
      <p:bldP spid="1201" grpId="0" animBg="1"/>
      <p:bldP spid="1202" grpId="0" animBg="1"/>
      <p:bldP spid="1203" grpId="0"/>
      <p:bldP spid="1205" grpId="0"/>
      <p:bldP spid="1206" grpId="0"/>
      <p:bldP spid="1207" grpId="0" animBg="1"/>
      <p:bldP spid="1208" grpId="0" animBg="1"/>
      <p:bldP spid="1209" grpId="0" animBg="1"/>
      <p:bldP spid="1210" grpId="0"/>
      <p:bldP spid="1211" grpId="0"/>
      <p:bldP spid="1212" grpId="0"/>
      <p:bldP spid="1213" grpId="0"/>
      <p:bldP spid="1223" grpId="0"/>
      <p:bldP spid="1224" grpId="0"/>
      <p:bldP spid="1225" grpId="0"/>
      <p:bldP spid="1227" grpId="0" animBg="1"/>
      <p:bldP spid="1228"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18" name="Figure 45">
            <a:extLst>
              <a:ext uri="{FF2B5EF4-FFF2-40B4-BE49-F238E27FC236}">
                <a16:creationId xmlns:a16="http://schemas.microsoft.com/office/drawing/2014/main" id="{2DD3036B-71AD-68D4-E028-1376181E78D4}"/>
              </a:ext>
            </a:extLst>
          </p:cNvPr>
          <p:cNvSpPr txBox="1"/>
          <p:nvPr/>
        </p:nvSpPr>
        <p:spPr>
          <a:xfrm rot="16200000">
            <a:off x="11517188" y="6161056"/>
            <a:ext cx="859531" cy="369332"/>
          </a:xfrm>
          <a:prstGeom prst="rect">
            <a:avLst/>
          </a:prstGeom>
          <a:noFill/>
        </p:spPr>
        <p:txBody>
          <a:bodyPr wrap="none" rtlCol="0">
            <a:spAutoFit/>
          </a:bodyPr>
          <a:lstStyle/>
          <a:p>
            <a:r>
              <a:rPr lang="en-US" dirty="0"/>
              <a:t>Figure</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31" name="TextBox 30">
            <a:extLst>
              <a:ext uri="{FF2B5EF4-FFF2-40B4-BE49-F238E27FC236}">
                <a16:creationId xmlns:a16="http://schemas.microsoft.com/office/drawing/2014/main" id="{43C95DA4-2324-056F-9395-02C4714D0483}"/>
              </a:ext>
            </a:extLst>
          </p:cNvPr>
          <p:cNvSpPr txBox="1"/>
          <p:nvPr/>
        </p:nvSpPr>
        <p:spPr>
          <a:xfrm>
            <a:off x="4325019" y="744048"/>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6" name="TextBox 5">
            <a:extLst>
              <a:ext uri="{FF2B5EF4-FFF2-40B4-BE49-F238E27FC236}">
                <a16:creationId xmlns:a16="http://schemas.microsoft.com/office/drawing/2014/main" id="{32FBD9CE-396F-A432-4B78-87FB52327CF9}"/>
              </a:ext>
            </a:extLst>
          </p:cNvPr>
          <p:cNvSpPr txBox="1"/>
          <p:nvPr/>
        </p:nvSpPr>
        <p:spPr>
          <a:xfrm>
            <a:off x="9645916" y="733911"/>
            <a:ext cx="2164375" cy="369332"/>
          </a:xfrm>
          <a:prstGeom prst="rect">
            <a:avLst/>
          </a:prstGeom>
          <a:noFill/>
        </p:spPr>
        <p:txBody>
          <a:bodyPr wrap="none" rtlCol="0">
            <a:spAutoFit/>
          </a:bodyPr>
          <a:lstStyle/>
          <a:p>
            <a:r>
              <a:rPr lang="en-US" dirty="0"/>
              <a:t>Gradient Boosted</a:t>
            </a:r>
          </a:p>
        </p:txBody>
      </p:sp>
      <p:sp>
        <p:nvSpPr>
          <p:cNvPr id="9" name="TextBox 8">
            <a:extLst>
              <a:ext uri="{FF2B5EF4-FFF2-40B4-BE49-F238E27FC236}">
                <a16:creationId xmlns:a16="http://schemas.microsoft.com/office/drawing/2014/main" id="{9499E703-0617-6F37-18D7-FC3C5E9D08C1}"/>
              </a:ext>
            </a:extLst>
          </p:cNvPr>
          <p:cNvSpPr txBox="1"/>
          <p:nvPr/>
        </p:nvSpPr>
        <p:spPr>
          <a:xfrm>
            <a:off x="3204777" y="2286645"/>
            <a:ext cx="1909497" cy="369332"/>
          </a:xfrm>
          <a:prstGeom prst="rect">
            <a:avLst/>
          </a:prstGeom>
          <a:noFill/>
        </p:spPr>
        <p:txBody>
          <a:bodyPr wrap="none" rtlCol="0">
            <a:spAutoFit/>
          </a:bodyPr>
          <a:lstStyle/>
          <a:p>
            <a:r>
              <a:rPr lang="en-US" dirty="0"/>
              <a:t>Parameter Grid</a:t>
            </a:r>
          </a:p>
        </p:txBody>
      </p:sp>
      <p:sp>
        <p:nvSpPr>
          <p:cNvPr id="11" name="TextBox 10">
            <a:extLst>
              <a:ext uri="{FF2B5EF4-FFF2-40B4-BE49-F238E27FC236}">
                <a16:creationId xmlns:a16="http://schemas.microsoft.com/office/drawing/2014/main" id="{134C0756-7967-7E36-CE23-C8DBF9B23D90}"/>
              </a:ext>
            </a:extLst>
          </p:cNvPr>
          <p:cNvSpPr txBox="1"/>
          <p:nvPr/>
        </p:nvSpPr>
        <p:spPr>
          <a:xfrm>
            <a:off x="7596134" y="3464562"/>
            <a:ext cx="2679453" cy="369332"/>
          </a:xfrm>
          <a:prstGeom prst="rect">
            <a:avLst/>
          </a:prstGeom>
          <a:noFill/>
        </p:spPr>
        <p:txBody>
          <a:bodyPr wrap="square" rtlCol="0">
            <a:spAutoFit/>
          </a:bodyPr>
          <a:lstStyle/>
          <a:p>
            <a:r>
              <a:rPr lang="en-US" dirty="0">
                <a:solidFill>
                  <a:srgbClr val="0DAFDE"/>
                </a:solidFill>
              </a:rPr>
              <a:t>1, 2, 3, 4, 5</a:t>
            </a:r>
          </a:p>
        </p:txBody>
      </p:sp>
      <p:sp>
        <p:nvSpPr>
          <p:cNvPr id="13" name="TextBox 12">
            <a:extLst>
              <a:ext uri="{FF2B5EF4-FFF2-40B4-BE49-F238E27FC236}">
                <a16:creationId xmlns:a16="http://schemas.microsoft.com/office/drawing/2014/main" id="{38AC005A-7229-FD62-B7F3-1F85EEBBA93F}"/>
              </a:ext>
            </a:extLst>
          </p:cNvPr>
          <p:cNvSpPr txBox="1"/>
          <p:nvPr/>
        </p:nvSpPr>
        <p:spPr>
          <a:xfrm>
            <a:off x="3218192" y="4642702"/>
            <a:ext cx="1229824" cy="307777"/>
          </a:xfrm>
          <a:prstGeom prst="rect">
            <a:avLst/>
          </a:prstGeom>
          <a:noFill/>
        </p:spPr>
        <p:txBody>
          <a:bodyPr wrap="none" rtlCol="0">
            <a:spAutoFit/>
          </a:bodyPr>
          <a:lstStyle/>
          <a:p>
            <a:r>
              <a:rPr lang="en-US" sz="1400" b="1" dirty="0">
                <a:solidFill>
                  <a:srgbClr val="0DAFDE"/>
                </a:solidFill>
              </a:rPr>
              <a:t>N Estimators</a:t>
            </a:r>
          </a:p>
        </p:txBody>
      </p:sp>
      <p:sp>
        <p:nvSpPr>
          <p:cNvPr id="14" name="TextBox 13">
            <a:extLst>
              <a:ext uri="{FF2B5EF4-FFF2-40B4-BE49-F238E27FC236}">
                <a16:creationId xmlns:a16="http://schemas.microsoft.com/office/drawing/2014/main" id="{6A12C036-B4BF-11C0-E7D9-FC29976A5A4B}"/>
              </a:ext>
            </a:extLst>
          </p:cNvPr>
          <p:cNvSpPr txBox="1"/>
          <p:nvPr/>
        </p:nvSpPr>
        <p:spPr>
          <a:xfrm>
            <a:off x="3481545" y="4936963"/>
            <a:ext cx="4221027" cy="461665"/>
          </a:xfrm>
          <a:prstGeom prst="rect">
            <a:avLst/>
          </a:prstGeom>
          <a:noFill/>
        </p:spPr>
        <p:txBody>
          <a:bodyPr wrap="none" rtlCol="0">
            <a:spAutoFit/>
          </a:bodyPr>
          <a:lstStyle/>
          <a:p>
            <a:r>
              <a:rPr lang="en-US" sz="1200" b="1" i="0" dirty="0">
                <a:solidFill>
                  <a:schemeClr val="tx1">
                    <a:lumMod val="85000"/>
                  </a:schemeClr>
                </a:solidFill>
                <a:effectLst/>
              </a:rPr>
              <a:t>the number of trees </a:t>
            </a:r>
            <a:r>
              <a:rPr lang="en-US" sz="1200" dirty="0"/>
              <a:t>you</a:t>
            </a:r>
            <a:r>
              <a:rPr lang="en-US" sz="1200" b="1" i="0" dirty="0">
                <a:solidFill>
                  <a:schemeClr val="tx1">
                    <a:lumMod val="85000"/>
                  </a:schemeClr>
                </a:solidFill>
                <a:effectLst/>
              </a:rPr>
              <a:t> want to build before </a:t>
            </a:r>
          </a:p>
          <a:p>
            <a:r>
              <a:rPr lang="en-US" sz="1200" b="1" i="0" dirty="0">
                <a:solidFill>
                  <a:schemeClr val="tx1">
                    <a:lumMod val="85000"/>
                  </a:schemeClr>
                </a:solidFill>
                <a:effectLst/>
              </a:rPr>
              <a:t>taking the maximum voting or averages of predictions</a:t>
            </a:r>
            <a:endParaRPr lang="en-US" sz="1200" dirty="0">
              <a:solidFill>
                <a:schemeClr val="tx1">
                  <a:lumMod val="85000"/>
                </a:schemeClr>
              </a:solidFill>
            </a:endParaRPr>
          </a:p>
        </p:txBody>
      </p:sp>
      <p:sp>
        <p:nvSpPr>
          <p:cNvPr id="15" name="TextBox 14">
            <a:extLst>
              <a:ext uri="{FF2B5EF4-FFF2-40B4-BE49-F238E27FC236}">
                <a16:creationId xmlns:a16="http://schemas.microsoft.com/office/drawing/2014/main" id="{9FC14F09-F8CB-8558-56A7-750B34D40C42}"/>
              </a:ext>
            </a:extLst>
          </p:cNvPr>
          <p:cNvSpPr txBox="1"/>
          <p:nvPr/>
        </p:nvSpPr>
        <p:spPr>
          <a:xfrm>
            <a:off x="7702572" y="4717663"/>
            <a:ext cx="1931939" cy="369332"/>
          </a:xfrm>
          <a:prstGeom prst="rect">
            <a:avLst/>
          </a:prstGeom>
          <a:noFill/>
        </p:spPr>
        <p:txBody>
          <a:bodyPr wrap="none" rtlCol="0">
            <a:spAutoFit/>
          </a:bodyPr>
          <a:lstStyle/>
          <a:p>
            <a:r>
              <a:rPr lang="en-US" dirty="0" err="1">
                <a:solidFill>
                  <a:srgbClr val="0DAFDE"/>
                </a:solidFill>
              </a:rPr>
              <a:t>np.arange</a:t>
            </a:r>
            <a:r>
              <a:rPr lang="en-US" dirty="0">
                <a:solidFill>
                  <a:srgbClr val="0DAFDE"/>
                </a:solidFill>
              </a:rPr>
              <a:t>(140)</a:t>
            </a:r>
          </a:p>
        </p:txBody>
      </p:sp>
      <p:sp>
        <p:nvSpPr>
          <p:cNvPr id="16" name="TextBox 15">
            <a:extLst>
              <a:ext uri="{FF2B5EF4-FFF2-40B4-BE49-F238E27FC236}">
                <a16:creationId xmlns:a16="http://schemas.microsoft.com/office/drawing/2014/main" id="{0667B180-3530-4D5F-9DD1-BA8D1938AAFE}"/>
              </a:ext>
            </a:extLst>
          </p:cNvPr>
          <p:cNvSpPr txBox="1"/>
          <p:nvPr/>
        </p:nvSpPr>
        <p:spPr>
          <a:xfrm>
            <a:off x="3204777" y="3271190"/>
            <a:ext cx="1181734" cy="307777"/>
          </a:xfrm>
          <a:prstGeom prst="rect">
            <a:avLst/>
          </a:prstGeom>
          <a:noFill/>
        </p:spPr>
        <p:txBody>
          <a:bodyPr wrap="none" rtlCol="0">
            <a:spAutoFit/>
          </a:bodyPr>
          <a:lstStyle/>
          <a:p>
            <a:r>
              <a:rPr lang="en-US" sz="1400" b="1" dirty="0">
                <a:solidFill>
                  <a:srgbClr val="0DAFDE"/>
                </a:solidFill>
              </a:rPr>
              <a:t>Max_depth</a:t>
            </a:r>
          </a:p>
        </p:txBody>
      </p:sp>
      <p:sp>
        <p:nvSpPr>
          <p:cNvPr id="17" name="TextBox 16">
            <a:extLst>
              <a:ext uri="{FF2B5EF4-FFF2-40B4-BE49-F238E27FC236}">
                <a16:creationId xmlns:a16="http://schemas.microsoft.com/office/drawing/2014/main" id="{89EC066E-3D53-6241-3476-B14A48160CCF}"/>
              </a:ext>
            </a:extLst>
          </p:cNvPr>
          <p:cNvSpPr txBox="1"/>
          <p:nvPr/>
        </p:nvSpPr>
        <p:spPr>
          <a:xfrm>
            <a:off x="3648541" y="3510728"/>
            <a:ext cx="3068469" cy="276999"/>
          </a:xfrm>
          <a:prstGeom prst="rect">
            <a:avLst/>
          </a:prstGeom>
          <a:noFill/>
        </p:spPr>
        <p:txBody>
          <a:bodyPr wrap="none" rtlCol="0">
            <a:spAutoFit/>
          </a:bodyPr>
          <a:lstStyle/>
          <a:p>
            <a:r>
              <a:rPr lang="en-US" sz="1200" dirty="0"/>
              <a:t>Determine the maximum depth of tree</a:t>
            </a:r>
          </a:p>
        </p:txBody>
      </p:sp>
    </p:spTree>
    <p:extLst>
      <p:ext uri="{BB962C8B-B14F-4D97-AF65-F5344CB8AC3E}">
        <p14:creationId xmlns:p14="http://schemas.microsoft.com/office/powerpoint/2010/main" val="1410104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9E9D0F36-6727-15AE-5AF7-EB8822667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grpSp>
        <p:nvGrpSpPr>
          <p:cNvPr id="40" name="Group 39">
            <a:extLst>
              <a:ext uri="{FF2B5EF4-FFF2-40B4-BE49-F238E27FC236}">
                <a16:creationId xmlns:a16="http://schemas.microsoft.com/office/drawing/2014/main" id="{32C12B4B-B38C-5E64-2684-851B89DE9F46}"/>
              </a:ext>
            </a:extLst>
          </p:cNvPr>
          <p:cNvGrpSpPr/>
          <p:nvPr/>
        </p:nvGrpSpPr>
        <p:grpSpPr>
          <a:xfrm>
            <a:off x="547280" y="2164281"/>
            <a:ext cx="1647667" cy="1823994"/>
            <a:chOff x="505182" y="2151029"/>
            <a:chExt cx="1647667" cy="1823994"/>
          </a:xfrm>
        </p:grpSpPr>
        <p:pic>
          <p:nvPicPr>
            <p:cNvPr id="7" name="Graphic 6" descr="Question mark with solid fill">
              <a:extLst>
                <a:ext uri="{FF2B5EF4-FFF2-40B4-BE49-F238E27FC236}">
                  <a16:creationId xmlns:a16="http://schemas.microsoft.com/office/drawing/2014/main" id="{052F36A0-76A3-E0D0-F406-4F09DA722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182" y="2437535"/>
              <a:ext cx="1537488" cy="1537488"/>
            </a:xfrm>
            <a:prstGeom prst="rect">
              <a:avLst/>
            </a:prstGeom>
          </p:spPr>
        </p:pic>
        <p:sp>
          <p:nvSpPr>
            <p:cNvPr id="8" name="TextBox 7">
              <a:extLst>
                <a:ext uri="{FF2B5EF4-FFF2-40B4-BE49-F238E27FC236}">
                  <a16:creationId xmlns:a16="http://schemas.microsoft.com/office/drawing/2014/main" id="{4D1F4010-C000-45DE-C433-24BF19C43E84}"/>
                </a:ext>
              </a:extLst>
            </p:cNvPr>
            <p:cNvSpPr txBox="1"/>
            <p:nvPr/>
          </p:nvSpPr>
          <p:spPr>
            <a:xfrm>
              <a:off x="731947" y="2151029"/>
              <a:ext cx="1236236" cy="369332"/>
            </a:xfrm>
            <a:prstGeom prst="rect">
              <a:avLst/>
            </a:prstGeom>
            <a:noFill/>
          </p:spPr>
          <p:txBody>
            <a:bodyPr wrap="none" rtlCol="0">
              <a:spAutoFit/>
            </a:bodyPr>
            <a:lstStyle/>
            <a:p>
              <a:r>
                <a:rPr lang="en-US" dirty="0"/>
                <a:t>PROBLEM</a:t>
              </a:r>
            </a:p>
          </p:txBody>
        </p:sp>
        <p:sp>
          <p:nvSpPr>
            <p:cNvPr id="9" name="TextBox 8">
              <a:extLst>
                <a:ext uri="{FF2B5EF4-FFF2-40B4-BE49-F238E27FC236}">
                  <a16:creationId xmlns:a16="http://schemas.microsoft.com/office/drawing/2014/main" id="{068332B7-2279-C285-510F-1CC32F20AC9C}"/>
                </a:ext>
              </a:extLst>
            </p:cNvPr>
            <p:cNvSpPr txBox="1"/>
            <p:nvPr/>
          </p:nvSpPr>
          <p:spPr>
            <a:xfrm rot="5400000">
              <a:off x="1270716" y="2950336"/>
              <a:ext cx="1394934" cy="369332"/>
            </a:xfrm>
            <a:prstGeom prst="rect">
              <a:avLst/>
            </a:prstGeom>
            <a:noFill/>
          </p:spPr>
          <p:txBody>
            <a:bodyPr wrap="none" rtlCol="0">
              <a:spAutoFit/>
            </a:bodyPr>
            <a:lstStyle/>
            <a:p>
              <a:r>
                <a:rPr lang="en-US" dirty="0"/>
                <a:t>STATEMENT</a:t>
              </a:r>
            </a:p>
          </p:txBody>
        </p:sp>
      </p:grpSp>
      <p:sp>
        <p:nvSpPr>
          <p:cNvPr id="10" name="Frame 9">
            <a:extLst>
              <a:ext uri="{FF2B5EF4-FFF2-40B4-BE49-F238E27FC236}">
                <a16:creationId xmlns:a16="http://schemas.microsoft.com/office/drawing/2014/main" id="{C559B2F4-5802-AA5D-DA51-FACB1A0E2BD7}"/>
              </a:ext>
            </a:extLst>
          </p:cNvPr>
          <p:cNvSpPr/>
          <p:nvPr/>
        </p:nvSpPr>
        <p:spPr>
          <a:xfrm>
            <a:off x="245047" y="1929289"/>
            <a:ext cx="2299370" cy="2205389"/>
          </a:xfrm>
          <a:prstGeom prst="fra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a:extLst>
              <a:ext uri="{FF2B5EF4-FFF2-40B4-BE49-F238E27FC236}">
                <a16:creationId xmlns:a16="http://schemas.microsoft.com/office/drawing/2014/main" id="{0C34076F-916B-3114-F6C0-08CC9EC2F7E9}"/>
              </a:ext>
            </a:extLst>
          </p:cNvPr>
          <p:cNvPicPr>
            <a:picLocks noChangeAspect="1"/>
          </p:cNvPicPr>
          <p:nvPr/>
        </p:nvPicPr>
        <p:blipFill>
          <a:blip r:embed="rId5"/>
          <a:stretch>
            <a:fillRect/>
          </a:stretch>
        </p:blipFill>
        <p:spPr>
          <a:xfrm>
            <a:off x="2796226" y="4134678"/>
            <a:ext cx="2269089" cy="1905000"/>
          </a:xfrm>
          <a:prstGeom prst="rect">
            <a:avLst/>
          </a:prstGeom>
        </p:spPr>
      </p:pic>
      <p:pic>
        <p:nvPicPr>
          <p:cNvPr id="19" name="Picture 18" descr="Diagram&#10;&#10;Description automatically generated with medium confidence">
            <a:extLst>
              <a:ext uri="{FF2B5EF4-FFF2-40B4-BE49-F238E27FC236}">
                <a16:creationId xmlns:a16="http://schemas.microsoft.com/office/drawing/2014/main" id="{D5DA7652-47F0-849E-DBC7-DB2ED640C44F}"/>
              </a:ext>
            </a:extLst>
          </p:cNvPr>
          <p:cNvPicPr>
            <a:picLocks noChangeAspect="1"/>
          </p:cNvPicPr>
          <p:nvPr/>
        </p:nvPicPr>
        <p:blipFill>
          <a:blip r:embed="rId6"/>
          <a:stretch>
            <a:fillRect/>
          </a:stretch>
        </p:blipFill>
        <p:spPr>
          <a:xfrm>
            <a:off x="8624038" y="1547872"/>
            <a:ext cx="2050792" cy="1658408"/>
          </a:xfrm>
          <a:prstGeom prst="rect">
            <a:avLst/>
          </a:prstGeom>
        </p:spPr>
      </p:pic>
      <p:pic>
        <p:nvPicPr>
          <p:cNvPr id="23" name="Picture 22">
            <a:extLst>
              <a:ext uri="{FF2B5EF4-FFF2-40B4-BE49-F238E27FC236}">
                <a16:creationId xmlns:a16="http://schemas.microsoft.com/office/drawing/2014/main" id="{15C3A300-60A8-F29E-380B-00BA83F75110}"/>
              </a:ext>
            </a:extLst>
          </p:cNvPr>
          <p:cNvPicPr>
            <a:picLocks noChangeAspect="1"/>
          </p:cNvPicPr>
          <p:nvPr/>
        </p:nvPicPr>
        <p:blipFill>
          <a:blip r:embed="rId7"/>
          <a:stretch>
            <a:fillRect/>
          </a:stretch>
        </p:blipFill>
        <p:spPr>
          <a:xfrm>
            <a:off x="5674950" y="1547871"/>
            <a:ext cx="2281523" cy="1715431"/>
          </a:xfrm>
          <a:prstGeom prst="rect">
            <a:avLst/>
          </a:prstGeom>
        </p:spPr>
      </p:pic>
      <p:pic>
        <p:nvPicPr>
          <p:cNvPr id="25" name="Picture 24">
            <a:extLst>
              <a:ext uri="{FF2B5EF4-FFF2-40B4-BE49-F238E27FC236}">
                <a16:creationId xmlns:a16="http://schemas.microsoft.com/office/drawing/2014/main" id="{B1666465-5E28-9495-7F9D-184D9BAD352A}"/>
              </a:ext>
            </a:extLst>
          </p:cNvPr>
          <p:cNvPicPr>
            <a:picLocks noChangeAspect="1"/>
          </p:cNvPicPr>
          <p:nvPr/>
        </p:nvPicPr>
        <p:blipFill>
          <a:blip r:embed="rId8"/>
          <a:stretch>
            <a:fillRect/>
          </a:stretch>
        </p:blipFill>
        <p:spPr>
          <a:xfrm>
            <a:off x="2796227" y="1547871"/>
            <a:ext cx="2269089" cy="1715431"/>
          </a:xfrm>
          <a:prstGeom prst="rect">
            <a:avLst/>
          </a:prstGeom>
        </p:spPr>
      </p:pic>
      <p:pic>
        <p:nvPicPr>
          <p:cNvPr id="27" name="Picture 26" descr="A picture containing text, window&#10;&#10;Description automatically generated">
            <a:extLst>
              <a:ext uri="{FF2B5EF4-FFF2-40B4-BE49-F238E27FC236}">
                <a16:creationId xmlns:a16="http://schemas.microsoft.com/office/drawing/2014/main" id="{84E01AC4-05C6-3DBE-CD0C-420362ECC8A4}"/>
              </a:ext>
            </a:extLst>
          </p:cNvPr>
          <p:cNvPicPr>
            <a:picLocks noChangeAspect="1"/>
          </p:cNvPicPr>
          <p:nvPr/>
        </p:nvPicPr>
        <p:blipFill>
          <a:blip r:embed="rId9"/>
          <a:stretch>
            <a:fillRect/>
          </a:stretch>
        </p:blipFill>
        <p:spPr>
          <a:xfrm>
            <a:off x="5674950" y="4134678"/>
            <a:ext cx="2281523" cy="1905000"/>
          </a:xfrm>
          <a:prstGeom prst="rect">
            <a:avLst/>
          </a:prstGeom>
        </p:spPr>
      </p:pic>
      <p:pic>
        <p:nvPicPr>
          <p:cNvPr id="29" name="Picture 28">
            <a:extLst>
              <a:ext uri="{FF2B5EF4-FFF2-40B4-BE49-F238E27FC236}">
                <a16:creationId xmlns:a16="http://schemas.microsoft.com/office/drawing/2014/main" id="{D666D8C3-7385-7F42-322E-DFB9DBD676FF}"/>
              </a:ext>
            </a:extLst>
          </p:cNvPr>
          <p:cNvPicPr>
            <a:picLocks noChangeAspect="1"/>
          </p:cNvPicPr>
          <p:nvPr/>
        </p:nvPicPr>
        <p:blipFill>
          <a:blip r:embed="rId10"/>
          <a:stretch>
            <a:fillRect/>
          </a:stretch>
        </p:blipFill>
        <p:spPr>
          <a:xfrm>
            <a:off x="8705402" y="4104032"/>
            <a:ext cx="1969428" cy="1966291"/>
          </a:xfrm>
          <a:prstGeom prst="rect">
            <a:avLst/>
          </a:prstGeom>
        </p:spPr>
      </p:pic>
      <p:sp>
        <p:nvSpPr>
          <p:cNvPr id="31" name="TextBox 30">
            <a:extLst>
              <a:ext uri="{FF2B5EF4-FFF2-40B4-BE49-F238E27FC236}">
                <a16:creationId xmlns:a16="http://schemas.microsoft.com/office/drawing/2014/main" id="{3334518B-CE7E-4BCC-31AD-70D7BCA0CE13}"/>
              </a:ext>
            </a:extLst>
          </p:cNvPr>
          <p:cNvSpPr txBox="1"/>
          <p:nvPr/>
        </p:nvSpPr>
        <p:spPr>
          <a:xfrm>
            <a:off x="3119908" y="1139235"/>
            <a:ext cx="1338828" cy="369332"/>
          </a:xfrm>
          <a:prstGeom prst="rect">
            <a:avLst/>
          </a:prstGeom>
          <a:noFill/>
        </p:spPr>
        <p:txBody>
          <a:bodyPr wrap="none" rtlCol="0">
            <a:spAutoFit/>
          </a:bodyPr>
          <a:lstStyle/>
          <a:p>
            <a:r>
              <a:rPr lang="en-US" dirty="0"/>
              <a:t>STANDING</a:t>
            </a:r>
          </a:p>
        </p:txBody>
      </p:sp>
      <p:sp>
        <p:nvSpPr>
          <p:cNvPr id="32" name="TextBox 31">
            <a:extLst>
              <a:ext uri="{FF2B5EF4-FFF2-40B4-BE49-F238E27FC236}">
                <a16:creationId xmlns:a16="http://schemas.microsoft.com/office/drawing/2014/main" id="{8D29C839-21F6-4EEB-9721-00830615475D}"/>
              </a:ext>
            </a:extLst>
          </p:cNvPr>
          <p:cNvSpPr txBox="1"/>
          <p:nvPr/>
        </p:nvSpPr>
        <p:spPr>
          <a:xfrm>
            <a:off x="6302589" y="1177675"/>
            <a:ext cx="1026243" cy="369332"/>
          </a:xfrm>
          <a:prstGeom prst="rect">
            <a:avLst/>
          </a:prstGeom>
          <a:noFill/>
        </p:spPr>
        <p:txBody>
          <a:bodyPr wrap="none" rtlCol="0">
            <a:spAutoFit/>
          </a:bodyPr>
          <a:lstStyle/>
          <a:p>
            <a:r>
              <a:rPr lang="en-US" dirty="0"/>
              <a:t>LAYING</a:t>
            </a:r>
          </a:p>
        </p:txBody>
      </p:sp>
      <p:sp>
        <p:nvSpPr>
          <p:cNvPr id="33" name="TextBox 32">
            <a:extLst>
              <a:ext uri="{FF2B5EF4-FFF2-40B4-BE49-F238E27FC236}">
                <a16:creationId xmlns:a16="http://schemas.microsoft.com/office/drawing/2014/main" id="{FEBCA56A-0BED-1F07-7FC1-16ED62445D79}"/>
              </a:ext>
            </a:extLst>
          </p:cNvPr>
          <p:cNvSpPr txBox="1"/>
          <p:nvPr/>
        </p:nvSpPr>
        <p:spPr>
          <a:xfrm>
            <a:off x="9126523" y="1177675"/>
            <a:ext cx="974947" cy="369332"/>
          </a:xfrm>
          <a:prstGeom prst="rect">
            <a:avLst/>
          </a:prstGeom>
          <a:noFill/>
        </p:spPr>
        <p:txBody>
          <a:bodyPr wrap="none" rtlCol="0">
            <a:spAutoFit/>
          </a:bodyPr>
          <a:lstStyle/>
          <a:p>
            <a:r>
              <a:rPr lang="en-US" dirty="0"/>
              <a:t>SITTING</a:t>
            </a:r>
          </a:p>
        </p:txBody>
      </p:sp>
      <p:sp>
        <p:nvSpPr>
          <p:cNvPr id="34" name="TextBox 33">
            <a:extLst>
              <a:ext uri="{FF2B5EF4-FFF2-40B4-BE49-F238E27FC236}">
                <a16:creationId xmlns:a16="http://schemas.microsoft.com/office/drawing/2014/main" id="{52131CA6-B18A-C765-E681-85038C176A71}"/>
              </a:ext>
            </a:extLst>
          </p:cNvPr>
          <p:cNvSpPr txBox="1"/>
          <p:nvPr/>
        </p:nvSpPr>
        <p:spPr>
          <a:xfrm>
            <a:off x="3231178" y="3790357"/>
            <a:ext cx="1247457" cy="369332"/>
          </a:xfrm>
          <a:prstGeom prst="rect">
            <a:avLst/>
          </a:prstGeom>
          <a:noFill/>
        </p:spPr>
        <p:txBody>
          <a:bodyPr wrap="none" rtlCol="0">
            <a:spAutoFit/>
          </a:bodyPr>
          <a:lstStyle/>
          <a:p>
            <a:r>
              <a:rPr lang="en-US" dirty="0"/>
              <a:t>WALKING</a:t>
            </a:r>
          </a:p>
        </p:txBody>
      </p:sp>
      <p:sp>
        <p:nvSpPr>
          <p:cNvPr id="36" name="TextBox 35">
            <a:extLst>
              <a:ext uri="{FF2B5EF4-FFF2-40B4-BE49-F238E27FC236}">
                <a16:creationId xmlns:a16="http://schemas.microsoft.com/office/drawing/2014/main" id="{8C4683FB-0877-7DD6-2DBC-9A3D52840B40}"/>
              </a:ext>
            </a:extLst>
          </p:cNvPr>
          <p:cNvSpPr txBox="1"/>
          <p:nvPr/>
        </p:nvSpPr>
        <p:spPr>
          <a:xfrm>
            <a:off x="5601341" y="3765346"/>
            <a:ext cx="2355132" cy="369332"/>
          </a:xfrm>
          <a:prstGeom prst="rect">
            <a:avLst/>
          </a:prstGeom>
          <a:noFill/>
        </p:spPr>
        <p:txBody>
          <a:bodyPr wrap="none" rtlCol="0">
            <a:spAutoFit/>
          </a:bodyPr>
          <a:lstStyle/>
          <a:p>
            <a:r>
              <a:rPr lang="en-US" dirty="0"/>
              <a:t>WALKING  UPSTAIRS</a:t>
            </a:r>
          </a:p>
        </p:txBody>
      </p:sp>
      <p:sp>
        <p:nvSpPr>
          <p:cNvPr id="37" name="TextBox 36">
            <a:extLst>
              <a:ext uri="{FF2B5EF4-FFF2-40B4-BE49-F238E27FC236}">
                <a16:creationId xmlns:a16="http://schemas.microsoft.com/office/drawing/2014/main" id="{CF13A4E9-030A-26AD-2F49-2D058540EC3B}"/>
              </a:ext>
            </a:extLst>
          </p:cNvPr>
          <p:cNvSpPr txBox="1"/>
          <p:nvPr/>
        </p:nvSpPr>
        <p:spPr>
          <a:xfrm>
            <a:off x="8305762" y="3734700"/>
            <a:ext cx="2768707" cy="369332"/>
          </a:xfrm>
          <a:prstGeom prst="rect">
            <a:avLst/>
          </a:prstGeom>
          <a:noFill/>
        </p:spPr>
        <p:txBody>
          <a:bodyPr wrap="none" rtlCol="0">
            <a:spAutoFit/>
          </a:bodyPr>
          <a:lstStyle/>
          <a:p>
            <a:r>
              <a:rPr lang="en-US" dirty="0"/>
              <a:t>WALKING DOWNSTAIRS</a:t>
            </a:r>
          </a:p>
        </p:txBody>
      </p:sp>
      <p:sp>
        <p:nvSpPr>
          <p:cNvPr id="38" name="TextBox 37">
            <a:extLst>
              <a:ext uri="{FF2B5EF4-FFF2-40B4-BE49-F238E27FC236}">
                <a16:creationId xmlns:a16="http://schemas.microsoft.com/office/drawing/2014/main" id="{C527DBAD-8C54-29C7-AAB6-9B06EAECB2C7}"/>
              </a:ext>
            </a:extLst>
          </p:cNvPr>
          <p:cNvSpPr txBox="1"/>
          <p:nvPr/>
        </p:nvSpPr>
        <p:spPr>
          <a:xfrm rot="16200000">
            <a:off x="11006243" y="2198433"/>
            <a:ext cx="907621" cy="369332"/>
          </a:xfrm>
          <a:prstGeom prst="rect">
            <a:avLst/>
          </a:prstGeom>
          <a:noFill/>
        </p:spPr>
        <p:txBody>
          <a:bodyPr wrap="none" rtlCol="0">
            <a:spAutoFit/>
          </a:bodyPr>
          <a:lstStyle/>
          <a:p>
            <a:r>
              <a:rPr lang="en-US" dirty="0">
                <a:solidFill>
                  <a:schemeClr val="accent6">
                    <a:lumMod val="60000"/>
                    <a:lumOff val="40000"/>
                  </a:schemeClr>
                </a:solidFill>
              </a:rPr>
              <a:t>STATIC</a:t>
            </a:r>
          </a:p>
        </p:txBody>
      </p:sp>
      <p:sp>
        <p:nvSpPr>
          <p:cNvPr id="39" name="TextBox 38">
            <a:extLst>
              <a:ext uri="{FF2B5EF4-FFF2-40B4-BE49-F238E27FC236}">
                <a16:creationId xmlns:a16="http://schemas.microsoft.com/office/drawing/2014/main" id="{BC04910C-2EAD-16F9-7729-BA55700EC760}"/>
              </a:ext>
            </a:extLst>
          </p:cNvPr>
          <p:cNvSpPr txBox="1"/>
          <p:nvPr/>
        </p:nvSpPr>
        <p:spPr>
          <a:xfrm rot="16200000">
            <a:off x="10816288" y="4787754"/>
            <a:ext cx="1287532" cy="369332"/>
          </a:xfrm>
          <a:prstGeom prst="rect">
            <a:avLst/>
          </a:prstGeom>
          <a:noFill/>
        </p:spPr>
        <p:txBody>
          <a:bodyPr wrap="none" rtlCol="0">
            <a:spAutoFit/>
          </a:bodyPr>
          <a:lstStyle/>
          <a:p>
            <a:r>
              <a:rPr lang="en-US" dirty="0">
                <a:solidFill>
                  <a:schemeClr val="accent6">
                    <a:lumMod val="60000"/>
                    <a:lumOff val="40000"/>
                  </a:schemeClr>
                </a:solidFill>
              </a:rPr>
              <a:t>DYNAMIC</a:t>
            </a:r>
          </a:p>
        </p:txBody>
      </p:sp>
      <p:pic>
        <p:nvPicPr>
          <p:cNvPr id="47" name="Picture 6" descr="Objective - Free business icons">
            <a:extLst>
              <a:ext uri="{FF2B5EF4-FFF2-40B4-BE49-F238E27FC236}">
                <a16:creationId xmlns:a16="http://schemas.microsoft.com/office/drawing/2014/main" id="{FE54B534-E4FC-9C2A-68D7-554A388A2C43}"/>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5431520"/>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Data, information, presentation, report, summary icon - Download on  Iconfinder">
            <a:extLst>
              <a:ext uri="{FF2B5EF4-FFF2-40B4-BE49-F238E27FC236}">
                <a16:creationId xmlns:a16="http://schemas.microsoft.com/office/drawing/2014/main" id="{D3FF21ED-18F0-785E-B1FF-EA5B9837F571}"/>
              </a:ext>
            </a:extLst>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Exploratory data analysis color icon Royalty Free Vector">
            <a:extLst>
              <a:ext uri="{FF2B5EF4-FFF2-40B4-BE49-F238E27FC236}">
                <a16:creationId xmlns:a16="http://schemas.microsoft.com/office/drawing/2014/main" id="{ECA97273-BDB7-17B6-B5D3-06311FA0AA2D}"/>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Machine learning - Free computer icons">
            <a:extLst>
              <a:ext uri="{FF2B5EF4-FFF2-40B4-BE49-F238E27FC236}">
                <a16:creationId xmlns:a16="http://schemas.microsoft.com/office/drawing/2014/main" id="{E7BED8D0-9341-5DE4-89AC-21707DAE6034}"/>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11 Unsupervised Learning Icons - Free in SVG, PNG, ICO - IconScout">
            <a:extLst>
              <a:ext uri="{FF2B5EF4-FFF2-40B4-BE49-F238E27FC236}">
                <a16:creationId xmlns:a16="http://schemas.microsoft.com/office/drawing/2014/main" id="{645A3B5B-B867-F1B2-419C-2083138C470C}"/>
              </a:ext>
            </a:extLst>
          </p:cNvPr>
          <p:cNvPicPr>
            <a:picLocks noChangeAspect="1" noChangeArrowheads="1"/>
          </p:cNvPicPr>
          <p:nvPr/>
        </p:nvPicPr>
        <p:blipFill>
          <a:blip r:embed="rId15">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9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Left)">
                                      <p:cBhvr>
                                        <p:cTn id="7" dur="500"/>
                                        <p:tgtEl>
                                          <p:spTgt spid="31"/>
                                        </p:tgtEl>
                                      </p:cBhvr>
                                    </p:animEffect>
                                  </p:childTnLst>
                                </p:cTn>
                              </p:par>
                              <p:par>
                                <p:cTn id="8" presetID="18" presetClass="entr" presetSubtype="12"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strips(downLef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strips(downLeft)">
                                      <p:cBhvr>
                                        <p:cTn id="15" dur="500"/>
                                        <p:tgtEl>
                                          <p:spTgt spid="34"/>
                                        </p:tgtEl>
                                      </p:cBhvr>
                                    </p:animEffect>
                                  </p:childTnLst>
                                </p:cTn>
                              </p:par>
                              <p:par>
                                <p:cTn id="16" presetID="18" presetClass="entr" presetSubtype="12"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strips(downLeft)">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trips(downLeft)">
                                      <p:cBhvr>
                                        <p:cTn id="23" dur="500"/>
                                        <p:tgtEl>
                                          <p:spTgt spid="23"/>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strips(downLef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strips(downLeft)">
                                      <p:cBhvr>
                                        <p:cTn id="31" dur="500"/>
                                        <p:tgtEl>
                                          <p:spTgt spid="27"/>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strips(downLeft)">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strips(downLeft)">
                                      <p:cBhvr>
                                        <p:cTn id="39" dur="500"/>
                                        <p:tgtEl>
                                          <p:spTgt spid="19"/>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strips(down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strips(downLeft)">
                                      <p:cBhvr>
                                        <p:cTn id="47" dur="500"/>
                                        <p:tgtEl>
                                          <p:spTgt spid="29"/>
                                        </p:tgtEl>
                                      </p:cBhvr>
                                    </p:animEffect>
                                  </p:childTnLst>
                                </p:cTn>
                              </p:par>
                              <p:par>
                                <p:cTn id="48" presetID="18" presetClass="entr" presetSubtype="12"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strips(downLef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ppt_x"/>
                                          </p:val>
                                        </p:tav>
                                        <p:tav tm="100000">
                                          <p:val>
                                            <p:strVal val="#ppt_x"/>
                                          </p:val>
                                        </p:tav>
                                      </p:tavLst>
                                    </p:anim>
                                    <p:anim calcmode="lin" valueType="num">
                                      <p:cBhvr additive="base">
                                        <p:cTn id="5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ppt_x"/>
                                          </p:val>
                                        </p:tav>
                                        <p:tav tm="100000">
                                          <p:val>
                                            <p:strVal val="#ppt_x"/>
                                          </p:val>
                                        </p:tav>
                                      </p:tavLst>
                                    </p:anim>
                                    <p:anim calcmode="lin" valueType="num">
                                      <p:cBhvr additive="base">
                                        <p:cTn id="6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6" grpId="0"/>
      <p:bldP spid="37" grpId="0"/>
      <p:bldP spid="38" grpId="0"/>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9" name="TextBox 8">
            <a:extLst>
              <a:ext uri="{FF2B5EF4-FFF2-40B4-BE49-F238E27FC236}">
                <a16:creationId xmlns:a16="http://schemas.microsoft.com/office/drawing/2014/main" id="{28837126-52EA-FBD2-4FC1-90BC37ED4F01}"/>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3" name="TextBox 12">
            <a:extLst>
              <a:ext uri="{FF2B5EF4-FFF2-40B4-BE49-F238E27FC236}">
                <a16:creationId xmlns:a16="http://schemas.microsoft.com/office/drawing/2014/main" id="{26D835BA-D81B-D8A0-253C-80192CF6C813}"/>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14" name="TextBox 13">
            <a:extLst>
              <a:ext uri="{FF2B5EF4-FFF2-40B4-BE49-F238E27FC236}">
                <a16:creationId xmlns:a16="http://schemas.microsoft.com/office/drawing/2014/main" id="{F4EB1C6D-FB6E-84CA-FAF2-D6D7AC9C0872}"/>
              </a:ext>
            </a:extLst>
          </p:cNvPr>
          <p:cNvSpPr txBox="1"/>
          <p:nvPr/>
        </p:nvSpPr>
        <p:spPr>
          <a:xfrm>
            <a:off x="3135401" y="2522099"/>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15" name="TextBox 14">
            <a:extLst>
              <a:ext uri="{FF2B5EF4-FFF2-40B4-BE49-F238E27FC236}">
                <a16:creationId xmlns:a16="http://schemas.microsoft.com/office/drawing/2014/main" id="{CCACFFFE-44FB-8387-7A2F-2844BF8859F5}"/>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16" name="TextBox 15">
            <a:extLst>
              <a:ext uri="{FF2B5EF4-FFF2-40B4-BE49-F238E27FC236}">
                <a16:creationId xmlns:a16="http://schemas.microsoft.com/office/drawing/2014/main" id="{351FD43E-1A13-CB2F-BFA6-D507C6239392}"/>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17" name="TextBox 16">
            <a:extLst>
              <a:ext uri="{FF2B5EF4-FFF2-40B4-BE49-F238E27FC236}">
                <a16:creationId xmlns:a16="http://schemas.microsoft.com/office/drawing/2014/main" id="{F2CEFB1C-C2A8-263C-752F-C1B9308039D7}"/>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22" name="TextBox 21">
            <a:extLst>
              <a:ext uri="{FF2B5EF4-FFF2-40B4-BE49-F238E27FC236}">
                <a16:creationId xmlns:a16="http://schemas.microsoft.com/office/drawing/2014/main" id="{F63638DC-4AEE-C292-DF2E-E26A52EA5714}"/>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24" name="TextBox 23">
            <a:extLst>
              <a:ext uri="{FF2B5EF4-FFF2-40B4-BE49-F238E27FC236}">
                <a16:creationId xmlns:a16="http://schemas.microsoft.com/office/drawing/2014/main" id="{36322B13-5DAD-C056-A274-2BB7585BEB92}"/>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96.87%</a:t>
            </a:r>
          </a:p>
        </p:txBody>
      </p:sp>
      <p:graphicFrame>
        <p:nvGraphicFramePr>
          <p:cNvPr id="25" name="Table 26">
            <a:extLst>
              <a:ext uri="{FF2B5EF4-FFF2-40B4-BE49-F238E27FC236}">
                <a16:creationId xmlns:a16="http://schemas.microsoft.com/office/drawing/2014/main" id="{BCF0EDC0-9F99-DE1D-1525-E703252F7E08}"/>
              </a:ext>
            </a:extLst>
          </p:cNvPr>
          <p:cNvGraphicFramePr>
            <a:graphicFrameLocks noGrp="1"/>
          </p:cNvGraphicFramePr>
          <p:nvPr>
            <p:extLst>
              <p:ext uri="{D42A27DB-BD31-4B8C-83A1-F6EECF244321}">
                <p14:modId xmlns:p14="http://schemas.microsoft.com/office/powerpoint/2010/main" val="3850480667"/>
              </p:ext>
            </p:extLst>
          </p:nvPr>
        </p:nvGraphicFramePr>
        <p:xfrm>
          <a:off x="6424756" y="2523472"/>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0</a:t>
                      </a:r>
                    </a:p>
                  </a:txBody>
                  <a:tcPr/>
                </a:tc>
                <a:tc>
                  <a:txBody>
                    <a:bodyPr/>
                    <a:lstStyle/>
                    <a:p>
                      <a:r>
                        <a:rPr lang="en-US" dirty="0">
                          <a:solidFill>
                            <a:srgbClr val="0DAFDE"/>
                          </a:solidFill>
                        </a:rPr>
                        <a:t>244</a:t>
                      </a:r>
                    </a:p>
                  </a:txBody>
                  <a:tcPr/>
                </a:tc>
                <a:tc>
                  <a:txBody>
                    <a:bodyPr/>
                    <a:lstStyle/>
                    <a:p>
                      <a:r>
                        <a:rPr lang="en-US" dirty="0">
                          <a:solidFill>
                            <a:schemeClr val="accent6"/>
                          </a:solidFill>
                        </a:rPr>
                        <a:t>22</a:t>
                      </a:r>
                    </a:p>
                  </a:txBody>
                  <a:tcPr/>
                </a:tc>
                <a:tc>
                  <a:txBody>
                    <a:bodyPr/>
                    <a:lstStyle/>
                    <a:p>
                      <a:r>
                        <a:rPr lang="en-US" dirty="0"/>
                        <a:t>1</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8</a:t>
                      </a:r>
                    </a:p>
                  </a:txBody>
                  <a:tcPr/>
                </a:tc>
                <a:tc>
                  <a:txBody>
                    <a:bodyPr/>
                    <a:lstStyle/>
                    <a:p>
                      <a:r>
                        <a:rPr lang="en-US" dirty="0">
                          <a:solidFill>
                            <a:srgbClr val="0DAFDE"/>
                          </a:solidFill>
                        </a:rPr>
                        <a:t>275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212</a:t>
                      </a:r>
                    </a:p>
                  </a:txBody>
                  <a:tcPr/>
                </a:tc>
                <a:tc>
                  <a:txBody>
                    <a:bodyPr/>
                    <a:lstStyle/>
                    <a:p>
                      <a:r>
                        <a:rPr lang="en-US" dirty="0">
                          <a:solidFill>
                            <a:schemeClr val="tx1">
                              <a:lumMod val="85000"/>
                            </a:schemeClr>
                          </a:solidFill>
                        </a:rPr>
                        <a:t>2</a:t>
                      </a:r>
                    </a:p>
                  </a:txBody>
                  <a:tcPr/>
                </a:tc>
                <a:tc>
                  <a:txBody>
                    <a:bodyPr/>
                    <a:lstStyle/>
                    <a:p>
                      <a:r>
                        <a:rPr lang="en-US" dirty="0">
                          <a:solidFill>
                            <a:schemeClr val="accent6"/>
                          </a:solidFill>
                        </a:rPr>
                        <a:t>4</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accent6"/>
                          </a:solidFill>
                        </a:rPr>
                        <a:t>3</a:t>
                      </a:r>
                    </a:p>
                  </a:txBody>
                  <a:tcPr/>
                </a:tc>
                <a:tc>
                  <a:txBody>
                    <a:bodyPr/>
                    <a:lstStyle/>
                    <a:p>
                      <a:r>
                        <a:rPr lang="en-US" dirty="0">
                          <a:solidFill>
                            <a:srgbClr val="0DAFDE"/>
                          </a:solidFill>
                        </a:rPr>
                        <a:t>192</a:t>
                      </a:r>
                    </a:p>
                  </a:txBody>
                  <a:tcPr/>
                </a:tc>
                <a:tc>
                  <a:txBody>
                    <a:bodyPr/>
                    <a:lstStyle/>
                    <a:p>
                      <a:r>
                        <a:rPr lang="en-US" dirty="0">
                          <a:solidFill>
                            <a:schemeClr val="tx1">
                              <a:lumMod val="85000"/>
                            </a:schemeClr>
                          </a:solidFill>
                        </a:rPr>
                        <a:t>1</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tx1">
                              <a:lumMod val="85000"/>
                            </a:schemeClr>
                          </a:solidFill>
                        </a:rPr>
                        <a:t>1</a:t>
                      </a:r>
                    </a:p>
                  </a:txBody>
                  <a:tcPr/>
                </a:tc>
                <a:tc>
                  <a:txBody>
                    <a:bodyPr/>
                    <a:lstStyle/>
                    <a:p>
                      <a:r>
                        <a:rPr lang="en-US" dirty="0">
                          <a:solidFill>
                            <a:schemeClr val="tx1">
                              <a:lumMod val="85000"/>
                            </a:schemeClr>
                          </a:solidFill>
                        </a:rPr>
                        <a:t>2</a:t>
                      </a:r>
                    </a:p>
                  </a:txBody>
                  <a:tcPr/>
                </a:tc>
                <a:tc>
                  <a:txBody>
                    <a:bodyPr/>
                    <a:lstStyle/>
                    <a:p>
                      <a:r>
                        <a:rPr lang="en-US" dirty="0">
                          <a:solidFill>
                            <a:srgbClr val="0DAFDE"/>
                          </a:solidFill>
                        </a:rPr>
                        <a:t>197</a:t>
                      </a:r>
                    </a:p>
                  </a:txBody>
                  <a:tcPr/>
                </a:tc>
                <a:extLst>
                  <a:ext uri="{0D108BD9-81ED-4DB2-BD59-A6C34878D82A}">
                    <a16:rowId xmlns:a16="http://schemas.microsoft.com/office/drawing/2014/main" val="2685061567"/>
                  </a:ext>
                </a:extLst>
              </a:tr>
            </a:tbl>
          </a:graphicData>
        </a:graphic>
      </p:graphicFrame>
      <p:graphicFrame>
        <p:nvGraphicFramePr>
          <p:cNvPr id="26" name="Table 33">
            <a:extLst>
              <a:ext uri="{FF2B5EF4-FFF2-40B4-BE49-F238E27FC236}">
                <a16:creationId xmlns:a16="http://schemas.microsoft.com/office/drawing/2014/main" id="{D1C4A905-2276-B1F1-5D32-A9CE5E940FFC}"/>
              </a:ext>
            </a:extLst>
          </p:cNvPr>
          <p:cNvGraphicFramePr>
            <a:graphicFrameLocks noGrp="1"/>
          </p:cNvGraphicFramePr>
          <p:nvPr>
            <p:extLst>
              <p:ext uri="{D42A27DB-BD31-4B8C-83A1-F6EECF244321}">
                <p14:modId xmlns:p14="http://schemas.microsoft.com/office/powerpoint/2010/main" val="3755808950"/>
              </p:ext>
            </p:extLst>
          </p:nvPr>
        </p:nvGraphicFramePr>
        <p:xfrm>
          <a:off x="6488569" y="2515778"/>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1.00</a:t>
                      </a:r>
                    </a:p>
                  </a:txBody>
                  <a:tcPr/>
                </a:tc>
                <a:tc>
                  <a:txBody>
                    <a:bodyPr/>
                    <a:lstStyle/>
                    <a:p>
                      <a:r>
                        <a:rPr lang="en-US" sz="1000" dirty="0"/>
                        <a:t>0.98</a:t>
                      </a:r>
                    </a:p>
                  </a:txBody>
                  <a:tcPr/>
                </a:tc>
                <a:tc>
                  <a:txBody>
                    <a:bodyPr/>
                    <a:lstStyle/>
                    <a:p>
                      <a:r>
                        <a:rPr lang="en-US" sz="1000" dirty="0"/>
                        <a:t>0.99</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0.96</a:t>
                      </a:r>
                    </a:p>
                  </a:txBody>
                  <a:tcPr/>
                </a:tc>
                <a:tc>
                  <a:txBody>
                    <a:bodyPr/>
                    <a:lstStyle/>
                    <a:p>
                      <a:r>
                        <a:rPr lang="en-US" sz="1000" dirty="0"/>
                        <a:t>0.99</a:t>
                      </a:r>
                    </a:p>
                  </a:txBody>
                  <a:tcPr/>
                </a:tc>
                <a:tc>
                  <a:txBody>
                    <a:bodyPr/>
                    <a:lstStyle/>
                    <a:p>
                      <a:r>
                        <a:rPr lang="en-US" sz="1000" dirty="0"/>
                        <a:t>0.98</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27" name="TextBox 26">
            <a:extLst>
              <a:ext uri="{FF2B5EF4-FFF2-40B4-BE49-F238E27FC236}">
                <a16:creationId xmlns:a16="http://schemas.microsoft.com/office/drawing/2014/main" id="{92BDB846-0F31-EC6A-061C-97186A21C57E}"/>
              </a:ext>
            </a:extLst>
          </p:cNvPr>
          <p:cNvSpPr txBox="1"/>
          <p:nvPr/>
        </p:nvSpPr>
        <p:spPr>
          <a:xfrm>
            <a:off x="7724248" y="3171155"/>
            <a:ext cx="3105337" cy="523220"/>
          </a:xfrm>
          <a:prstGeom prst="rect">
            <a:avLst/>
          </a:prstGeom>
          <a:noFill/>
        </p:spPr>
        <p:txBody>
          <a:bodyPr wrap="none" rtlCol="0">
            <a:spAutoFit/>
          </a:bodyPr>
          <a:lstStyle/>
          <a:p>
            <a:r>
              <a:rPr lang="en-US" sz="1400" dirty="0" err="1"/>
              <a:t>XGBClassifier</a:t>
            </a:r>
            <a:endParaRPr lang="en-US" sz="1400" dirty="0"/>
          </a:p>
          <a:p>
            <a:r>
              <a:rPr lang="en-US" sz="1400" dirty="0"/>
              <a:t>(max_depth=5, </a:t>
            </a:r>
            <a:r>
              <a:rPr lang="en-US" sz="1400" dirty="0" err="1"/>
              <a:t>n_estimators</a:t>
            </a:r>
            <a:r>
              <a:rPr lang="en-US" sz="1400" dirty="0"/>
              <a:t>=100)</a:t>
            </a:r>
          </a:p>
        </p:txBody>
      </p:sp>
      <p:sp>
        <p:nvSpPr>
          <p:cNvPr id="37" name="TextBox 36">
            <a:extLst>
              <a:ext uri="{FF2B5EF4-FFF2-40B4-BE49-F238E27FC236}">
                <a16:creationId xmlns:a16="http://schemas.microsoft.com/office/drawing/2014/main" id="{7D26D309-D87E-8E2E-9999-76ECDF4031A4}"/>
              </a:ext>
            </a:extLst>
          </p:cNvPr>
          <p:cNvSpPr txBox="1"/>
          <p:nvPr/>
        </p:nvSpPr>
        <p:spPr>
          <a:xfrm>
            <a:off x="7804034" y="4135065"/>
            <a:ext cx="3150221" cy="307777"/>
          </a:xfrm>
          <a:prstGeom prst="rect">
            <a:avLst/>
          </a:prstGeom>
          <a:noFill/>
        </p:spPr>
        <p:txBody>
          <a:bodyPr wrap="none" rtlCol="0">
            <a:spAutoFit/>
          </a:bodyPr>
          <a:lstStyle/>
          <a:p>
            <a:r>
              <a:rPr lang="en-US" sz="1400" dirty="0"/>
              <a:t>'max_depth’: 5, '</a:t>
            </a:r>
            <a:r>
              <a:rPr lang="en-US" sz="1400" dirty="0" err="1"/>
              <a:t>n_estimators</a:t>
            </a:r>
            <a:r>
              <a:rPr lang="en-US" sz="1400" dirty="0"/>
              <a:t>’: 100</a:t>
            </a:r>
            <a:endParaRPr lang="en-US" sz="1400" dirty="0">
              <a:solidFill>
                <a:srgbClr val="0DAFDE"/>
              </a:solidFill>
            </a:endParaRPr>
          </a:p>
        </p:txBody>
      </p:sp>
      <p:sp>
        <p:nvSpPr>
          <p:cNvPr id="43" name="TextBox 42">
            <a:extLst>
              <a:ext uri="{FF2B5EF4-FFF2-40B4-BE49-F238E27FC236}">
                <a16:creationId xmlns:a16="http://schemas.microsoft.com/office/drawing/2014/main" id="{69A7493F-BA99-EE8B-0064-B08CACFE34A6}"/>
              </a:ext>
            </a:extLst>
          </p:cNvPr>
          <p:cNvSpPr txBox="1"/>
          <p:nvPr/>
        </p:nvSpPr>
        <p:spPr>
          <a:xfrm>
            <a:off x="7804034" y="4893506"/>
            <a:ext cx="312906" cy="369332"/>
          </a:xfrm>
          <a:prstGeom prst="rect">
            <a:avLst/>
          </a:prstGeom>
          <a:noFill/>
        </p:spPr>
        <p:txBody>
          <a:bodyPr wrap="square" rtlCol="0">
            <a:spAutoFit/>
          </a:bodyPr>
          <a:lstStyle/>
          <a:p>
            <a:r>
              <a:rPr lang="en-US" dirty="0">
                <a:solidFill>
                  <a:srgbClr val="0DAFDE"/>
                </a:solidFill>
              </a:rPr>
              <a:t>5</a:t>
            </a:r>
          </a:p>
        </p:txBody>
      </p:sp>
      <p:sp>
        <p:nvSpPr>
          <p:cNvPr id="45" name="TextBox 44">
            <a:extLst>
              <a:ext uri="{FF2B5EF4-FFF2-40B4-BE49-F238E27FC236}">
                <a16:creationId xmlns:a16="http://schemas.microsoft.com/office/drawing/2014/main" id="{C26ADD55-9277-C1B1-4EB9-9A432535CB06}"/>
              </a:ext>
            </a:extLst>
          </p:cNvPr>
          <p:cNvSpPr txBox="1"/>
          <p:nvPr/>
        </p:nvSpPr>
        <p:spPr>
          <a:xfrm>
            <a:off x="7804034" y="5645461"/>
            <a:ext cx="941283" cy="369332"/>
          </a:xfrm>
          <a:prstGeom prst="rect">
            <a:avLst/>
          </a:prstGeom>
          <a:noFill/>
        </p:spPr>
        <p:txBody>
          <a:bodyPr wrap="none" rtlCol="0">
            <a:spAutoFit/>
          </a:bodyPr>
          <a:lstStyle/>
          <a:p>
            <a:r>
              <a:rPr lang="en-US" dirty="0">
                <a:solidFill>
                  <a:srgbClr val="0DAFDE"/>
                </a:solidFill>
              </a:rPr>
              <a:t>96.87%</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33" name="Figure 48">
            <a:extLst>
              <a:ext uri="{FF2B5EF4-FFF2-40B4-BE49-F238E27FC236}">
                <a16:creationId xmlns:a16="http://schemas.microsoft.com/office/drawing/2014/main" id="{11ECB83A-5F97-CDB8-1851-9A8F31B86C85}"/>
              </a:ext>
            </a:extLst>
          </p:cNvPr>
          <p:cNvSpPr txBox="1"/>
          <p:nvPr/>
        </p:nvSpPr>
        <p:spPr>
          <a:xfrm rot="16200000">
            <a:off x="11506256" y="6133719"/>
            <a:ext cx="859531" cy="369332"/>
          </a:xfrm>
          <a:prstGeom prst="rect">
            <a:avLst/>
          </a:prstGeom>
          <a:noFill/>
        </p:spPr>
        <p:txBody>
          <a:bodyPr wrap="none" rtlCol="0">
            <a:spAutoFit/>
          </a:bodyPr>
          <a:lstStyle/>
          <a:p>
            <a:r>
              <a:rPr lang="en-US" dirty="0"/>
              <a:t>Figure</a:t>
            </a:r>
          </a:p>
        </p:txBody>
      </p:sp>
      <p:pic>
        <p:nvPicPr>
          <p:cNvPr id="34" name="Picture 33" descr="A picture containing graphical user interface&#10;&#10;Description automatically generated">
            <a:extLst>
              <a:ext uri="{FF2B5EF4-FFF2-40B4-BE49-F238E27FC236}">
                <a16:creationId xmlns:a16="http://schemas.microsoft.com/office/drawing/2014/main" id="{7F8690B0-A804-7D83-5659-7F1CDBF057C2}"/>
              </a:ext>
            </a:extLst>
          </p:cNvPr>
          <p:cNvPicPr>
            <a:picLocks noChangeAspect="1"/>
          </p:cNvPicPr>
          <p:nvPr/>
        </p:nvPicPr>
        <p:blipFill>
          <a:blip r:embed="rId11"/>
          <a:stretch>
            <a:fillRect/>
          </a:stretch>
        </p:blipFill>
        <p:spPr>
          <a:xfrm>
            <a:off x="3028080" y="1348049"/>
            <a:ext cx="7303605" cy="4905691"/>
          </a:xfrm>
          <a:prstGeom prst="rect">
            <a:avLst/>
          </a:prstGeom>
          <a:ln>
            <a:solidFill>
              <a:schemeClr val="tx1">
                <a:lumMod val="50000"/>
                <a:lumOff val="50000"/>
              </a:schemeClr>
            </a:solidFill>
          </a:ln>
        </p:spPr>
      </p:pic>
      <p:sp>
        <p:nvSpPr>
          <p:cNvPr id="35" name="TextBox 34">
            <a:extLst>
              <a:ext uri="{FF2B5EF4-FFF2-40B4-BE49-F238E27FC236}">
                <a16:creationId xmlns:a16="http://schemas.microsoft.com/office/drawing/2014/main" id="{A9BA015E-E11F-A5AB-C5C3-23661CA2F718}"/>
              </a:ext>
            </a:extLst>
          </p:cNvPr>
          <p:cNvSpPr txBox="1"/>
          <p:nvPr/>
        </p:nvSpPr>
        <p:spPr>
          <a:xfrm>
            <a:off x="4325019" y="744048"/>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36" name="TextBox 35">
            <a:extLst>
              <a:ext uri="{FF2B5EF4-FFF2-40B4-BE49-F238E27FC236}">
                <a16:creationId xmlns:a16="http://schemas.microsoft.com/office/drawing/2014/main" id="{9D9271A0-CD73-DE40-8603-9D01BFF3A0AC}"/>
              </a:ext>
            </a:extLst>
          </p:cNvPr>
          <p:cNvSpPr txBox="1"/>
          <p:nvPr/>
        </p:nvSpPr>
        <p:spPr>
          <a:xfrm>
            <a:off x="9645916" y="733911"/>
            <a:ext cx="2164375" cy="369332"/>
          </a:xfrm>
          <a:prstGeom prst="rect">
            <a:avLst/>
          </a:prstGeom>
          <a:noFill/>
        </p:spPr>
        <p:txBody>
          <a:bodyPr wrap="none" rtlCol="0">
            <a:spAutoFit/>
          </a:bodyPr>
          <a:lstStyle/>
          <a:p>
            <a:r>
              <a:rPr lang="en-US" dirty="0"/>
              <a:t>Gradient Boosted</a:t>
            </a:r>
          </a:p>
        </p:txBody>
      </p:sp>
    </p:spTree>
    <p:extLst>
      <p:ext uri="{BB962C8B-B14F-4D97-AF65-F5344CB8AC3E}">
        <p14:creationId xmlns:p14="http://schemas.microsoft.com/office/powerpoint/2010/main" val="3404686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3"/>
                                        </p:tgtEl>
                                        <p:attrNameLst>
                                          <p:attrName>ppt_x</p:attrName>
                                        </p:attrNameLst>
                                      </p:cBhvr>
                                      <p:tavLst>
                                        <p:tav tm="0">
                                          <p:val>
                                            <p:strVal val="ppt_x"/>
                                          </p:val>
                                        </p:tav>
                                        <p:tav tm="100000">
                                          <p:val>
                                            <p:strVal val="ppt_x"/>
                                          </p:val>
                                        </p:tav>
                                      </p:tavLst>
                                    </p:anim>
                                    <p:anim calcmode="lin" valueType="num">
                                      <p:cBhvr additive="base">
                                        <p:cTn id="17" dur="500"/>
                                        <p:tgtEl>
                                          <p:spTgt spid="13"/>
                                        </p:tgtEl>
                                        <p:attrNameLst>
                                          <p:attrName>ppt_y</p:attrName>
                                        </p:attrNameLst>
                                      </p:cBhvr>
                                      <p:tavLst>
                                        <p:tav tm="0">
                                          <p:val>
                                            <p:strVal val="ppt_y"/>
                                          </p:val>
                                        </p:tav>
                                        <p:tav tm="100000">
                                          <p:val>
                                            <p:strVal val="1+ppt_h/2"/>
                                          </p:val>
                                        </p:tav>
                                      </p:tavLst>
                                    </p:anim>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25"/>
                                        </p:tgtEl>
                                        <p:attrNameLst>
                                          <p:attrName>ppt_x</p:attrName>
                                        </p:attrNameLst>
                                      </p:cBhvr>
                                      <p:tavLst>
                                        <p:tav tm="0">
                                          <p:val>
                                            <p:strVal val="ppt_x"/>
                                          </p:val>
                                        </p:tav>
                                        <p:tav tm="100000">
                                          <p:val>
                                            <p:strVal val="ppt_x"/>
                                          </p:val>
                                        </p:tav>
                                      </p:tavLst>
                                    </p:anim>
                                    <p:anim calcmode="lin" valueType="num">
                                      <p:cBhvr additive="base">
                                        <p:cTn id="21" dur="500"/>
                                        <p:tgtEl>
                                          <p:spTgt spid="25"/>
                                        </p:tgtEl>
                                        <p:attrNameLst>
                                          <p:attrName>ppt_y</p:attrName>
                                        </p:attrNameLst>
                                      </p:cBhvr>
                                      <p:tavLst>
                                        <p:tav tm="0">
                                          <p:val>
                                            <p:strVal val="ppt_y"/>
                                          </p:val>
                                        </p:tav>
                                        <p:tav tm="100000">
                                          <p:val>
                                            <p:strVal val="1+ppt_h/2"/>
                                          </p:val>
                                        </p:tav>
                                      </p:tavLst>
                                    </p:anim>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26"/>
                                        </p:tgtEl>
                                        <p:attrNameLst>
                                          <p:attrName>ppt_x</p:attrName>
                                        </p:attrNameLst>
                                      </p:cBhvr>
                                      <p:tavLst>
                                        <p:tav tm="0">
                                          <p:val>
                                            <p:strVal val="ppt_x"/>
                                          </p:val>
                                        </p:tav>
                                        <p:tav tm="100000">
                                          <p:val>
                                            <p:strVal val="ppt_x"/>
                                          </p:val>
                                        </p:tav>
                                      </p:tavLst>
                                    </p:anim>
                                    <p:anim calcmode="lin" valueType="num">
                                      <p:cBhvr additive="base">
                                        <p:cTn id="41" dur="500"/>
                                        <p:tgtEl>
                                          <p:spTgt spid="26"/>
                                        </p:tgtEl>
                                        <p:attrNameLst>
                                          <p:attrName>ppt_y</p:attrName>
                                        </p:attrNameLst>
                                      </p:cBhvr>
                                      <p:tavLst>
                                        <p:tav tm="0">
                                          <p:val>
                                            <p:strVal val="ppt_y"/>
                                          </p:val>
                                        </p:tav>
                                        <p:tav tm="100000">
                                          <p:val>
                                            <p:strVal val="1+ppt_h/2"/>
                                          </p:val>
                                        </p:tav>
                                      </p:tavLst>
                                    </p:anim>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fill="hold"/>
                                        <p:tgtEl>
                                          <p:spTgt spid="45"/>
                                        </p:tgtEl>
                                        <p:attrNameLst>
                                          <p:attrName>ppt_x</p:attrName>
                                        </p:attrNameLst>
                                      </p:cBhvr>
                                      <p:tavLst>
                                        <p:tav tm="0">
                                          <p:val>
                                            <p:strVal val="#ppt_x"/>
                                          </p:val>
                                        </p:tav>
                                        <p:tav tm="100000">
                                          <p:val>
                                            <p:strVal val="#ppt_x"/>
                                          </p:val>
                                        </p:tav>
                                      </p:tavLst>
                                    </p:anim>
                                    <p:anim calcmode="lin" valueType="num">
                                      <p:cBhvr additive="base">
                                        <p:cTn id="7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7" restart="whenNotActive" fill="hold" evtFilter="cancelBubble" nodeType="interactiveSeq">
                <p:stCondLst>
                  <p:cond evt="onClick" delay="0">
                    <p:tgtEl>
                      <p:spTgt spid="33"/>
                    </p:tgtEl>
                  </p:cond>
                </p:stCondLst>
                <p:endSync evt="end" delay="0">
                  <p:rtn val="all"/>
                </p:endSync>
                <p:childTnLst>
                  <p:par>
                    <p:cTn id="78" fill="hold">
                      <p:stCondLst>
                        <p:cond delay="0"/>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additive="base">
                                        <p:cTn id="82" dur="500" fill="hold"/>
                                        <p:tgtEl>
                                          <p:spTgt spid="34"/>
                                        </p:tgtEl>
                                        <p:attrNameLst>
                                          <p:attrName>ppt_x</p:attrName>
                                        </p:attrNameLst>
                                      </p:cBhvr>
                                      <p:tavLst>
                                        <p:tav tm="0">
                                          <p:val>
                                            <p:strVal val="#ppt_x"/>
                                          </p:val>
                                        </p:tav>
                                        <p:tav tm="100000">
                                          <p:val>
                                            <p:strVal val="#ppt_x"/>
                                          </p:val>
                                        </p:tav>
                                      </p:tavLst>
                                    </p:anim>
                                    <p:anim calcmode="lin" valueType="num">
                                      <p:cBhvr additive="base">
                                        <p:cTn id="8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34"/>
                                        </p:tgtEl>
                                        <p:attrNameLst>
                                          <p:attrName>ppt_x</p:attrName>
                                        </p:attrNameLst>
                                      </p:cBhvr>
                                      <p:tavLst>
                                        <p:tav tm="0">
                                          <p:val>
                                            <p:strVal val="ppt_x"/>
                                          </p:val>
                                        </p:tav>
                                        <p:tav tm="100000">
                                          <p:val>
                                            <p:strVal val="ppt_x"/>
                                          </p:val>
                                        </p:tav>
                                      </p:tavLst>
                                    </p:anim>
                                    <p:anim calcmode="lin" valueType="num">
                                      <p:cBhvr additive="base">
                                        <p:cTn id="88" dur="500"/>
                                        <p:tgtEl>
                                          <p:spTgt spid="34"/>
                                        </p:tgtEl>
                                        <p:attrNameLst>
                                          <p:attrName>ppt_y</p:attrName>
                                        </p:attrNameLst>
                                      </p:cBhvr>
                                      <p:tavLst>
                                        <p:tav tm="0">
                                          <p:val>
                                            <p:strVal val="ppt_y"/>
                                          </p:val>
                                        </p:tav>
                                        <p:tav tm="100000">
                                          <p:val>
                                            <p:strVal val="1+ppt_h/2"/>
                                          </p:val>
                                        </p:tav>
                                      </p:tavLst>
                                    </p:anim>
                                    <p:set>
                                      <p:cBhvr>
                                        <p:cTn id="89"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3"/>
                  </p:tgtEl>
                </p:cond>
              </p:nextCondLst>
            </p:seq>
          </p:childTnLst>
        </p:cTn>
      </p:par>
    </p:tnLst>
    <p:bldLst>
      <p:bldP spid="13" grpId="0"/>
      <p:bldP spid="13" grpId="1"/>
      <p:bldP spid="14" grpId="0"/>
      <p:bldP spid="14" grpId="1"/>
      <p:bldP spid="15" grpId="0"/>
      <p:bldP spid="16" grpId="0"/>
      <p:bldP spid="17" grpId="0"/>
      <p:bldP spid="22" grpId="0"/>
      <p:bldP spid="27" grpId="0"/>
      <p:bldP spid="37" grpId="0"/>
      <p:bldP spid="43"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31" name="TextBox 30">
            <a:extLst>
              <a:ext uri="{FF2B5EF4-FFF2-40B4-BE49-F238E27FC236}">
                <a16:creationId xmlns:a16="http://schemas.microsoft.com/office/drawing/2014/main" id="{43C95DA4-2324-056F-9395-02C4714D0483}"/>
              </a:ext>
            </a:extLst>
          </p:cNvPr>
          <p:cNvSpPr txBox="1"/>
          <p:nvPr/>
        </p:nvSpPr>
        <p:spPr>
          <a:xfrm>
            <a:off x="4324006" y="744048"/>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6" name="TextBox 5">
            <a:extLst>
              <a:ext uri="{FF2B5EF4-FFF2-40B4-BE49-F238E27FC236}">
                <a16:creationId xmlns:a16="http://schemas.microsoft.com/office/drawing/2014/main" id="{E023C2A7-42E3-7332-F616-E080F8DE5A39}"/>
              </a:ext>
            </a:extLst>
          </p:cNvPr>
          <p:cNvSpPr txBox="1"/>
          <p:nvPr/>
        </p:nvSpPr>
        <p:spPr>
          <a:xfrm>
            <a:off x="10524737" y="733911"/>
            <a:ext cx="1226618" cy="646331"/>
          </a:xfrm>
          <a:prstGeom prst="rect">
            <a:avLst/>
          </a:prstGeom>
          <a:noFill/>
        </p:spPr>
        <p:txBody>
          <a:bodyPr wrap="none" rtlCol="0">
            <a:spAutoFit/>
          </a:bodyPr>
          <a:lstStyle/>
          <a:p>
            <a:r>
              <a:rPr lang="en-US" dirty="0"/>
              <a:t>K-nearest</a:t>
            </a:r>
          </a:p>
          <a:p>
            <a:r>
              <a:rPr lang="en-US" dirty="0"/>
              <a:t>Neighbor</a:t>
            </a:r>
          </a:p>
        </p:txBody>
      </p:sp>
      <p:cxnSp>
        <p:nvCxnSpPr>
          <p:cNvPr id="11" name="Straight Arrow Connector 10">
            <a:extLst>
              <a:ext uri="{FF2B5EF4-FFF2-40B4-BE49-F238E27FC236}">
                <a16:creationId xmlns:a16="http://schemas.microsoft.com/office/drawing/2014/main" id="{C789B2F2-10FE-DCAE-7834-E68692196FE0}"/>
              </a:ext>
            </a:extLst>
          </p:cNvPr>
          <p:cNvCxnSpPr/>
          <p:nvPr/>
        </p:nvCxnSpPr>
        <p:spPr>
          <a:xfrm flipV="1">
            <a:off x="3246783" y="2191468"/>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FFB2A733-93D7-41D9-5256-C548B36EF07F}"/>
              </a:ext>
            </a:extLst>
          </p:cNvPr>
          <p:cNvCxnSpPr/>
          <p:nvPr/>
        </p:nvCxnSpPr>
        <p:spPr>
          <a:xfrm>
            <a:off x="3246783" y="4626555"/>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35" name="TextBox 34">
            <a:extLst>
              <a:ext uri="{FF2B5EF4-FFF2-40B4-BE49-F238E27FC236}">
                <a16:creationId xmlns:a16="http://schemas.microsoft.com/office/drawing/2014/main" id="{8E7DDEA3-A2C8-A0DA-0938-2E50F84C653C}"/>
              </a:ext>
            </a:extLst>
          </p:cNvPr>
          <p:cNvSpPr txBox="1"/>
          <p:nvPr/>
        </p:nvSpPr>
        <p:spPr>
          <a:xfrm>
            <a:off x="2829221" y="3224345"/>
            <a:ext cx="308098" cy="369332"/>
          </a:xfrm>
          <a:prstGeom prst="rect">
            <a:avLst/>
          </a:prstGeom>
          <a:noFill/>
        </p:spPr>
        <p:txBody>
          <a:bodyPr wrap="none" rtlCol="0">
            <a:spAutoFit/>
          </a:bodyPr>
          <a:lstStyle/>
          <a:p>
            <a:r>
              <a:rPr lang="en-US" dirty="0"/>
              <a:t>y</a:t>
            </a:r>
          </a:p>
        </p:txBody>
      </p:sp>
      <p:sp>
        <p:nvSpPr>
          <p:cNvPr id="36" name="TextBox 35">
            <a:extLst>
              <a:ext uri="{FF2B5EF4-FFF2-40B4-BE49-F238E27FC236}">
                <a16:creationId xmlns:a16="http://schemas.microsoft.com/office/drawing/2014/main" id="{A2748DC9-76B2-EF7E-BA9E-801F0FEBE02E}"/>
              </a:ext>
            </a:extLst>
          </p:cNvPr>
          <p:cNvSpPr txBox="1"/>
          <p:nvPr/>
        </p:nvSpPr>
        <p:spPr>
          <a:xfrm>
            <a:off x="4338224" y="4689785"/>
            <a:ext cx="295274"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C42292FD-83C6-1F15-1F46-BD64C7C5AACC}"/>
              </a:ext>
            </a:extLst>
          </p:cNvPr>
          <p:cNvSpPr/>
          <p:nvPr/>
        </p:nvSpPr>
        <p:spPr>
          <a:xfrm>
            <a:off x="3856384" y="359367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66A4247-3BE0-9019-D01A-E4BA486D894A}"/>
              </a:ext>
            </a:extLst>
          </p:cNvPr>
          <p:cNvSpPr/>
          <p:nvPr/>
        </p:nvSpPr>
        <p:spPr>
          <a:xfrm>
            <a:off x="3993525" y="315394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C2DB3ED-D005-902D-0B03-86D761705ED2}"/>
              </a:ext>
            </a:extLst>
          </p:cNvPr>
          <p:cNvSpPr/>
          <p:nvPr/>
        </p:nvSpPr>
        <p:spPr>
          <a:xfrm>
            <a:off x="4465984" y="348603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26D6B00-9668-2560-95F5-DBE8D725ADD8}"/>
              </a:ext>
            </a:extLst>
          </p:cNvPr>
          <p:cNvSpPr/>
          <p:nvPr/>
        </p:nvSpPr>
        <p:spPr>
          <a:xfrm>
            <a:off x="4513194" y="2824023"/>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895C8E4-AD97-5769-9219-6F0D73390352}"/>
              </a:ext>
            </a:extLst>
          </p:cNvPr>
          <p:cNvSpPr/>
          <p:nvPr/>
        </p:nvSpPr>
        <p:spPr>
          <a:xfrm>
            <a:off x="5053968" y="2911526"/>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F1891B0-CE9B-67AD-0FAC-990E82295461}"/>
              </a:ext>
            </a:extLst>
          </p:cNvPr>
          <p:cNvSpPr/>
          <p:nvPr/>
        </p:nvSpPr>
        <p:spPr>
          <a:xfrm>
            <a:off x="5373266" y="2330559"/>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3FFAEFE-534F-7288-C645-6BFAE7C48C8F}"/>
              </a:ext>
            </a:extLst>
          </p:cNvPr>
          <p:cNvSpPr/>
          <p:nvPr/>
        </p:nvSpPr>
        <p:spPr>
          <a:xfrm>
            <a:off x="4796523" y="4325156"/>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51FFFEE-2FB0-A08F-5882-CCF2F44AB7F6}"/>
              </a:ext>
            </a:extLst>
          </p:cNvPr>
          <p:cNvSpPr/>
          <p:nvPr/>
        </p:nvSpPr>
        <p:spPr>
          <a:xfrm>
            <a:off x="4933664" y="3885420"/>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1A5939F-A919-BB86-715F-70891D73EFEB}"/>
              </a:ext>
            </a:extLst>
          </p:cNvPr>
          <p:cNvSpPr/>
          <p:nvPr/>
        </p:nvSpPr>
        <p:spPr>
          <a:xfrm>
            <a:off x="5406123" y="4217516"/>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97E2A0A-B07F-BE2A-18F2-FF81CB09207C}"/>
              </a:ext>
            </a:extLst>
          </p:cNvPr>
          <p:cNvSpPr/>
          <p:nvPr/>
        </p:nvSpPr>
        <p:spPr>
          <a:xfrm>
            <a:off x="5239111" y="3784899"/>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2FC1EEC-362D-A42A-35E8-849A5200CB60}"/>
              </a:ext>
            </a:extLst>
          </p:cNvPr>
          <p:cNvSpPr/>
          <p:nvPr/>
        </p:nvSpPr>
        <p:spPr>
          <a:xfrm>
            <a:off x="5663568" y="3771371"/>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4CE7B34-71D0-7733-D2B7-2A91309A3596}"/>
              </a:ext>
            </a:extLst>
          </p:cNvPr>
          <p:cNvSpPr/>
          <p:nvPr/>
        </p:nvSpPr>
        <p:spPr>
          <a:xfrm>
            <a:off x="4347536" y="4266798"/>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51345B5-9226-0A0E-A1B0-B60BBA3B4766}"/>
              </a:ext>
            </a:extLst>
          </p:cNvPr>
          <p:cNvSpPr/>
          <p:nvPr/>
        </p:nvSpPr>
        <p:spPr>
          <a:xfrm>
            <a:off x="4955280" y="3506623"/>
            <a:ext cx="240608" cy="228098"/>
          </a:xfrm>
          <a:prstGeom prst="ellipse">
            <a:avLst/>
          </a:prstGeom>
          <a:solidFill>
            <a:srgbClr val="FF0000"/>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E532445B-819C-273B-DA0D-6F809ED6C792}"/>
              </a:ext>
            </a:extLst>
          </p:cNvPr>
          <p:cNvSpPr txBox="1"/>
          <p:nvPr/>
        </p:nvSpPr>
        <p:spPr>
          <a:xfrm>
            <a:off x="3949700" y="2501900"/>
            <a:ext cx="356188" cy="369332"/>
          </a:xfrm>
          <a:prstGeom prst="rect">
            <a:avLst/>
          </a:prstGeom>
          <a:noFill/>
        </p:spPr>
        <p:txBody>
          <a:bodyPr wrap="none" rtlCol="0">
            <a:spAutoFit/>
          </a:bodyPr>
          <a:lstStyle/>
          <a:p>
            <a:r>
              <a:rPr lang="en-US" dirty="0"/>
              <a:t>A</a:t>
            </a:r>
          </a:p>
        </p:txBody>
      </p:sp>
      <p:sp>
        <p:nvSpPr>
          <p:cNvPr id="57" name="TextBox 56">
            <a:extLst>
              <a:ext uri="{FF2B5EF4-FFF2-40B4-BE49-F238E27FC236}">
                <a16:creationId xmlns:a16="http://schemas.microsoft.com/office/drawing/2014/main" id="{FFA36423-7F10-F4CA-CD6C-2F7C6F1CF740}"/>
              </a:ext>
            </a:extLst>
          </p:cNvPr>
          <p:cNvSpPr txBox="1"/>
          <p:nvPr/>
        </p:nvSpPr>
        <p:spPr>
          <a:xfrm>
            <a:off x="5905500" y="4330700"/>
            <a:ext cx="317716" cy="369332"/>
          </a:xfrm>
          <a:prstGeom prst="rect">
            <a:avLst/>
          </a:prstGeom>
          <a:noFill/>
        </p:spPr>
        <p:txBody>
          <a:bodyPr wrap="none" rtlCol="0">
            <a:spAutoFit/>
          </a:bodyPr>
          <a:lstStyle/>
          <a:p>
            <a:r>
              <a:rPr lang="en-US" dirty="0"/>
              <a:t>B</a:t>
            </a:r>
          </a:p>
        </p:txBody>
      </p:sp>
      <p:sp>
        <p:nvSpPr>
          <p:cNvPr id="58" name="TextBox 57">
            <a:extLst>
              <a:ext uri="{FF2B5EF4-FFF2-40B4-BE49-F238E27FC236}">
                <a16:creationId xmlns:a16="http://schemas.microsoft.com/office/drawing/2014/main" id="{1560EFDE-CD9B-ACB4-8C63-BB2CD23F61E4}"/>
              </a:ext>
            </a:extLst>
          </p:cNvPr>
          <p:cNvSpPr txBox="1"/>
          <p:nvPr/>
        </p:nvSpPr>
        <p:spPr>
          <a:xfrm>
            <a:off x="5075584" y="3339621"/>
            <a:ext cx="1366080" cy="276999"/>
          </a:xfrm>
          <a:prstGeom prst="rect">
            <a:avLst/>
          </a:prstGeom>
          <a:noFill/>
        </p:spPr>
        <p:txBody>
          <a:bodyPr wrap="none" rtlCol="0">
            <a:spAutoFit/>
          </a:bodyPr>
          <a:lstStyle/>
          <a:p>
            <a:r>
              <a:rPr lang="en-US" sz="1200" dirty="0"/>
              <a:t>New data point</a:t>
            </a:r>
          </a:p>
        </p:txBody>
      </p:sp>
      <p:cxnSp>
        <p:nvCxnSpPr>
          <p:cNvPr id="59" name="Straight Arrow Connector 58">
            <a:extLst>
              <a:ext uri="{FF2B5EF4-FFF2-40B4-BE49-F238E27FC236}">
                <a16:creationId xmlns:a16="http://schemas.microsoft.com/office/drawing/2014/main" id="{9C95E115-4D1A-9539-5777-AC70BB985A24}"/>
              </a:ext>
            </a:extLst>
          </p:cNvPr>
          <p:cNvCxnSpPr/>
          <p:nvPr/>
        </p:nvCxnSpPr>
        <p:spPr>
          <a:xfrm flipV="1">
            <a:off x="8223632" y="2142347"/>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8AE286E0-25BA-F45A-BCCF-64CC193C4137}"/>
              </a:ext>
            </a:extLst>
          </p:cNvPr>
          <p:cNvCxnSpPr/>
          <p:nvPr/>
        </p:nvCxnSpPr>
        <p:spPr>
          <a:xfrm>
            <a:off x="8223632" y="4577434"/>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61" name="TextBox 60">
            <a:extLst>
              <a:ext uri="{FF2B5EF4-FFF2-40B4-BE49-F238E27FC236}">
                <a16:creationId xmlns:a16="http://schemas.microsoft.com/office/drawing/2014/main" id="{157A700C-C3C9-A13F-03AE-4ABA3F0034E8}"/>
              </a:ext>
            </a:extLst>
          </p:cNvPr>
          <p:cNvSpPr txBox="1"/>
          <p:nvPr/>
        </p:nvSpPr>
        <p:spPr>
          <a:xfrm>
            <a:off x="7806070" y="3175224"/>
            <a:ext cx="308098" cy="369332"/>
          </a:xfrm>
          <a:prstGeom prst="rect">
            <a:avLst/>
          </a:prstGeom>
          <a:noFill/>
        </p:spPr>
        <p:txBody>
          <a:bodyPr wrap="none" rtlCol="0">
            <a:spAutoFit/>
          </a:bodyPr>
          <a:lstStyle/>
          <a:p>
            <a:r>
              <a:rPr lang="en-US" dirty="0"/>
              <a:t>y</a:t>
            </a:r>
          </a:p>
        </p:txBody>
      </p:sp>
      <p:sp>
        <p:nvSpPr>
          <p:cNvPr id="62" name="TextBox 61">
            <a:extLst>
              <a:ext uri="{FF2B5EF4-FFF2-40B4-BE49-F238E27FC236}">
                <a16:creationId xmlns:a16="http://schemas.microsoft.com/office/drawing/2014/main" id="{C4FA056B-861B-68E8-D03A-82370E038347}"/>
              </a:ext>
            </a:extLst>
          </p:cNvPr>
          <p:cNvSpPr txBox="1"/>
          <p:nvPr/>
        </p:nvSpPr>
        <p:spPr>
          <a:xfrm>
            <a:off x="9315073" y="4640664"/>
            <a:ext cx="295274" cy="369332"/>
          </a:xfrm>
          <a:prstGeom prst="rect">
            <a:avLst/>
          </a:prstGeom>
          <a:noFill/>
        </p:spPr>
        <p:txBody>
          <a:bodyPr wrap="none" rtlCol="0">
            <a:spAutoFit/>
          </a:bodyPr>
          <a:lstStyle/>
          <a:p>
            <a:r>
              <a:rPr lang="en-US" dirty="0"/>
              <a:t>x</a:t>
            </a:r>
          </a:p>
        </p:txBody>
      </p:sp>
      <p:sp>
        <p:nvSpPr>
          <p:cNvPr id="63" name="Oval 62">
            <a:extLst>
              <a:ext uri="{FF2B5EF4-FFF2-40B4-BE49-F238E27FC236}">
                <a16:creationId xmlns:a16="http://schemas.microsoft.com/office/drawing/2014/main" id="{3E315273-CEEE-0046-AEF7-61DC22A28CFD}"/>
              </a:ext>
            </a:extLst>
          </p:cNvPr>
          <p:cNvSpPr/>
          <p:nvPr/>
        </p:nvSpPr>
        <p:spPr>
          <a:xfrm>
            <a:off x="8833233" y="3544557"/>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B3C8006-B063-2EF0-1ABF-F8327BC92F22}"/>
              </a:ext>
            </a:extLst>
          </p:cNvPr>
          <p:cNvSpPr/>
          <p:nvPr/>
        </p:nvSpPr>
        <p:spPr>
          <a:xfrm>
            <a:off x="8970374" y="3104821"/>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5A172DF-A1EA-F5FB-9F90-DB369EE31D42}"/>
              </a:ext>
            </a:extLst>
          </p:cNvPr>
          <p:cNvSpPr/>
          <p:nvPr/>
        </p:nvSpPr>
        <p:spPr>
          <a:xfrm>
            <a:off x="9442833" y="3436917"/>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976200B-7884-1467-A385-0B9E8EB5263E}"/>
              </a:ext>
            </a:extLst>
          </p:cNvPr>
          <p:cNvSpPr/>
          <p:nvPr/>
        </p:nvSpPr>
        <p:spPr>
          <a:xfrm>
            <a:off x="9490043" y="277490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31095CB-AE38-05EF-2B7B-28B0B3FCB95A}"/>
              </a:ext>
            </a:extLst>
          </p:cNvPr>
          <p:cNvSpPr/>
          <p:nvPr/>
        </p:nvSpPr>
        <p:spPr>
          <a:xfrm>
            <a:off x="10030817" y="2862405"/>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CE41861-6FD0-18B6-EE67-F1DB0ED893E1}"/>
              </a:ext>
            </a:extLst>
          </p:cNvPr>
          <p:cNvSpPr/>
          <p:nvPr/>
        </p:nvSpPr>
        <p:spPr>
          <a:xfrm>
            <a:off x="10350115" y="228143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16C930D-DB28-A5DA-63D8-D0F5D94BAC00}"/>
              </a:ext>
            </a:extLst>
          </p:cNvPr>
          <p:cNvSpPr/>
          <p:nvPr/>
        </p:nvSpPr>
        <p:spPr>
          <a:xfrm>
            <a:off x="9773372" y="4276035"/>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A4DE385-3A8F-FA5F-46A7-5E3B5F8FD94F}"/>
              </a:ext>
            </a:extLst>
          </p:cNvPr>
          <p:cNvSpPr/>
          <p:nvPr/>
        </p:nvSpPr>
        <p:spPr>
          <a:xfrm>
            <a:off x="9910513" y="3836299"/>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3804B7C-9987-706E-19B7-E0D771FA2CA9}"/>
              </a:ext>
            </a:extLst>
          </p:cNvPr>
          <p:cNvSpPr/>
          <p:nvPr/>
        </p:nvSpPr>
        <p:spPr>
          <a:xfrm>
            <a:off x="10382972" y="4168395"/>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59BA0D6E-7F1D-8851-039B-05352EB4158F}"/>
              </a:ext>
            </a:extLst>
          </p:cNvPr>
          <p:cNvSpPr/>
          <p:nvPr/>
        </p:nvSpPr>
        <p:spPr>
          <a:xfrm>
            <a:off x="10215960" y="3735778"/>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287FB81-8C0D-BFD8-ACC1-A498BD7317E7}"/>
              </a:ext>
            </a:extLst>
          </p:cNvPr>
          <p:cNvSpPr/>
          <p:nvPr/>
        </p:nvSpPr>
        <p:spPr>
          <a:xfrm>
            <a:off x="10640417" y="3722250"/>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6E79703-56E0-8FD3-7391-7055E23DEE72}"/>
              </a:ext>
            </a:extLst>
          </p:cNvPr>
          <p:cNvSpPr/>
          <p:nvPr/>
        </p:nvSpPr>
        <p:spPr>
          <a:xfrm>
            <a:off x="9324385" y="4217677"/>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9052269-03B4-811F-55D1-C73B07508885}"/>
              </a:ext>
            </a:extLst>
          </p:cNvPr>
          <p:cNvSpPr/>
          <p:nvPr/>
        </p:nvSpPr>
        <p:spPr>
          <a:xfrm>
            <a:off x="9932129" y="3457502"/>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786EFA76-C36A-CE8E-9B1F-0FB85E49E5E3}"/>
              </a:ext>
            </a:extLst>
          </p:cNvPr>
          <p:cNvSpPr txBox="1"/>
          <p:nvPr/>
        </p:nvSpPr>
        <p:spPr>
          <a:xfrm>
            <a:off x="8926549" y="2452779"/>
            <a:ext cx="356188" cy="369332"/>
          </a:xfrm>
          <a:prstGeom prst="rect">
            <a:avLst/>
          </a:prstGeom>
          <a:noFill/>
        </p:spPr>
        <p:txBody>
          <a:bodyPr wrap="none" rtlCol="0">
            <a:spAutoFit/>
          </a:bodyPr>
          <a:lstStyle/>
          <a:p>
            <a:r>
              <a:rPr lang="en-US" dirty="0"/>
              <a:t>A</a:t>
            </a:r>
          </a:p>
        </p:txBody>
      </p:sp>
      <p:sp>
        <p:nvSpPr>
          <p:cNvPr id="77" name="TextBox 76">
            <a:extLst>
              <a:ext uri="{FF2B5EF4-FFF2-40B4-BE49-F238E27FC236}">
                <a16:creationId xmlns:a16="http://schemas.microsoft.com/office/drawing/2014/main" id="{9D48DFD2-89EC-F4B9-E98C-FA372451D5A3}"/>
              </a:ext>
            </a:extLst>
          </p:cNvPr>
          <p:cNvSpPr txBox="1"/>
          <p:nvPr/>
        </p:nvSpPr>
        <p:spPr>
          <a:xfrm>
            <a:off x="10882349" y="4281579"/>
            <a:ext cx="317716" cy="369332"/>
          </a:xfrm>
          <a:prstGeom prst="rect">
            <a:avLst/>
          </a:prstGeom>
          <a:noFill/>
        </p:spPr>
        <p:txBody>
          <a:bodyPr wrap="none" rtlCol="0">
            <a:spAutoFit/>
          </a:bodyPr>
          <a:lstStyle/>
          <a:p>
            <a:r>
              <a:rPr lang="en-US" dirty="0"/>
              <a:t>B</a:t>
            </a:r>
          </a:p>
        </p:txBody>
      </p:sp>
      <p:sp>
        <p:nvSpPr>
          <p:cNvPr id="78" name="TextBox 77">
            <a:extLst>
              <a:ext uri="{FF2B5EF4-FFF2-40B4-BE49-F238E27FC236}">
                <a16:creationId xmlns:a16="http://schemas.microsoft.com/office/drawing/2014/main" id="{D1254510-C11D-2DDD-89C0-3E8EB9F6786F}"/>
              </a:ext>
            </a:extLst>
          </p:cNvPr>
          <p:cNvSpPr txBox="1"/>
          <p:nvPr/>
        </p:nvSpPr>
        <p:spPr>
          <a:xfrm>
            <a:off x="10052433" y="3290500"/>
            <a:ext cx="1366080" cy="461665"/>
          </a:xfrm>
          <a:prstGeom prst="rect">
            <a:avLst/>
          </a:prstGeom>
          <a:noFill/>
        </p:spPr>
        <p:txBody>
          <a:bodyPr wrap="none" rtlCol="0">
            <a:spAutoFit/>
          </a:bodyPr>
          <a:lstStyle/>
          <a:p>
            <a:r>
              <a:rPr lang="en-US" sz="1200" dirty="0"/>
              <a:t>New data point</a:t>
            </a:r>
          </a:p>
          <a:p>
            <a:r>
              <a:rPr lang="en-US" sz="1200" dirty="0"/>
              <a:t>Assigned do B</a:t>
            </a:r>
          </a:p>
        </p:txBody>
      </p:sp>
      <p:sp>
        <p:nvSpPr>
          <p:cNvPr id="79" name="TextBox 78">
            <a:extLst>
              <a:ext uri="{FF2B5EF4-FFF2-40B4-BE49-F238E27FC236}">
                <a16:creationId xmlns:a16="http://schemas.microsoft.com/office/drawing/2014/main" id="{DDB83966-2D45-A31A-DB4C-83DE14EC889A}"/>
              </a:ext>
            </a:extLst>
          </p:cNvPr>
          <p:cNvSpPr txBox="1"/>
          <p:nvPr/>
        </p:nvSpPr>
        <p:spPr>
          <a:xfrm>
            <a:off x="2596867" y="1574832"/>
            <a:ext cx="8821646" cy="369332"/>
          </a:xfrm>
          <a:prstGeom prst="rect">
            <a:avLst/>
          </a:prstGeom>
          <a:noFill/>
        </p:spPr>
        <p:txBody>
          <a:bodyPr wrap="none" rtlCol="0">
            <a:spAutoFit/>
          </a:bodyPr>
          <a:lstStyle/>
          <a:p>
            <a:r>
              <a:rPr lang="en-US" dirty="0">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ses closeness to produce classifications or predictions about groups of individual datapoints</a:t>
            </a:r>
            <a:r>
              <a:rPr lang="en-US" dirty="0">
                <a:effectLst/>
              </a:rPr>
              <a:t> </a:t>
            </a:r>
            <a:endParaRPr lang="en-US" dirty="0"/>
          </a:p>
        </p:txBody>
      </p:sp>
      <p:sp>
        <p:nvSpPr>
          <p:cNvPr id="80" name="Code 49">
            <a:extLst>
              <a:ext uri="{FF2B5EF4-FFF2-40B4-BE49-F238E27FC236}">
                <a16:creationId xmlns:a16="http://schemas.microsoft.com/office/drawing/2014/main" id="{7A02ACBF-0A00-184F-6BA3-C157659AB47F}"/>
              </a:ext>
            </a:extLst>
          </p:cNvPr>
          <p:cNvSpPr txBox="1"/>
          <p:nvPr/>
        </p:nvSpPr>
        <p:spPr>
          <a:xfrm>
            <a:off x="11335215" y="6345723"/>
            <a:ext cx="832279" cy="369332"/>
          </a:xfrm>
          <a:prstGeom prst="rect">
            <a:avLst/>
          </a:prstGeom>
          <a:noFill/>
        </p:spPr>
        <p:txBody>
          <a:bodyPr wrap="none" rtlCol="0">
            <a:spAutoFit/>
          </a:bodyPr>
          <a:lstStyle/>
          <a:p>
            <a:r>
              <a:rPr lang="en-US" dirty="0"/>
              <a:t>Code</a:t>
            </a:r>
          </a:p>
        </p:txBody>
      </p:sp>
      <p:pic>
        <p:nvPicPr>
          <p:cNvPr id="81" name="Picture 80">
            <a:extLst>
              <a:ext uri="{FF2B5EF4-FFF2-40B4-BE49-F238E27FC236}">
                <a16:creationId xmlns:a16="http://schemas.microsoft.com/office/drawing/2014/main" id="{B41F451B-23EC-AE4E-69E9-76568CC87B52}"/>
              </a:ext>
            </a:extLst>
          </p:cNvPr>
          <p:cNvPicPr>
            <a:picLocks noChangeAspect="1"/>
          </p:cNvPicPr>
          <p:nvPr/>
        </p:nvPicPr>
        <p:blipFill>
          <a:blip r:embed="rId11"/>
          <a:stretch>
            <a:fillRect/>
          </a:stretch>
        </p:blipFill>
        <p:spPr>
          <a:xfrm>
            <a:off x="2752336" y="2063879"/>
            <a:ext cx="8447725" cy="1998749"/>
          </a:xfrm>
          <a:prstGeom prst="rect">
            <a:avLst/>
          </a:prstGeom>
        </p:spPr>
      </p:pic>
      <p:sp>
        <p:nvSpPr>
          <p:cNvPr id="82" name="TextBox 81">
            <a:extLst>
              <a:ext uri="{FF2B5EF4-FFF2-40B4-BE49-F238E27FC236}">
                <a16:creationId xmlns:a16="http://schemas.microsoft.com/office/drawing/2014/main" id="{0B30E8F6-B76A-7229-CCD8-A98D47402D39}"/>
              </a:ext>
            </a:extLst>
          </p:cNvPr>
          <p:cNvSpPr txBox="1"/>
          <p:nvPr/>
        </p:nvSpPr>
        <p:spPr>
          <a:xfrm>
            <a:off x="5479949" y="756587"/>
            <a:ext cx="777777" cy="400110"/>
          </a:xfrm>
          <a:prstGeom prst="rect">
            <a:avLst/>
          </a:prstGeom>
          <a:noFill/>
        </p:spPr>
        <p:txBody>
          <a:bodyPr wrap="none" rtlCol="0">
            <a:spAutoFit/>
          </a:bodyPr>
          <a:lstStyle/>
          <a:p>
            <a:r>
              <a:rPr lang="en-US" sz="1000" dirty="0"/>
              <a:t>Gradient </a:t>
            </a:r>
          </a:p>
          <a:p>
            <a:r>
              <a:rPr lang="en-US" sz="1000" dirty="0"/>
              <a:t>Boosted</a:t>
            </a:r>
          </a:p>
        </p:txBody>
      </p:sp>
    </p:spTree>
    <p:extLst>
      <p:ext uri="{BB962C8B-B14F-4D97-AF65-F5344CB8AC3E}">
        <p14:creationId xmlns:p14="http://schemas.microsoft.com/office/powerpoint/2010/main" val="2901056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fill="hold"/>
                                        <p:tgtEl>
                                          <p:spTgt spid="48"/>
                                        </p:tgtEl>
                                        <p:attrNameLst>
                                          <p:attrName>ppt_x</p:attrName>
                                        </p:attrNameLst>
                                      </p:cBhvr>
                                      <p:tavLst>
                                        <p:tav tm="0">
                                          <p:val>
                                            <p:strVal val="#ppt_x"/>
                                          </p:val>
                                        </p:tav>
                                        <p:tav tm="100000">
                                          <p:val>
                                            <p:strVal val="#ppt_x"/>
                                          </p:val>
                                        </p:tav>
                                      </p:tavLst>
                                    </p:anim>
                                    <p:anim calcmode="lin" valueType="num">
                                      <p:cBhvr additive="base">
                                        <p:cTn id="48" dur="500" fill="hold"/>
                                        <p:tgtEl>
                                          <p:spTgt spid="4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ppt_x"/>
                                          </p:val>
                                        </p:tav>
                                        <p:tav tm="100000">
                                          <p:val>
                                            <p:strVal val="#ppt_x"/>
                                          </p:val>
                                        </p:tav>
                                      </p:tavLst>
                                    </p:anim>
                                    <p:anim calcmode="lin" valueType="num">
                                      <p:cBhvr additive="base">
                                        <p:cTn id="56" dur="500" fill="hold"/>
                                        <p:tgtEl>
                                          <p:spTgt spid="5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ppt_x"/>
                                          </p:val>
                                        </p:tav>
                                        <p:tav tm="100000">
                                          <p:val>
                                            <p:strVal val="#ppt_x"/>
                                          </p:val>
                                        </p:tav>
                                      </p:tavLst>
                                    </p:anim>
                                    <p:anim calcmode="lin" valueType="num">
                                      <p:cBhvr additive="base">
                                        <p:cTn id="60" dur="500" fill="hold"/>
                                        <p:tgtEl>
                                          <p:spTgt spid="5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fill="hold"/>
                                        <p:tgtEl>
                                          <p:spTgt spid="55"/>
                                        </p:tgtEl>
                                        <p:attrNameLst>
                                          <p:attrName>ppt_x</p:attrName>
                                        </p:attrNameLst>
                                      </p:cBhvr>
                                      <p:tavLst>
                                        <p:tav tm="0">
                                          <p:val>
                                            <p:strVal val="#ppt_x"/>
                                          </p:val>
                                        </p:tav>
                                        <p:tav tm="100000">
                                          <p:val>
                                            <p:strVal val="#ppt_x"/>
                                          </p:val>
                                        </p:tav>
                                      </p:tavLst>
                                    </p:anim>
                                    <p:anim calcmode="lin" valueType="num">
                                      <p:cBhvr additive="base">
                                        <p:cTn id="64" dur="500" fill="hold"/>
                                        <p:tgtEl>
                                          <p:spTgt spid="5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ppt_x"/>
                                          </p:val>
                                        </p:tav>
                                        <p:tav tm="100000">
                                          <p:val>
                                            <p:strVal val="#ppt_x"/>
                                          </p:val>
                                        </p:tav>
                                      </p:tavLst>
                                    </p:anim>
                                    <p:anim calcmode="lin" valueType="num">
                                      <p:cBhvr additive="base">
                                        <p:cTn id="68" dur="5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ppt_x"/>
                                          </p:val>
                                        </p:tav>
                                        <p:tav tm="100000">
                                          <p:val>
                                            <p:strVal val="#ppt_x"/>
                                          </p:val>
                                        </p:tav>
                                      </p:tavLst>
                                    </p:anim>
                                    <p:anim calcmode="lin" valueType="num">
                                      <p:cBhvr additive="base">
                                        <p:cTn id="72" dur="500" fill="hold"/>
                                        <p:tgtEl>
                                          <p:spTgt spid="5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 calcmode="lin" valueType="num">
                                      <p:cBhvr additive="base">
                                        <p:cTn id="89" dur="500" fill="hold"/>
                                        <p:tgtEl>
                                          <p:spTgt spid="59"/>
                                        </p:tgtEl>
                                        <p:attrNameLst>
                                          <p:attrName>ppt_x</p:attrName>
                                        </p:attrNameLst>
                                      </p:cBhvr>
                                      <p:tavLst>
                                        <p:tav tm="0">
                                          <p:val>
                                            <p:strVal val="#ppt_x"/>
                                          </p:val>
                                        </p:tav>
                                        <p:tav tm="100000">
                                          <p:val>
                                            <p:strVal val="#ppt_x"/>
                                          </p:val>
                                        </p:tav>
                                      </p:tavLst>
                                    </p:anim>
                                    <p:anim calcmode="lin" valueType="num">
                                      <p:cBhvr additive="base">
                                        <p:cTn id="90" dur="500" fill="hold"/>
                                        <p:tgtEl>
                                          <p:spTgt spid="5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60"/>
                                        </p:tgtEl>
                                        <p:attrNameLst>
                                          <p:attrName>style.visibility</p:attrName>
                                        </p:attrNameLst>
                                      </p:cBhvr>
                                      <p:to>
                                        <p:strVal val="visible"/>
                                      </p:to>
                                    </p:set>
                                    <p:anim calcmode="lin" valueType="num">
                                      <p:cBhvr additive="base">
                                        <p:cTn id="93" dur="500" fill="hold"/>
                                        <p:tgtEl>
                                          <p:spTgt spid="60"/>
                                        </p:tgtEl>
                                        <p:attrNameLst>
                                          <p:attrName>ppt_x</p:attrName>
                                        </p:attrNameLst>
                                      </p:cBhvr>
                                      <p:tavLst>
                                        <p:tav tm="0">
                                          <p:val>
                                            <p:strVal val="#ppt_x"/>
                                          </p:val>
                                        </p:tav>
                                        <p:tav tm="100000">
                                          <p:val>
                                            <p:strVal val="#ppt_x"/>
                                          </p:val>
                                        </p:tav>
                                      </p:tavLst>
                                    </p:anim>
                                    <p:anim calcmode="lin" valueType="num">
                                      <p:cBhvr additive="base">
                                        <p:cTn id="94" dur="500" fill="hold"/>
                                        <p:tgtEl>
                                          <p:spTgt spid="6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anim calcmode="lin" valueType="num">
                                      <p:cBhvr additive="base">
                                        <p:cTn id="97" dur="500" fill="hold"/>
                                        <p:tgtEl>
                                          <p:spTgt spid="61"/>
                                        </p:tgtEl>
                                        <p:attrNameLst>
                                          <p:attrName>ppt_x</p:attrName>
                                        </p:attrNameLst>
                                      </p:cBhvr>
                                      <p:tavLst>
                                        <p:tav tm="0">
                                          <p:val>
                                            <p:strVal val="#ppt_x"/>
                                          </p:val>
                                        </p:tav>
                                        <p:tav tm="100000">
                                          <p:val>
                                            <p:strVal val="#ppt_x"/>
                                          </p:val>
                                        </p:tav>
                                      </p:tavLst>
                                    </p:anim>
                                    <p:anim calcmode="lin" valueType="num">
                                      <p:cBhvr additive="base">
                                        <p:cTn id="98" dur="500" fill="hold"/>
                                        <p:tgtEl>
                                          <p:spTgt spid="6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2"/>
                                        </p:tgtEl>
                                        <p:attrNameLst>
                                          <p:attrName>style.visibility</p:attrName>
                                        </p:attrNameLst>
                                      </p:cBhvr>
                                      <p:to>
                                        <p:strVal val="visible"/>
                                      </p:to>
                                    </p:set>
                                    <p:anim calcmode="lin" valueType="num">
                                      <p:cBhvr additive="base">
                                        <p:cTn id="101" dur="500" fill="hold"/>
                                        <p:tgtEl>
                                          <p:spTgt spid="62"/>
                                        </p:tgtEl>
                                        <p:attrNameLst>
                                          <p:attrName>ppt_x</p:attrName>
                                        </p:attrNameLst>
                                      </p:cBhvr>
                                      <p:tavLst>
                                        <p:tav tm="0">
                                          <p:val>
                                            <p:strVal val="#ppt_x"/>
                                          </p:val>
                                        </p:tav>
                                        <p:tav tm="100000">
                                          <p:val>
                                            <p:strVal val="#ppt_x"/>
                                          </p:val>
                                        </p:tav>
                                      </p:tavLst>
                                    </p:anim>
                                    <p:anim calcmode="lin" valueType="num">
                                      <p:cBhvr additive="base">
                                        <p:cTn id="102" dur="500" fill="hold"/>
                                        <p:tgtEl>
                                          <p:spTgt spid="6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anim calcmode="lin" valueType="num">
                                      <p:cBhvr additive="base">
                                        <p:cTn id="105" dur="500" fill="hold"/>
                                        <p:tgtEl>
                                          <p:spTgt spid="63"/>
                                        </p:tgtEl>
                                        <p:attrNameLst>
                                          <p:attrName>ppt_x</p:attrName>
                                        </p:attrNameLst>
                                      </p:cBhvr>
                                      <p:tavLst>
                                        <p:tav tm="0">
                                          <p:val>
                                            <p:strVal val="#ppt_x"/>
                                          </p:val>
                                        </p:tav>
                                        <p:tav tm="100000">
                                          <p:val>
                                            <p:strVal val="#ppt_x"/>
                                          </p:val>
                                        </p:tav>
                                      </p:tavLst>
                                    </p:anim>
                                    <p:anim calcmode="lin" valueType="num">
                                      <p:cBhvr additive="base">
                                        <p:cTn id="106" dur="500" fill="hold"/>
                                        <p:tgtEl>
                                          <p:spTgt spid="6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anim calcmode="lin" valueType="num">
                                      <p:cBhvr additive="base">
                                        <p:cTn id="109" dur="500" fill="hold"/>
                                        <p:tgtEl>
                                          <p:spTgt spid="64"/>
                                        </p:tgtEl>
                                        <p:attrNameLst>
                                          <p:attrName>ppt_x</p:attrName>
                                        </p:attrNameLst>
                                      </p:cBhvr>
                                      <p:tavLst>
                                        <p:tav tm="0">
                                          <p:val>
                                            <p:strVal val="#ppt_x"/>
                                          </p:val>
                                        </p:tav>
                                        <p:tav tm="100000">
                                          <p:val>
                                            <p:strVal val="#ppt_x"/>
                                          </p:val>
                                        </p:tav>
                                      </p:tavLst>
                                    </p:anim>
                                    <p:anim calcmode="lin" valueType="num">
                                      <p:cBhvr additive="base">
                                        <p:cTn id="110" dur="500" fill="hold"/>
                                        <p:tgtEl>
                                          <p:spTgt spid="6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anim calcmode="lin" valueType="num">
                                      <p:cBhvr additive="base">
                                        <p:cTn id="113" dur="500" fill="hold"/>
                                        <p:tgtEl>
                                          <p:spTgt spid="65"/>
                                        </p:tgtEl>
                                        <p:attrNameLst>
                                          <p:attrName>ppt_x</p:attrName>
                                        </p:attrNameLst>
                                      </p:cBhvr>
                                      <p:tavLst>
                                        <p:tav tm="0">
                                          <p:val>
                                            <p:strVal val="#ppt_x"/>
                                          </p:val>
                                        </p:tav>
                                        <p:tav tm="100000">
                                          <p:val>
                                            <p:strVal val="#ppt_x"/>
                                          </p:val>
                                        </p:tav>
                                      </p:tavLst>
                                    </p:anim>
                                    <p:anim calcmode="lin" valueType="num">
                                      <p:cBhvr additive="base">
                                        <p:cTn id="114" dur="500" fill="hold"/>
                                        <p:tgtEl>
                                          <p:spTgt spid="65"/>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66"/>
                                        </p:tgtEl>
                                        <p:attrNameLst>
                                          <p:attrName>style.visibility</p:attrName>
                                        </p:attrNameLst>
                                      </p:cBhvr>
                                      <p:to>
                                        <p:strVal val="visible"/>
                                      </p:to>
                                    </p:set>
                                    <p:anim calcmode="lin" valueType="num">
                                      <p:cBhvr additive="base">
                                        <p:cTn id="117" dur="500" fill="hold"/>
                                        <p:tgtEl>
                                          <p:spTgt spid="66"/>
                                        </p:tgtEl>
                                        <p:attrNameLst>
                                          <p:attrName>ppt_x</p:attrName>
                                        </p:attrNameLst>
                                      </p:cBhvr>
                                      <p:tavLst>
                                        <p:tav tm="0">
                                          <p:val>
                                            <p:strVal val="#ppt_x"/>
                                          </p:val>
                                        </p:tav>
                                        <p:tav tm="100000">
                                          <p:val>
                                            <p:strVal val="#ppt_x"/>
                                          </p:val>
                                        </p:tav>
                                      </p:tavLst>
                                    </p:anim>
                                    <p:anim calcmode="lin" valueType="num">
                                      <p:cBhvr additive="base">
                                        <p:cTn id="118" dur="500" fill="hold"/>
                                        <p:tgtEl>
                                          <p:spTgt spid="66"/>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anim calcmode="lin" valueType="num">
                                      <p:cBhvr additive="base">
                                        <p:cTn id="121" dur="500" fill="hold"/>
                                        <p:tgtEl>
                                          <p:spTgt spid="67"/>
                                        </p:tgtEl>
                                        <p:attrNameLst>
                                          <p:attrName>ppt_x</p:attrName>
                                        </p:attrNameLst>
                                      </p:cBhvr>
                                      <p:tavLst>
                                        <p:tav tm="0">
                                          <p:val>
                                            <p:strVal val="#ppt_x"/>
                                          </p:val>
                                        </p:tav>
                                        <p:tav tm="100000">
                                          <p:val>
                                            <p:strVal val="#ppt_x"/>
                                          </p:val>
                                        </p:tav>
                                      </p:tavLst>
                                    </p:anim>
                                    <p:anim calcmode="lin" valueType="num">
                                      <p:cBhvr additive="base">
                                        <p:cTn id="122" dur="500" fill="hold"/>
                                        <p:tgtEl>
                                          <p:spTgt spid="67"/>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68"/>
                                        </p:tgtEl>
                                        <p:attrNameLst>
                                          <p:attrName>style.visibility</p:attrName>
                                        </p:attrNameLst>
                                      </p:cBhvr>
                                      <p:to>
                                        <p:strVal val="visible"/>
                                      </p:to>
                                    </p:set>
                                    <p:anim calcmode="lin" valueType="num">
                                      <p:cBhvr additive="base">
                                        <p:cTn id="125" dur="500" fill="hold"/>
                                        <p:tgtEl>
                                          <p:spTgt spid="68"/>
                                        </p:tgtEl>
                                        <p:attrNameLst>
                                          <p:attrName>ppt_x</p:attrName>
                                        </p:attrNameLst>
                                      </p:cBhvr>
                                      <p:tavLst>
                                        <p:tav tm="0">
                                          <p:val>
                                            <p:strVal val="#ppt_x"/>
                                          </p:val>
                                        </p:tav>
                                        <p:tav tm="100000">
                                          <p:val>
                                            <p:strVal val="#ppt_x"/>
                                          </p:val>
                                        </p:tav>
                                      </p:tavLst>
                                    </p:anim>
                                    <p:anim calcmode="lin" valueType="num">
                                      <p:cBhvr additive="base">
                                        <p:cTn id="126" dur="500" fill="hold"/>
                                        <p:tgtEl>
                                          <p:spTgt spid="68"/>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69"/>
                                        </p:tgtEl>
                                        <p:attrNameLst>
                                          <p:attrName>style.visibility</p:attrName>
                                        </p:attrNameLst>
                                      </p:cBhvr>
                                      <p:to>
                                        <p:strVal val="visible"/>
                                      </p:to>
                                    </p:set>
                                    <p:anim calcmode="lin" valueType="num">
                                      <p:cBhvr additive="base">
                                        <p:cTn id="129" dur="500" fill="hold"/>
                                        <p:tgtEl>
                                          <p:spTgt spid="69"/>
                                        </p:tgtEl>
                                        <p:attrNameLst>
                                          <p:attrName>ppt_x</p:attrName>
                                        </p:attrNameLst>
                                      </p:cBhvr>
                                      <p:tavLst>
                                        <p:tav tm="0">
                                          <p:val>
                                            <p:strVal val="#ppt_x"/>
                                          </p:val>
                                        </p:tav>
                                        <p:tav tm="100000">
                                          <p:val>
                                            <p:strVal val="#ppt_x"/>
                                          </p:val>
                                        </p:tav>
                                      </p:tavLst>
                                    </p:anim>
                                    <p:anim calcmode="lin" valueType="num">
                                      <p:cBhvr additive="base">
                                        <p:cTn id="130" dur="500" fill="hold"/>
                                        <p:tgtEl>
                                          <p:spTgt spid="69"/>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70"/>
                                        </p:tgtEl>
                                        <p:attrNameLst>
                                          <p:attrName>style.visibility</p:attrName>
                                        </p:attrNameLst>
                                      </p:cBhvr>
                                      <p:to>
                                        <p:strVal val="visible"/>
                                      </p:to>
                                    </p:set>
                                    <p:anim calcmode="lin" valueType="num">
                                      <p:cBhvr additive="base">
                                        <p:cTn id="133" dur="500" fill="hold"/>
                                        <p:tgtEl>
                                          <p:spTgt spid="70"/>
                                        </p:tgtEl>
                                        <p:attrNameLst>
                                          <p:attrName>ppt_x</p:attrName>
                                        </p:attrNameLst>
                                      </p:cBhvr>
                                      <p:tavLst>
                                        <p:tav tm="0">
                                          <p:val>
                                            <p:strVal val="#ppt_x"/>
                                          </p:val>
                                        </p:tav>
                                        <p:tav tm="100000">
                                          <p:val>
                                            <p:strVal val="#ppt_x"/>
                                          </p:val>
                                        </p:tav>
                                      </p:tavLst>
                                    </p:anim>
                                    <p:anim calcmode="lin" valueType="num">
                                      <p:cBhvr additive="base">
                                        <p:cTn id="134" dur="500" fill="hold"/>
                                        <p:tgtEl>
                                          <p:spTgt spid="70"/>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71"/>
                                        </p:tgtEl>
                                        <p:attrNameLst>
                                          <p:attrName>style.visibility</p:attrName>
                                        </p:attrNameLst>
                                      </p:cBhvr>
                                      <p:to>
                                        <p:strVal val="visible"/>
                                      </p:to>
                                    </p:set>
                                    <p:anim calcmode="lin" valueType="num">
                                      <p:cBhvr additive="base">
                                        <p:cTn id="137" dur="500" fill="hold"/>
                                        <p:tgtEl>
                                          <p:spTgt spid="71"/>
                                        </p:tgtEl>
                                        <p:attrNameLst>
                                          <p:attrName>ppt_x</p:attrName>
                                        </p:attrNameLst>
                                      </p:cBhvr>
                                      <p:tavLst>
                                        <p:tav tm="0">
                                          <p:val>
                                            <p:strVal val="#ppt_x"/>
                                          </p:val>
                                        </p:tav>
                                        <p:tav tm="100000">
                                          <p:val>
                                            <p:strVal val="#ppt_x"/>
                                          </p:val>
                                        </p:tav>
                                      </p:tavLst>
                                    </p:anim>
                                    <p:anim calcmode="lin" valueType="num">
                                      <p:cBhvr additive="base">
                                        <p:cTn id="138" dur="500" fill="hold"/>
                                        <p:tgtEl>
                                          <p:spTgt spid="71"/>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72"/>
                                        </p:tgtEl>
                                        <p:attrNameLst>
                                          <p:attrName>style.visibility</p:attrName>
                                        </p:attrNameLst>
                                      </p:cBhvr>
                                      <p:to>
                                        <p:strVal val="visible"/>
                                      </p:to>
                                    </p:set>
                                    <p:anim calcmode="lin" valueType="num">
                                      <p:cBhvr additive="base">
                                        <p:cTn id="141" dur="500" fill="hold"/>
                                        <p:tgtEl>
                                          <p:spTgt spid="72"/>
                                        </p:tgtEl>
                                        <p:attrNameLst>
                                          <p:attrName>ppt_x</p:attrName>
                                        </p:attrNameLst>
                                      </p:cBhvr>
                                      <p:tavLst>
                                        <p:tav tm="0">
                                          <p:val>
                                            <p:strVal val="#ppt_x"/>
                                          </p:val>
                                        </p:tav>
                                        <p:tav tm="100000">
                                          <p:val>
                                            <p:strVal val="#ppt_x"/>
                                          </p:val>
                                        </p:tav>
                                      </p:tavLst>
                                    </p:anim>
                                    <p:anim calcmode="lin" valueType="num">
                                      <p:cBhvr additive="base">
                                        <p:cTn id="142" dur="500" fill="hold"/>
                                        <p:tgtEl>
                                          <p:spTgt spid="72"/>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73"/>
                                        </p:tgtEl>
                                        <p:attrNameLst>
                                          <p:attrName>style.visibility</p:attrName>
                                        </p:attrNameLst>
                                      </p:cBhvr>
                                      <p:to>
                                        <p:strVal val="visible"/>
                                      </p:to>
                                    </p:set>
                                    <p:anim calcmode="lin" valueType="num">
                                      <p:cBhvr additive="base">
                                        <p:cTn id="145" dur="500" fill="hold"/>
                                        <p:tgtEl>
                                          <p:spTgt spid="73"/>
                                        </p:tgtEl>
                                        <p:attrNameLst>
                                          <p:attrName>ppt_x</p:attrName>
                                        </p:attrNameLst>
                                      </p:cBhvr>
                                      <p:tavLst>
                                        <p:tav tm="0">
                                          <p:val>
                                            <p:strVal val="#ppt_x"/>
                                          </p:val>
                                        </p:tav>
                                        <p:tav tm="100000">
                                          <p:val>
                                            <p:strVal val="#ppt_x"/>
                                          </p:val>
                                        </p:tav>
                                      </p:tavLst>
                                    </p:anim>
                                    <p:anim calcmode="lin" valueType="num">
                                      <p:cBhvr additive="base">
                                        <p:cTn id="146" dur="500" fill="hold"/>
                                        <p:tgtEl>
                                          <p:spTgt spid="73"/>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74"/>
                                        </p:tgtEl>
                                        <p:attrNameLst>
                                          <p:attrName>style.visibility</p:attrName>
                                        </p:attrNameLst>
                                      </p:cBhvr>
                                      <p:to>
                                        <p:strVal val="visible"/>
                                      </p:to>
                                    </p:set>
                                    <p:anim calcmode="lin" valueType="num">
                                      <p:cBhvr additive="base">
                                        <p:cTn id="149" dur="500" fill="hold"/>
                                        <p:tgtEl>
                                          <p:spTgt spid="74"/>
                                        </p:tgtEl>
                                        <p:attrNameLst>
                                          <p:attrName>ppt_x</p:attrName>
                                        </p:attrNameLst>
                                      </p:cBhvr>
                                      <p:tavLst>
                                        <p:tav tm="0">
                                          <p:val>
                                            <p:strVal val="#ppt_x"/>
                                          </p:val>
                                        </p:tav>
                                        <p:tav tm="100000">
                                          <p:val>
                                            <p:strVal val="#ppt_x"/>
                                          </p:val>
                                        </p:tav>
                                      </p:tavLst>
                                    </p:anim>
                                    <p:anim calcmode="lin" valueType="num">
                                      <p:cBhvr additive="base">
                                        <p:cTn id="150" dur="500" fill="hold"/>
                                        <p:tgtEl>
                                          <p:spTgt spid="74"/>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 calcmode="lin" valueType="num">
                                      <p:cBhvr additive="base">
                                        <p:cTn id="153" dur="500" fill="hold"/>
                                        <p:tgtEl>
                                          <p:spTgt spid="75"/>
                                        </p:tgtEl>
                                        <p:attrNameLst>
                                          <p:attrName>ppt_x</p:attrName>
                                        </p:attrNameLst>
                                      </p:cBhvr>
                                      <p:tavLst>
                                        <p:tav tm="0">
                                          <p:val>
                                            <p:strVal val="#ppt_x"/>
                                          </p:val>
                                        </p:tav>
                                        <p:tav tm="100000">
                                          <p:val>
                                            <p:strVal val="#ppt_x"/>
                                          </p:val>
                                        </p:tav>
                                      </p:tavLst>
                                    </p:anim>
                                    <p:anim calcmode="lin" valueType="num">
                                      <p:cBhvr additive="base">
                                        <p:cTn id="154" dur="500" fill="hold"/>
                                        <p:tgtEl>
                                          <p:spTgt spid="75"/>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anim calcmode="lin" valueType="num">
                                      <p:cBhvr additive="base">
                                        <p:cTn id="157" dur="500" fill="hold"/>
                                        <p:tgtEl>
                                          <p:spTgt spid="76"/>
                                        </p:tgtEl>
                                        <p:attrNameLst>
                                          <p:attrName>ppt_x</p:attrName>
                                        </p:attrNameLst>
                                      </p:cBhvr>
                                      <p:tavLst>
                                        <p:tav tm="0">
                                          <p:val>
                                            <p:strVal val="#ppt_x"/>
                                          </p:val>
                                        </p:tav>
                                        <p:tav tm="100000">
                                          <p:val>
                                            <p:strVal val="#ppt_x"/>
                                          </p:val>
                                        </p:tav>
                                      </p:tavLst>
                                    </p:anim>
                                    <p:anim calcmode="lin" valueType="num">
                                      <p:cBhvr additive="base">
                                        <p:cTn id="158" dur="500" fill="hold"/>
                                        <p:tgtEl>
                                          <p:spTgt spid="76"/>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77"/>
                                        </p:tgtEl>
                                        <p:attrNameLst>
                                          <p:attrName>style.visibility</p:attrName>
                                        </p:attrNameLst>
                                      </p:cBhvr>
                                      <p:to>
                                        <p:strVal val="visible"/>
                                      </p:to>
                                    </p:set>
                                    <p:anim calcmode="lin" valueType="num">
                                      <p:cBhvr additive="base">
                                        <p:cTn id="161" dur="500" fill="hold"/>
                                        <p:tgtEl>
                                          <p:spTgt spid="77"/>
                                        </p:tgtEl>
                                        <p:attrNameLst>
                                          <p:attrName>ppt_x</p:attrName>
                                        </p:attrNameLst>
                                      </p:cBhvr>
                                      <p:tavLst>
                                        <p:tav tm="0">
                                          <p:val>
                                            <p:strVal val="#ppt_x"/>
                                          </p:val>
                                        </p:tav>
                                        <p:tav tm="100000">
                                          <p:val>
                                            <p:strVal val="#ppt_x"/>
                                          </p:val>
                                        </p:tav>
                                      </p:tavLst>
                                    </p:anim>
                                    <p:anim calcmode="lin" valueType="num">
                                      <p:cBhvr additive="base">
                                        <p:cTn id="162" dur="500" fill="hold"/>
                                        <p:tgtEl>
                                          <p:spTgt spid="77"/>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78"/>
                                        </p:tgtEl>
                                        <p:attrNameLst>
                                          <p:attrName>style.visibility</p:attrName>
                                        </p:attrNameLst>
                                      </p:cBhvr>
                                      <p:to>
                                        <p:strVal val="visible"/>
                                      </p:to>
                                    </p:set>
                                    <p:anim calcmode="lin" valueType="num">
                                      <p:cBhvr additive="base">
                                        <p:cTn id="165" dur="500" fill="hold"/>
                                        <p:tgtEl>
                                          <p:spTgt spid="78"/>
                                        </p:tgtEl>
                                        <p:attrNameLst>
                                          <p:attrName>ppt_x</p:attrName>
                                        </p:attrNameLst>
                                      </p:cBhvr>
                                      <p:tavLst>
                                        <p:tav tm="0">
                                          <p:val>
                                            <p:strVal val="#ppt_x"/>
                                          </p:val>
                                        </p:tav>
                                        <p:tav tm="100000">
                                          <p:val>
                                            <p:strVal val="#ppt_x"/>
                                          </p:val>
                                        </p:tav>
                                      </p:tavLst>
                                    </p:anim>
                                    <p:anim calcmode="lin" valueType="num">
                                      <p:cBhvr additive="base">
                                        <p:cTn id="16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7" restart="whenNotActive" fill="hold" evtFilter="cancelBubble" nodeType="interactiveSeq">
                <p:stCondLst>
                  <p:cond evt="onClick" delay="0">
                    <p:tgtEl>
                      <p:spTgt spid="80"/>
                    </p:tgtEl>
                  </p:cond>
                </p:stCondLst>
                <p:endSync evt="end" delay="0">
                  <p:rtn val="all"/>
                </p:endSync>
                <p:childTnLst>
                  <p:par>
                    <p:cTn id="168" fill="hold">
                      <p:stCondLst>
                        <p:cond delay="0"/>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81"/>
                                        </p:tgtEl>
                                        <p:attrNameLst>
                                          <p:attrName>style.visibility</p:attrName>
                                        </p:attrNameLst>
                                      </p:cBhvr>
                                      <p:to>
                                        <p:strVal val="visible"/>
                                      </p:to>
                                    </p:set>
                                    <p:anim calcmode="lin" valueType="num">
                                      <p:cBhvr additive="base">
                                        <p:cTn id="172" dur="500" fill="hold"/>
                                        <p:tgtEl>
                                          <p:spTgt spid="81"/>
                                        </p:tgtEl>
                                        <p:attrNameLst>
                                          <p:attrName>ppt_x</p:attrName>
                                        </p:attrNameLst>
                                      </p:cBhvr>
                                      <p:tavLst>
                                        <p:tav tm="0">
                                          <p:val>
                                            <p:strVal val="#ppt_x"/>
                                          </p:val>
                                        </p:tav>
                                        <p:tav tm="100000">
                                          <p:val>
                                            <p:strVal val="#ppt_x"/>
                                          </p:val>
                                        </p:tav>
                                      </p:tavLst>
                                    </p:anim>
                                    <p:anim calcmode="lin" valueType="num">
                                      <p:cBhvr additive="base">
                                        <p:cTn id="173"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xit" presetSubtype="4" fill="hold" nodeType="clickEffect">
                                  <p:stCondLst>
                                    <p:cond delay="0"/>
                                  </p:stCondLst>
                                  <p:childTnLst>
                                    <p:anim calcmode="lin" valueType="num">
                                      <p:cBhvr additive="base">
                                        <p:cTn id="177" dur="500"/>
                                        <p:tgtEl>
                                          <p:spTgt spid="81"/>
                                        </p:tgtEl>
                                        <p:attrNameLst>
                                          <p:attrName>ppt_x</p:attrName>
                                        </p:attrNameLst>
                                      </p:cBhvr>
                                      <p:tavLst>
                                        <p:tav tm="0">
                                          <p:val>
                                            <p:strVal val="ppt_x"/>
                                          </p:val>
                                        </p:tav>
                                        <p:tav tm="100000">
                                          <p:val>
                                            <p:strVal val="ppt_x"/>
                                          </p:val>
                                        </p:tav>
                                      </p:tavLst>
                                    </p:anim>
                                    <p:anim calcmode="lin" valueType="num">
                                      <p:cBhvr additive="base">
                                        <p:cTn id="178" dur="500"/>
                                        <p:tgtEl>
                                          <p:spTgt spid="81"/>
                                        </p:tgtEl>
                                        <p:attrNameLst>
                                          <p:attrName>ppt_y</p:attrName>
                                        </p:attrNameLst>
                                      </p:cBhvr>
                                      <p:tavLst>
                                        <p:tav tm="0">
                                          <p:val>
                                            <p:strVal val="ppt_y"/>
                                          </p:val>
                                        </p:tav>
                                        <p:tav tm="100000">
                                          <p:val>
                                            <p:strVal val="1+ppt_h/2"/>
                                          </p:val>
                                        </p:tav>
                                      </p:tavLst>
                                    </p:anim>
                                    <p:set>
                                      <p:cBhvr>
                                        <p:cTn id="179" dur="1" fill="hold">
                                          <p:stCondLst>
                                            <p:cond delay="499"/>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80"/>
                  </p:tgtEl>
                </p:cond>
              </p:nextCondLst>
            </p:seq>
          </p:childTnLst>
        </p:cTn>
      </p:par>
    </p:tnLst>
    <p:bldLst>
      <p:bldP spid="35" grpId="0"/>
      <p:bldP spid="36" grpId="0"/>
      <p:bldP spid="38" grpId="0" animBg="1"/>
      <p:bldP spid="39" grpId="0" animBg="1"/>
      <p:bldP spid="40" grpId="0" animBg="1"/>
      <p:bldP spid="41" grpId="0" animBg="1"/>
      <p:bldP spid="42" grpId="0" animBg="1"/>
      <p:bldP spid="44" grpId="0" animBg="1"/>
      <p:bldP spid="46" grpId="0" animBg="1"/>
      <p:bldP spid="47" grpId="0" animBg="1"/>
      <p:bldP spid="48" grpId="0" animBg="1"/>
      <p:bldP spid="49" grpId="0" animBg="1"/>
      <p:bldP spid="50" grpId="0" animBg="1"/>
      <p:bldP spid="51" grpId="0" animBg="1"/>
      <p:bldP spid="55" grpId="0" animBg="1"/>
      <p:bldP spid="56" grpId="0"/>
      <p:bldP spid="57" grpId="0"/>
      <p:bldP spid="58" grpId="0"/>
      <p:bldP spid="61" grpId="0"/>
      <p:bldP spid="6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p:bldP spid="77" grpId="0"/>
      <p:bldP spid="78"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18" name="Figure 45">
            <a:extLst>
              <a:ext uri="{FF2B5EF4-FFF2-40B4-BE49-F238E27FC236}">
                <a16:creationId xmlns:a16="http://schemas.microsoft.com/office/drawing/2014/main" id="{2DD3036B-71AD-68D4-E028-1376181E78D4}"/>
              </a:ext>
            </a:extLst>
          </p:cNvPr>
          <p:cNvSpPr txBox="1"/>
          <p:nvPr/>
        </p:nvSpPr>
        <p:spPr>
          <a:xfrm rot="16200000">
            <a:off x="11517188" y="6161056"/>
            <a:ext cx="859531" cy="369332"/>
          </a:xfrm>
          <a:prstGeom prst="rect">
            <a:avLst/>
          </a:prstGeom>
          <a:noFill/>
        </p:spPr>
        <p:txBody>
          <a:bodyPr wrap="none" rtlCol="0">
            <a:spAutoFit/>
          </a:bodyPr>
          <a:lstStyle/>
          <a:p>
            <a:r>
              <a:rPr lang="en-US" dirty="0"/>
              <a:t>Figure</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31" name="TextBox 30">
            <a:extLst>
              <a:ext uri="{FF2B5EF4-FFF2-40B4-BE49-F238E27FC236}">
                <a16:creationId xmlns:a16="http://schemas.microsoft.com/office/drawing/2014/main" id="{43C95DA4-2324-056F-9395-02C4714D0483}"/>
              </a:ext>
            </a:extLst>
          </p:cNvPr>
          <p:cNvSpPr txBox="1"/>
          <p:nvPr/>
        </p:nvSpPr>
        <p:spPr>
          <a:xfrm>
            <a:off x="4325019" y="744048"/>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6" name="TextBox 5">
            <a:extLst>
              <a:ext uri="{FF2B5EF4-FFF2-40B4-BE49-F238E27FC236}">
                <a16:creationId xmlns:a16="http://schemas.microsoft.com/office/drawing/2014/main" id="{32FBD9CE-396F-A432-4B78-87FB52327CF9}"/>
              </a:ext>
            </a:extLst>
          </p:cNvPr>
          <p:cNvSpPr txBox="1"/>
          <p:nvPr/>
        </p:nvSpPr>
        <p:spPr>
          <a:xfrm>
            <a:off x="5445703" y="744048"/>
            <a:ext cx="777777" cy="400110"/>
          </a:xfrm>
          <a:prstGeom prst="rect">
            <a:avLst/>
          </a:prstGeom>
          <a:noFill/>
        </p:spPr>
        <p:txBody>
          <a:bodyPr wrap="none" rtlCol="0">
            <a:spAutoFit/>
          </a:bodyPr>
          <a:lstStyle/>
          <a:p>
            <a:r>
              <a:rPr lang="en-US" sz="1000" dirty="0"/>
              <a:t>Gradient </a:t>
            </a:r>
          </a:p>
          <a:p>
            <a:r>
              <a:rPr lang="en-US" sz="1000" dirty="0"/>
              <a:t>Boosted</a:t>
            </a:r>
          </a:p>
        </p:txBody>
      </p:sp>
      <p:sp>
        <p:nvSpPr>
          <p:cNvPr id="9" name="TextBox 8">
            <a:extLst>
              <a:ext uri="{FF2B5EF4-FFF2-40B4-BE49-F238E27FC236}">
                <a16:creationId xmlns:a16="http://schemas.microsoft.com/office/drawing/2014/main" id="{9499E703-0617-6F37-18D7-FC3C5E9D08C1}"/>
              </a:ext>
            </a:extLst>
          </p:cNvPr>
          <p:cNvSpPr txBox="1"/>
          <p:nvPr/>
        </p:nvSpPr>
        <p:spPr>
          <a:xfrm>
            <a:off x="3204777" y="2286645"/>
            <a:ext cx="1909497" cy="369332"/>
          </a:xfrm>
          <a:prstGeom prst="rect">
            <a:avLst/>
          </a:prstGeom>
          <a:noFill/>
        </p:spPr>
        <p:txBody>
          <a:bodyPr wrap="none" rtlCol="0">
            <a:spAutoFit/>
          </a:bodyPr>
          <a:lstStyle/>
          <a:p>
            <a:r>
              <a:rPr lang="en-US" dirty="0"/>
              <a:t>Parameter Grid</a:t>
            </a:r>
          </a:p>
        </p:txBody>
      </p:sp>
      <p:sp>
        <p:nvSpPr>
          <p:cNvPr id="11" name="TextBox 10">
            <a:extLst>
              <a:ext uri="{FF2B5EF4-FFF2-40B4-BE49-F238E27FC236}">
                <a16:creationId xmlns:a16="http://schemas.microsoft.com/office/drawing/2014/main" id="{134C0756-7967-7E36-CE23-C8DBF9B23D90}"/>
              </a:ext>
            </a:extLst>
          </p:cNvPr>
          <p:cNvSpPr txBox="1"/>
          <p:nvPr/>
        </p:nvSpPr>
        <p:spPr>
          <a:xfrm>
            <a:off x="7596134" y="3464562"/>
            <a:ext cx="2679453" cy="369332"/>
          </a:xfrm>
          <a:prstGeom prst="rect">
            <a:avLst/>
          </a:prstGeom>
          <a:noFill/>
        </p:spPr>
        <p:txBody>
          <a:bodyPr wrap="square" rtlCol="0">
            <a:spAutoFit/>
          </a:bodyPr>
          <a:lstStyle/>
          <a:p>
            <a:r>
              <a:rPr lang="en-US" dirty="0">
                <a:solidFill>
                  <a:srgbClr val="0DAFDE"/>
                </a:solidFill>
              </a:rPr>
              <a:t>1, 10, 30, 50, 80</a:t>
            </a:r>
          </a:p>
        </p:txBody>
      </p:sp>
      <p:sp>
        <p:nvSpPr>
          <p:cNvPr id="13" name="TextBox 12">
            <a:extLst>
              <a:ext uri="{FF2B5EF4-FFF2-40B4-BE49-F238E27FC236}">
                <a16:creationId xmlns:a16="http://schemas.microsoft.com/office/drawing/2014/main" id="{38AC005A-7229-FD62-B7F3-1F85EEBBA93F}"/>
              </a:ext>
            </a:extLst>
          </p:cNvPr>
          <p:cNvSpPr txBox="1"/>
          <p:nvPr/>
        </p:nvSpPr>
        <p:spPr>
          <a:xfrm>
            <a:off x="3204777" y="4053715"/>
            <a:ext cx="864339" cy="307777"/>
          </a:xfrm>
          <a:prstGeom prst="rect">
            <a:avLst/>
          </a:prstGeom>
          <a:noFill/>
        </p:spPr>
        <p:txBody>
          <a:bodyPr wrap="none" rtlCol="0">
            <a:spAutoFit/>
          </a:bodyPr>
          <a:lstStyle/>
          <a:p>
            <a:r>
              <a:rPr lang="en-US" sz="1400" b="1" dirty="0">
                <a:solidFill>
                  <a:srgbClr val="0DAFDE"/>
                </a:solidFill>
              </a:rPr>
              <a:t>Weights</a:t>
            </a:r>
          </a:p>
        </p:txBody>
      </p:sp>
      <p:sp>
        <p:nvSpPr>
          <p:cNvPr id="14" name="TextBox 13">
            <a:extLst>
              <a:ext uri="{FF2B5EF4-FFF2-40B4-BE49-F238E27FC236}">
                <a16:creationId xmlns:a16="http://schemas.microsoft.com/office/drawing/2014/main" id="{6A12C036-B4BF-11C0-E7D9-FC29976A5A4B}"/>
              </a:ext>
            </a:extLst>
          </p:cNvPr>
          <p:cNvSpPr txBox="1"/>
          <p:nvPr/>
        </p:nvSpPr>
        <p:spPr>
          <a:xfrm>
            <a:off x="3535017" y="4221779"/>
            <a:ext cx="3270447" cy="461665"/>
          </a:xfrm>
          <a:prstGeom prst="rect">
            <a:avLst/>
          </a:prstGeom>
          <a:noFill/>
        </p:spPr>
        <p:txBody>
          <a:bodyPr wrap="none" rtlCol="0">
            <a:spAutoFit/>
          </a:bodyPr>
          <a:lstStyle/>
          <a:p>
            <a:r>
              <a:rPr lang="en-US" sz="1200" b="1" i="0" dirty="0">
                <a:solidFill>
                  <a:schemeClr val="tx1">
                    <a:lumMod val="75000"/>
                  </a:schemeClr>
                </a:solidFill>
                <a:effectLst/>
              </a:rPr>
              <a:t>signifies how </a:t>
            </a:r>
            <a:r>
              <a:rPr lang="en-US" sz="1200" i="0" dirty="0">
                <a:solidFill>
                  <a:schemeClr val="tx1">
                    <a:lumMod val="75000"/>
                  </a:schemeClr>
                </a:solidFill>
                <a:effectLst/>
              </a:rPr>
              <a:t>weight</a:t>
            </a:r>
            <a:r>
              <a:rPr lang="en-US" sz="1200" b="1" i="0" dirty="0">
                <a:solidFill>
                  <a:schemeClr val="tx1">
                    <a:lumMod val="75000"/>
                  </a:schemeClr>
                </a:solidFill>
                <a:effectLst/>
              </a:rPr>
              <a:t> should be distributed</a:t>
            </a:r>
          </a:p>
          <a:p>
            <a:r>
              <a:rPr lang="en-US" sz="1200" b="1" i="0" dirty="0">
                <a:solidFill>
                  <a:schemeClr val="tx1">
                    <a:lumMod val="75000"/>
                  </a:schemeClr>
                </a:solidFill>
                <a:effectLst/>
              </a:rPr>
              <a:t> between neighbor values</a:t>
            </a:r>
            <a:endParaRPr lang="en-US" sz="1200" dirty="0">
              <a:solidFill>
                <a:schemeClr val="tx1">
                  <a:lumMod val="75000"/>
                </a:schemeClr>
              </a:solidFill>
            </a:endParaRPr>
          </a:p>
        </p:txBody>
      </p:sp>
      <p:sp>
        <p:nvSpPr>
          <p:cNvPr id="15" name="TextBox 14">
            <a:extLst>
              <a:ext uri="{FF2B5EF4-FFF2-40B4-BE49-F238E27FC236}">
                <a16:creationId xmlns:a16="http://schemas.microsoft.com/office/drawing/2014/main" id="{9FC14F09-F8CB-8558-56A7-750B34D40C42}"/>
              </a:ext>
            </a:extLst>
          </p:cNvPr>
          <p:cNvSpPr txBox="1"/>
          <p:nvPr/>
        </p:nvSpPr>
        <p:spPr>
          <a:xfrm>
            <a:off x="7596134" y="4189909"/>
            <a:ext cx="2130711" cy="369332"/>
          </a:xfrm>
          <a:prstGeom prst="rect">
            <a:avLst/>
          </a:prstGeom>
          <a:noFill/>
        </p:spPr>
        <p:txBody>
          <a:bodyPr wrap="none" rtlCol="0">
            <a:spAutoFit/>
          </a:bodyPr>
          <a:lstStyle/>
          <a:p>
            <a:r>
              <a:rPr lang="en-US" dirty="0">
                <a:solidFill>
                  <a:srgbClr val="0DAFDE"/>
                </a:solidFill>
              </a:rPr>
              <a:t>Uniform, distance</a:t>
            </a:r>
          </a:p>
        </p:txBody>
      </p:sp>
      <p:sp>
        <p:nvSpPr>
          <p:cNvPr id="16" name="TextBox 15">
            <a:extLst>
              <a:ext uri="{FF2B5EF4-FFF2-40B4-BE49-F238E27FC236}">
                <a16:creationId xmlns:a16="http://schemas.microsoft.com/office/drawing/2014/main" id="{0667B180-3530-4D5F-9DD1-BA8D1938AAFE}"/>
              </a:ext>
            </a:extLst>
          </p:cNvPr>
          <p:cNvSpPr txBox="1"/>
          <p:nvPr/>
        </p:nvSpPr>
        <p:spPr>
          <a:xfrm>
            <a:off x="3204777" y="3271190"/>
            <a:ext cx="1255472" cy="307777"/>
          </a:xfrm>
          <a:prstGeom prst="rect">
            <a:avLst/>
          </a:prstGeom>
          <a:noFill/>
        </p:spPr>
        <p:txBody>
          <a:bodyPr wrap="none" rtlCol="0">
            <a:spAutoFit/>
          </a:bodyPr>
          <a:lstStyle/>
          <a:p>
            <a:r>
              <a:rPr lang="en-US" sz="1400" b="1" dirty="0">
                <a:solidFill>
                  <a:srgbClr val="0DAFDE"/>
                </a:solidFill>
              </a:rPr>
              <a:t>N Neighbors</a:t>
            </a:r>
          </a:p>
        </p:txBody>
      </p:sp>
      <p:sp>
        <p:nvSpPr>
          <p:cNvPr id="17" name="TextBox 16">
            <a:extLst>
              <a:ext uri="{FF2B5EF4-FFF2-40B4-BE49-F238E27FC236}">
                <a16:creationId xmlns:a16="http://schemas.microsoft.com/office/drawing/2014/main" id="{89EC066E-3D53-6241-3476-B14A48160CCF}"/>
              </a:ext>
            </a:extLst>
          </p:cNvPr>
          <p:cNvSpPr txBox="1"/>
          <p:nvPr/>
        </p:nvSpPr>
        <p:spPr>
          <a:xfrm>
            <a:off x="3648541" y="3510728"/>
            <a:ext cx="2356735" cy="276999"/>
          </a:xfrm>
          <a:prstGeom prst="rect">
            <a:avLst/>
          </a:prstGeom>
          <a:noFill/>
        </p:spPr>
        <p:txBody>
          <a:bodyPr wrap="none" rtlCol="0">
            <a:spAutoFit/>
          </a:bodyPr>
          <a:lstStyle/>
          <a:p>
            <a:r>
              <a:rPr lang="en-US" sz="1200" dirty="0"/>
              <a:t>Number of nearest neighbors</a:t>
            </a:r>
          </a:p>
        </p:txBody>
      </p:sp>
      <p:sp>
        <p:nvSpPr>
          <p:cNvPr id="24" name="TextBox 23">
            <a:extLst>
              <a:ext uri="{FF2B5EF4-FFF2-40B4-BE49-F238E27FC236}">
                <a16:creationId xmlns:a16="http://schemas.microsoft.com/office/drawing/2014/main" id="{850004C6-C607-7231-462F-42650804F504}"/>
              </a:ext>
            </a:extLst>
          </p:cNvPr>
          <p:cNvSpPr txBox="1"/>
          <p:nvPr/>
        </p:nvSpPr>
        <p:spPr>
          <a:xfrm>
            <a:off x="10524737" y="733911"/>
            <a:ext cx="1226618" cy="646331"/>
          </a:xfrm>
          <a:prstGeom prst="rect">
            <a:avLst/>
          </a:prstGeom>
          <a:noFill/>
        </p:spPr>
        <p:txBody>
          <a:bodyPr wrap="none" rtlCol="0">
            <a:spAutoFit/>
          </a:bodyPr>
          <a:lstStyle/>
          <a:p>
            <a:r>
              <a:rPr lang="en-US" dirty="0"/>
              <a:t>K-nearest</a:t>
            </a:r>
          </a:p>
          <a:p>
            <a:r>
              <a:rPr lang="en-US" dirty="0"/>
              <a:t>Neighbor</a:t>
            </a:r>
          </a:p>
        </p:txBody>
      </p:sp>
      <p:sp>
        <p:nvSpPr>
          <p:cNvPr id="25" name="TextBox 24">
            <a:extLst>
              <a:ext uri="{FF2B5EF4-FFF2-40B4-BE49-F238E27FC236}">
                <a16:creationId xmlns:a16="http://schemas.microsoft.com/office/drawing/2014/main" id="{2B45A996-2C85-DA72-BAFD-CA8DA8E78179}"/>
              </a:ext>
            </a:extLst>
          </p:cNvPr>
          <p:cNvSpPr txBox="1"/>
          <p:nvPr/>
        </p:nvSpPr>
        <p:spPr>
          <a:xfrm>
            <a:off x="3201142" y="5002785"/>
            <a:ext cx="736099" cy="307777"/>
          </a:xfrm>
          <a:prstGeom prst="rect">
            <a:avLst/>
          </a:prstGeom>
          <a:noFill/>
        </p:spPr>
        <p:txBody>
          <a:bodyPr wrap="none" rtlCol="0">
            <a:spAutoFit/>
          </a:bodyPr>
          <a:lstStyle/>
          <a:p>
            <a:r>
              <a:rPr lang="en-US" sz="1400" b="1" dirty="0">
                <a:solidFill>
                  <a:srgbClr val="0DAFDE"/>
                </a:solidFill>
              </a:rPr>
              <a:t>metric</a:t>
            </a:r>
          </a:p>
        </p:txBody>
      </p:sp>
      <p:sp>
        <p:nvSpPr>
          <p:cNvPr id="26" name="TextBox 25">
            <a:extLst>
              <a:ext uri="{FF2B5EF4-FFF2-40B4-BE49-F238E27FC236}">
                <a16:creationId xmlns:a16="http://schemas.microsoft.com/office/drawing/2014/main" id="{2BBE196D-79D1-0D74-A761-8D61A2885B36}"/>
              </a:ext>
            </a:extLst>
          </p:cNvPr>
          <p:cNvSpPr txBox="1"/>
          <p:nvPr/>
        </p:nvSpPr>
        <p:spPr>
          <a:xfrm>
            <a:off x="3620419" y="5204252"/>
            <a:ext cx="2209259" cy="276999"/>
          </a:xfrm>
          <a:prstGeom prst="rect">
            <a:avLst/>
          </a:prstGeom>
          <a:noFill/>
        </p:spPr>
        <p:txBody>
          <a:bodyPr wrap="none" rtlCol="0">
            <a:spAutoFit/>
          </a:bodyPr>
          <a:lstStyle/>
          <a:p>
            <a:r>
              <a:rPr lang="en-US" sz="1200" dirty="0"/>
              <a:t>How distance is calculated</a:t>
            </a:r>
          </a:p>
        </p:txBody>
      </p:sp>
      <p:sp>
        <p:nvSpPr>
          <p:cNvPr id="27" name="TextBox 26">
            <a:extLst>
              <a:ext uri="{FF2B5EF4-FFF2-40B4-BE49-F238E27FC236}">
                <a16:creationId xmlns:a16="http://schemas.microsoft.com/office/drawing/2014/main" id="{E1D6981D-A41F-135C-514D-EF64B79C6ED9}"/>
              </a:ext>
            </a:extLst>
          </p:cNvPr>
          <p:cNvSpPr txBox="1"/>
          <p:nvPr/>
        </p:nvSpPr>
        <p:spPr>
          <a:xfrm>
            <a:off x="7596134" y="4963882"/>
            <a:ext cx="2690160" cy="369332"/>
          </a:xfrm>
          <a:prstGeom prst="rect">
            <a:avLst/>
          </a:prstGeom>
          <a:noFill/>
        </p:spPr>
        <p:txBody>
          <a:bodyPr wrap="none" rtlCol="0">
            <a:spAutoFit/>
          </a:bodyPr>
          <a:lstStyle/>
          <a:p>
            <a:r>
              <a:rPr lang="en-US" dirty="0">
                <a:solidFill>
                  <a:srgbClr val="0DAFDE"/>
                </a:solidFill>
              </a:rPr>
              <a:t>Euclidean, Manhattan</a:t>
            </a:r>
          </a:p>
        </p:txBody>
      </p:sp>
    </p:spTree>
    <p:extLst>
      <p:ext uri="{BB962C8B-B14F-4D97-AF65-F5344CB8AC3E}">
        <p14:creationId xmlns:p14="http://schemas.microsoft.com/office/powerpoint/2010/main" val="3687308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9" name="TextBox 8">
            <a:extLst>
              <a:ext uri="{FF2B5EF4-FFF2-40B4-BE49-F238E27FC236}">
                <a16:creationId xmlns:a16="http://schemas.microsoft.com/office/drawing/2014/main" id="{28837126-52EA-FBD2-4FC1-90BC37ED4F01}"/>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3" name="TextBox 12">
            <a:extLst>
              <a:ext uri="{FF2B5EF4-FFF2-40B4-BE49-F238E27FC236}">
                <a16:creationId xmlns:a16="http://schemas.microsoft.com/office/drawing/2014/main" id="{26D835BA-D81B-D8A0-253C-80192CF6C813}"/>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14" name="TextBox 13">
            <a:extLst>
              <a:ext uri="{FF2B5EF4-FFF2-40B4-BE49-F238E27FC236}">
                <a16:creationId xmlns:a16="http://schemas.microsoft.com/office/drawing/2014/main" id="{F4EB1C6D-FB6E-84CA-FAF2-D6D7AC9C0872}"/>
              </a:ext>
            </a:extLst>
          </p:cNvPr>
          <p:cNvSpPr txBox="1"/>
          <p:nvPr/>
        </p:nvSpPr>
        <p:spPr>
          <a:xfrm>
            <a:off x="3138197" y="2509221"/>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15" name="TextBox 14">
            <a:extLst>
              <a:ext uri="{FF2B5EF4-FFF2-40B4-BE49-F238E27FC236}">
                <a16:creationId xmlns:a16="http://schemas.microsoft.com/office/drawing/2014/main" id="{CCACFFFE-44FB-8387-7A2F-2844BF8859F5}"/>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16" name="TextBox 15">
            <a:extLst>
              <a:ext uri="{FF2B5EF4-FFF2-40B4-BE49-F238E27FC236}">
                <a16:creationId xmlns:a16="http://schemas.microsoft.com/office/drawing/2014/main" id="{351FD43E-1A13-CB2F-BFA6-D507C6239392}"/>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17" name="TextBox 16">
            <a:extLst>
              <a:ext uri="{FF2B5EF4-FFF2-40B4-BE49-F238E27FC236}">
                <a16:creationId xmlns:a16="http://schemas.microsoft.com/office/drawing/2014/main" id="{F2CEFB1C-C2A8-263C-752F-C1B9308039D7}"/>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22" name="TextBox 21">
            <a:extLst>
              <a:ext uri="{FF2B5EF4-FFF2-40B4-BE49-F238E27FC236}">
                <a16:creationId xmlns:a16="http://schemas.microsoft.com/office/drawing/2014/main" id="{F63638DC-4AEE-C292-DF2E-E26A52EA5714}"/>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24" name="TextBox 23">
            <a:extLst>
              <a:ext uri="{FF2B5EF4-FFF2-40B4-BE49-F238E27FC236}">
                <a16:creationId xmlns:a16="http://schemas.microsoft.com/office/drawing/2014/main" id="{36322B13-5DAD-C056-A274-2BB7585BEB92}"/>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98.30%</a:t>
            </a:r>
          </a:p>
        </p:txBody>
      </p:sp>
      <p:graphicFrame>
        <p:nvGraphicFramePr>
          <p:cNvPr id="25" name="Table 26">
            <a:extLst>
              <a:ext uri="{FF2B5EF4-FFF2-40B4-BE49-F238E27FC236}">
                <a16:creationId xmlns:a16="http://schemas.microsoft.com/office/drawing/2014/main" id="{BCF0EDC0-9F99-DE1D-1525-E703252F7E08}"/>
              </a:ext>
            </a:extLst>
          </p:cNvPr>
          <p:cNvGraphicFramePr>
            <a:graphicFrameLocks noGrp="1"/>
          </p:cNvGraphicFramePr>
          <p:nvPr>
            <p:extLst>
              <p:ext uri="{D42A27DB-BD31-4B8C-83A1-F6EECF244321}">
                <p14:modId xmlns:p14="http://schemas.microsoft.com/office/powerpoint/2010/main" val="4194183614"/>
              </p:ext>
            </p:extLst>
          </p:nvPr>
        </p:nvGraphicFramePr>
        <p:xfrm>
          <a:off x="6421825" y="2574700"/>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0</a:t>
                      </a:r>
                    </a:p>
                  </a:txBody>
                  <a:tcPr/>
                </a:tc>
                <a:tc>
                  <a:txBody>
                    <a:bodyPr/>
                    <a:lstStyle/>
                    <a:p>
                      <a:r>
                        <a:rPr lang="en-US" dirty="0">
                          <a:solidFill>
                            <a:srgbClr val="0DAFDE"/>
                          </a:solidFill>
                        </a:rPr>
                        <a:t>254</a:t>
                      </a:r>
                    </a:p>
                  </a:txBody>
                  <a:tcPr/>
                </a:tc>
                <a:tc>
                  <a:txBody>
                    <a:bodyPr/>
                    <a:lstStyle/>
                    <a:p>
                      <a:r>
                        <a:rPr lang="en-US" dirty="0">
                          <a:solidFill>
                            <a:schemeClr val="accent6"/>
                          </a:solidFill>
                        </a:rPr>
                        <a:t>13</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11</a:t>
                      </a:r>
                    </a:p>
                  </a:txBody>
                  <a:tcPr/>
                </a:tc>
                <a:tc>
                  <a:txBody>
                    <a:bodyPr/>
                    <a:lstStyle/>
                    <a:p>
                      <a:r>
                        <a:rPr lang="en-US" dirty="0">
                          <a:solidFill>
                            <a:srgbClr val="0DAFDE"/>
                          </a:solidFill>
                        </a:rPr>
                        <a:t>274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218</a:t>
                      </a:r>
                    </a:p>
                  </a:txBody>
                  <a:tcPr/>
                </a:tc>
                <a:tc>
                  <a:txBody>
                    <a:bodyPr/>
                    <a:lstStyle/>
                    <a:p>
                      <a:r>
                        <a:rPr lang="en-US" dirty="0">
                          <a:solidFill>
                            <a:schemeClr val="tx1">
                              <a:lumMod val="85000"/>
                            </a:schemeClr>
                          </a:solidFill>
                        </a:rPr>
                        <a:t>0</a:t>
                      </a:r>
                    </a:p>
                  </a:txBody>
                  <a:tcPr/>
                </a:tc>
                <a:tc>
                  <a:txBody>
                    <a:bodyPr/>
                    <a:lstStyle/>
                    <a:p>
                      <a:r>
                        <a:rPr lang="en-US" dirty="0">
                          <a:solidFill>
                            <a:schemeClr val="tx1">
                              <a:lumMod val="75000"/>
                            </a:schemeClr>
                          </a:solidFill>
                        </a:rPr>
                        <a:t>0</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tx1">
                              <a:lumMod val="75000"/>
                            </a:schemeClr>
                          </a:solidFill>
                        </a:rPr>
                        <a:t>0</a:t>
                      </a:r>
                    </a:p>
                  </a:txBody>
                  <a:tcPr/>
                </a:tc>
                <a:tc>
                  <a:txBody>
                    <a:bodyPr/>
                    <a:lstStyle/>
                    <a:p>
                      <a:r>
                        <a:rPr lang="en-US" dirty="0">
                          <a:solidFill>
                            <a:srgbClr val="0DAFDE"/>
                          </a:solidFill>
                        </a:rPr>
                        <a:t>196</a:t>
                      </a:r>
                    </a:p>
                  </a:txBody>
                  <a:tcPr/>
                </a:tc>
                <a:tc>
                  <a:txBody>
                    <a:bodyPr/>
                    <a:lstStyle/>
                    <a:p>
                      <a:r>
                        <a:rPr lang="en-US" dirty="0">
                          <a:solidFill>
                            <a:schemeClr val="tx1">
                              <a:lumMod val="85000"/>
                            </a:schemeClr>
                          </a:solidFill>
                        </a:rPr>
                        <a:t>0</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tx1">
                              <a:lumMod val="85000"/>
                            </a:schemeClr>
                          </a:solidFill>
                        </a:rPr>
                        <a:t>0</a:t>
                      </a:r>
                    </a:p>
                  </a:txBody>
                  <a:tcPr/>
                </a:tc>
                <a:tc>
                  <a:txBody>
                    <a:bodyPr/>
                    <a:lstStyle/>
                    <a:p>
                      <a:r>
                        <a:rPr lang="en-US" dirty="0">
                          <a:solidFill>
                            <a:schemeClr val="tx1">
                              <a:lumMod val="85000"/>
                            </a:schemeClr>
                          </a:solidFill>
                        </a:rPr>
                        <a:t>0</a:t>
                      </a:r>
                    </a:p>
                  </a:txBody>
                  <a:tcPr/>
                </a:tc>
                <a:tc>
                  <a:txBody>
                    <a:bodyPr/>
                    <a:lstStyle/>
                    <a:p>
                      <a:r>
                        <a:rPr lang="en-US" dirty="0">
                          <a:solidFill>
                            <a:srgbClr val="0DAFDE"/>
                          </a:solidFill>
                        </a:rPr>
                        <a:t>200</a:t>
                      </a:r>
                    </a:p>
                  </a:txBody>
                  <a:tcPr/>
                </a:tc>
                <a:extLst>
                  <a:ext uri="{0D108BD9-81ED-4DB2-BD59-A6C34878D82A}">
                    <a16:rowId xmlns:a16="http://schemas.microsoft.com/office/drawing/2014/main" val="2685061567"/>
                  </a:ext>
                </a:extLst>
              </a:tr>
            </a:tbl>
          </a:graphicData>
        </a:graphic>
      </p:graphicFrame>
      <p:graphicFrame>
        <p:nvGraphicFramePr>
          <p:cNvPr id="26" name="Table 33">
            <a:extLst>
              <a:ext uri="{FF2B5EF4-FFF2-40B4-BE49-F238E27FC236}">
                <a16:creationId xmlns:a16="http://schemas.microsoft.com/office/drawing/2014/main" id="{D1C4A905-2276-B1F1-5D32-A9CE5E940FFC}"/>
              </a:ext>
            </a:extLst>
          </p:cNvPr>
          <p:cNvGraphicFramePr>
            <a:graphicFrameLocks noGrp="1"/>
          </p:cNvGraphicFramePr>
          <p:nvPr>
            <p:extLst>
              <p:ext uri="{D42A27DB-BD31-4B8C-83A1-F6EECF244321}">
                <p14:modId xmlns:p14="http://schemas.microsoft.com/office/powerpoint/2010/main" val="1930539600"/>
              </p:ext>
            </p:extLst>
          </p:nvPr>
        </p:nvGraphicFramePr>
        <p:xfrm>
          <a:off x="6480860" y="2523321"/>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0.96</a:t>
                      </a:r>
                    </a:p>
                  </a:txBody>
                  <a:tcPr/>
                </a:tc>
                <a:tc>
                  <a:txBody>
                    <a:bodyPr/>
                    <a:lstStyle/>
                    <a:p>
                      <a:r>
                        <a:rPr lang="en-US" sz="1000" dirty="0"/>
                        <a:t>0.95</a:t>
                      </a:r>
                    </a:p>
                  </a:txBody>
                  <a:tcPr/>
                </a:tc>
                <a:tc>
                  <a:txBody>
                    <a:bodyPr/>
                    <a:lstStyle/>
                    <a:p>
                      <a:r>
                        <a:rPr lang="en-US" sz="1000" dirty="0"/>
                        <a:t>0.95</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0.95</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27" name="TextBox 26">
            <a:extLst>
              <a:ext uri="{FF2B5EF4-FFF2-40B4-BE49-F238E27FC236}">
                <a16:creationId xmlns:a16="http://schemas.microsoft.com/office/drawing/2014/main" id="{92BDB846-0F31-EC6A-061C-97186A21C57E}"/>
              </a:ext>
            </a:extLst>
          </p:cNvPr>
          <p:cNvSpPr txBox="1"/>
          <p:nvPr/>
        </p:nvSpPr>
        <p:spPr>
          <a:xfrm>
            <a:off x="7724248" y="3171155"/>
            <a:ext cx="3393878" cy="523220"/>
          </a:xfrm>
          <a:prstGeom prst="rect">
            <a:avLst/>
          </a:prstGeom>
          <a:noFill/>
        </p:spPr>
        <p:txBody>
          <a:bodyPr wrap="none" rtlCol="0">
            <a:spAutoFit/>
          </a:bodyPr>
          <a:lstStyle/>
          <a:p>
            <a:r>
              <a:rPr lang="en-US" sz="1400" dirty="0" err="1"/>
              <a:t>KNeighborsClassifier</a:t>
            </a:r>
            <a:endParaRPr lang="en-US" sz="1400" dirty="0"/>
          </a:p>
          <a:p>
            <a:r>
              <a:rPr lang="en-US" sz="1400" dirty="0"/>
              <a:t>(</a:t>
            </a:r>
            <a:r>
              <a:rPr lang="en-US" sz="1400" dirty="0">
                <a:solidFill>
                  <a:srgbClr val="0DAFDE"/>
                </a:solidFill>
              </a:rPr>
              <a:t>metric='</a:t>
            </a:r>
            <a:r>
              <a:rPr lang="en-US" sz="1400" dirty="0" err="1">
                <a:solidFill>
                  <a:srgbClr val="0DAFDE"/>
                </a:solidFill>
              </a:rPr>
              <a:t>manhattan</a:t>
            </a:r>
            <a:r>
              <a:rPr lang="en-US" sz="1400" dirty="0">
                <a:solidFill>
                  <a:srgbClr val="0DAFDE"/>
                </a:solidFill>
              </a:rPr>
              <a:t>', </a:t>
            </a:r>
            <a:r>
              <a:rPr lang="en-US" sz="1400" dirty="0" err="1">
                <a:solidFill>
                  <a:srgbClr val="0DAFDE"/>
                </a:solidFill>
              </a:rPr>
              <a:t>n_neighbors</a:t>
            </a:r>
            <a:r>
              <a:rPr lang="en-US" sz="1400" dirty="0">
                <a:solidFill>
                  <a:srgbClr val="0DAFDE"/>
                </a:solidFill>
              </a:rPr>
              <a:t>=1</a:t>
            </a:r>
            <a:r>
              <a:rPr lang="en-US" sz="1400" dirty="0"/>
              <a:t>)</a:t>
            </a:r>
          </a:p>
        </p:txBody>
      </p:sp>
      <p:sp>
        <p:nvSpPr>
          <p:cNvPr id="37" name="TextBox 36">
            <a:extLst>
              <a:ext uri="{FF2B5EF4-FFF2-40B4-BE49-F238E27FC236}">
                <a16:creationId xmlns:a16="http://schemas.microsoft.com/office/drawing/2014/main" id="{7D26D309-D87E-8E2E-9999-76ECDF4031A4}"/>
              </a:ext>
            </a:extLst>
          </p:cNvPr>
          <p:cNvSpPr txBox="1"/>
          <p:nvPr/>
        </p:nvSpPr>
        <p:spPr>
          <a:xfrm>
            <a:off x="7804034" y="4135065"/>
            <a:ext cx="3483646" cy="523220"/>
          </a:xfrm>
          <a:prstGeom prst="rect">
            <a:avLst/>
          </a:prstGeom>
          <a:noFill/>
        </p:spPr>
        <p:txBody>
          <a:bodyPr wrap="none" rtlCol="0">
            <a:spAutoFit/>
          </a:bodyPr>
          <a:lstStyle/>
          <a:p>
            <a:r>
              <a:rPr lang="en-US" sz="1400" dirty="0"/>
              <a:t>'metric': </a:t>
            </a:r>
            <a:r>
              <a:rPr lang="en-US" sz="1400" dirty="0">
                <a:solidFill>
                  <a:srgbClr val="0DAFDE"/>
                </a:solidFill>
              </a:rPr>
              <a:t>'</a:t>
            </a:r>
            <a:r>
              <a:rPr lang="en-US" sz="1400" dirty="0" err="1">
                <a:solidFill>
                  <a:srgbClr val="0DAFDE"/>
                </a:solidFill>
              </a:rPr>
              <a:t>manhattan</a:t>
            </a:r>
            <a:r>
              <a:rPr lang="en-US" sz="1400" dirty="0"/>
              <a:t>', '</a:t>
            </a:r>
            <a:r>
              <a:rPr lang="en-US" sz="1400" dirty="0" err="1"/>
              <a:t>n_neighbors</a:t>
            </a:r>
            <a:r>
              <a:rPr lang="en-US" sz="1400" dirty="0"/>
              <a:t>': </a:t>
            </a:r>
            <a:r>
              <a:rPr lang="en-US" sz="1400" dirty="0">
                <a:solidFill>
                  <a:srgbClr val="0DAFDE"/>
                </a:solidFill>
              </a:rPr>
              <a:t>1</a:t>
            </a:r>
            <a:r>
              <a:rPr lang="en-US" sz="1400" dirty="0"/>
              <a:t>, </a:t>
            </a:r>
          </a:p>
          <a:p>
            <a:r>
              <a:rPr lang="en-US" sz="1400" dirty="0"/>
              <a:t>'weights': </a:t>
            </a:r>
            <a:r>
              <a:rPr lang="en-US" sz="1400" dirty="0">
                <a:solidFill>
                  <a:srgbClr val="0DAFDE"/>
                </a:solidFill>
              </a:rPr>
              <a:t>'uniform</a:t>
            </a:r>
            <a:r>
              <a:rPr lang="en-US" sz="1400" dirty="0"/>
              <a:t>'</a:t>
            </a:r>
            <a:endParaRPr lang="en-US" sz="1400" dirty="0">
              <a:solidFill>
                <a:srgbClr val="0DAFDE"/>
              </a:solidFill>
            </a:endParaRPr>
          </a:p>
        </p:txBody>
      </p:sp>
      <p:sp>
        <p:nvSpPr>
          <p:cNvPr id="43" name="TextBox 42">
            <a:extLst>
              <a:ext uri="{FF2B5EF4-FFF2-40B4-BE49-F238E27FC236}">
                <a16:creationId xmlns:a16="http://schemas.microsoft.com/office/drawing/2014/main" id="{69A7493F-BA99-EE8B-0064-B08CACFE34A6}"/>
              </a:ext>
            </a:extLst>
          </p:cNvPr>
          <p:cNvSpPr txBox="1"/>
          <p:nvPr/>
        </p:nvSpPr>
        <p:spPr>
          <a:xfrm>
            <a:off x="7804034" y="4893506"/>
            <a:ext cx="312906" cy="369332"/>
          </a:xfrm>
          <a:prstGeom prst="rect">
            <a:avLst/>
          </a:prstGeom>
          <a:noFill/>
        </p:spPr>
        <p:txBody>
          <a:bodyPr wrap="square" rtlCol="0">
            <a:spAutoFit/>
          </a:bodyPr>
          <a:lstStyle/>
          <a:p>
            <a:r>
              <a:rPr lang="en-US" dirty="0">
                <a:solidFill>
                  <a:srgbClr val="0DAFDE"/>
                </a:solidFill>
              </a:rPr>
              <a:t>5</a:t>
            </a:r>
          </a:p>
        </p:txBody>
      </p:sp>
      <p:sp>
        <p:nvSpPr>
          <p:cNvPr id="45" name="TextBox 44">
            <a:extLst>
              <a:ext uri="{FF2B5EF4-FFF2-40B4-BE49-F238E27FC236}">
                <a16:creationId xmlns:a16="http://schemas.microsoft.com/office/drawing/2014/main" id="{C26ADD55-9277-C1B1-4EB9-9A432535CB06}"/>
              </a:ext>
            </a:extLst>
          </p:cNvPr>
          <p:cNvSpPr txBox="1"/>
          <p:nvPr/>
        </p:nvSpPr>
        <p:spPr>
          <a:xfrm>
            <a:off x="7804034" y="5645461"/>
            <a:ext cx="941283" cy="369332"/>
          </a:xfrm>
          <a:prstGeom prst="rect">
            <a:avLst/>
          </a:prstGeom>
          <a:noFill/>
        </p:spPr>
        <p:txBody>
          <a:bodyPr wrap="none" rtlCol="0">
            <a:spAutoFit/>
          </a:bodyPr>
          <a:lstStyle/>
          <a:p>
            <a:r>
              <a:rPr lang="en-US" dirty="0">
                <a:solidFill>
                  <a:srgbClr val="0DAFDE"/>
                </a:solidFill>
              </a:rPr>
              <a:t>98.11%</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6" name="Fig 51">
            <a:extLst>
              <a:ext uri="{FF2B5EF4-FFF2-40B4-BE49-F238E27FC236}">
                <a16:creationId xmlns:a16="http://schemas.microsoft.com/office/drawing/2014/main" id="{3BD5D9D7-A9D3-76C8-CCF1-3307DCB79188}"/>
              </a:ext>
            </a:extLst>
          </p:cNvPr>
          <p:cNvSpPr txBox="1"/>
          <p:nvPr/>
        </p:nvSpPr>
        <p:spPr>
          <a:xfrm rot="16200000">
            <a:off x="11565192" y="6161056"/>
            <a:ext cx="859531" cy="369332"/>
          </a:xfrm>
          <a:prstGeom prst="rect">
            <a:avLst/>
          </a:prstGeom>
          <a:noFill/>
        </p:spPr>
        <p:txBody>
          <a:bodyPr wrap="none" rtlCol="0">
            <a:spAutoFit/>
          </a:bodyPr>
          <a:lstStyle/>
          <a:p>
            <a:r>
              <a:rPr lang="en-US" dirty="0"/>
              <a:t>Figure</a:t>
            </a:r>
          </a:p>
        </p:txBody>
      </p:sp>
      <p:pic>
        <p:nvPicPr>
          <p:cNvPr id="11" name="Picture 10" descr="Chart, waterfall chart&#10;&#10;Description automatically generated">
            <a:extLst>
              <a:ext uri="{FF2B5EF4-FFF2-40B4-BE49-F238E27FC236}">
                <a16:creationId xmlns:a16="http://schemas.microsoft.com/office/drawing/2014/main" id="{D674F37E-B7CE-0CBE-F96A-CB0BAEFDEDE3}"/>
              </a:ext>
            </a:extLst>
          </p:cNvPr>
          <p:cNvPicPr>
            <a:picLocks noChangeAspect="1"/>
          </p:cNvPicPr>
          <p:nvPr/>
        </p:nvPicPr>
        <p:blipFill>
          <a:blip r:embed="rId11"/>
          <a:stretch>
            <a:fillRect/>
          </a:stretch>
        </p:blipFill>
        <p:spPr>
          <a:xfrm>
            <a:off x="3138196" y="1425063"/>
            <a:ext cx="8409778" cy="4973630"/>
          </a:xfrm>
          <a:prstGeom prst="rect">
            <a:avLst/>
          </a:prstGeom>
          <a:ln>
            <a:solidFill>
              <a:schemeClr val="tx1">
                <a:lumMod val="50000"/>
                <a:lumOff val="50000"/>
              </a:schemeClr>
            </a:solidFill>
          </a:ln>
        </p:spPr>
      </p:pic>
      <p:sp>
        <p:nvSpPr>
          <p:cNvPr id="18" name="TextBox 17">
            <a:extLst>
              <a:ext uri="{FF2B5EF4-FFF2-40B4-BE49-F238E27FC236}">
                <a16:creationId xmlns:a16="http://schemas.microsoft.com/office/drawing/2014/main" id="{0B543F4F-61C6-B714-3F3B-EF852B85EF25}"/>
              </a:ext>
            </a:extLst>
          </p:cNvPr>
          <p:cNvSpPr txBox="1"/>
          <p:nvPr/>
        </p:nvSpPr>
        <p:spPr>
          <a:xfrm>
            <a:off x="4324006" y="744048"/>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35" name="TextBox 34">
            <a:extLst>
              <a:ext uri="{FF2B5EF4-FFF2-40B4-BE49-F238E27FC236}">
                <a16:creationId xmlns:a16="http://schemas.microsoft.com/office/drawing/2014/main" id="{8CA663D8-1057-C91A-0DBB-2B3F8CF06685}"/>
              </a:ext>
            </a:extLst>
          </p:cNvPr>
          <p:cNvSpPr txBox="1"/>
          <p:nvPr/>
        </p:nvSpPr>
        <p:spPr>
          <a:xfrm>
            <a:off x="5479949" y="756587"/>
            <a:ext cx="777777" cy="400110"/>
          </a:xfrm>
          <a:prstGeom prst="rect">
            <a:avLst/>
          </a:prstGeom>
          <a:noFill/>
        </p:spPr>
        <p:txBody>
          <a:bodyPr wrap="none" rtlCol="0">
            <a:spAutoFit/>
          </a:bodyPr>
          <a:lstStyle/>
          <a:p>
            <a:r>
              <a:rPr lang="en-US" sz="1000" dirty="0"/>
              <a:t>Gradient </a:t>
            </a:r>
          </a:p>
          <a:p>
            <a:r>
              <a:rPr lang="en-US" sz="1000" dirty="0"/>
              <a:t>Boosted</a:t>
            </a:r>
          </a:p>
        </p:txBody>
      </p:sp>
      <p:sp>
        <p:nvSpPr>
          <p:cNvPr id="36" name="TextBox 35">
            <a:extLst>
              <a:ext uri="{FF2B5EF4-FFF2-40B4-BE49-F238E27FC236}">
                <a16:creationId xmlns:a16="http://schemas.microsoft.com/office/drawing/2014/main" id="{B1145A10-A8D8-901B-0146-B4C029D36485}"/>
              </a:ext>
            </a:extLst>
          </p:cNvPr>
          <p:cNvSpPr txBox="1"/>
          <p:nvPr/>
        </p:nvSpPr>
        <p:spPr>
          <a:xfrm>
            <a:off x="10524737" y="733911"/>
            <a:ext cx="1226618" cy="646331"/>
          </a:xfrm>
          <a:prstGeom prst="rect">
            <a:avLst/>
          </a:prstGeom>
          <a:noFill/>
        </p:spPr>
        <p:txBody>
          <a:bodyPr wrap="none" rtlCol="0">
            <a:spAutoFit/>
          </a:bodyPr>
          <a:lstStyle/>
          <a:p>
            <a:r>
              <a:rPr lang="en-US" dirty="0"/>
              <a:t>K-nearest</a:t>
            </a:r>
          </a:p>
          <a:p>
            <a:r>
              <a:rPr lang="en-US" dirty="0"/>
              <a:t>Neighbor</a:t>
            </a:r>
          </a:p>
        </p:txBody>
      </p:sp>
    </p:spTree>
    <p:extLst>
      <p:ext uri="{BB962C8B-B14F-4D97-AF65-F5344CB8AC3E}">
        <p14:creationId xmlns:p14="http://schemas.microsoft.com/office/powerpoint/2010/main" val="728994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3"/>
                                        </p:tgtEl>
                                        <p:attrNameLst>
                                          <p:attrName>ppt_x</p:attrName>
                                        </p:attrNameLst>
                                      </p:cBhvr>
                                      <p:tavLst>
                                        <p:tav tm="0">
                                          <p:val>
                                            <p:strVal val="ppt_x"/>
                                          </p:val>
                                        </p:tav>
                                        <p:tav tm="100000">
                                          <p:val>
                                            <p:strVal val="ppt_x"/>
                                          </p:val>
                                        </p:tav>
                                      </p:tavLst>
                                    </p:anim>
                                    <p:anim calcmode="lin" valueType="num">
                                      <p:cBhvr additive="base">
                                        <p:cTn id="17" dur="500"/>
                                        <p:tgtEl>
                                          <p:spTgt spid="13"/>
                                        </p:tgtEl>
                                        <p:attrNameLst>
                                          <p:attrName>ppt_y</p:attrName>
                                        </p:attrNameLst>
                                      </p:cBhvr>
                                      <p:tavLst>
                                        <p:tav tm="0">
                                          <p:val>
                                            <p:strVal val="ppt_y"/>
                                          </p:val>
                                        </p:tav>
                                        <p:tav tm="100000">
                                          <p:val>
                                            <p:strVal val="1+ppt_h/2"/>
                                          </p:val>
                                        </p:tav>
                                      </p:tavLst>
                                    </p:anim>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25"/>
                                        </p:tgtEl>
                                        <p:attrNameLst>
                                          <p:attrName>ppt_x</p:attrName>
                                        </p:attrNameLst>
                                      </p:cBhvr>
                                      <p:tavLst>
                                        <p:tav tm="0">
                                          <p:val>
                                            <p:strVal val="ppt_x"/>
                                          </p:val>
                                        </p:tav>
                                        <p:tav tm="100000">
                                          <p:val>
                                            <p:strVal val="ppt_x"/>
                                          </p:val>
                                        </p:tav>
                                      </p:tavLst>
                                    </p:anim>
                                    <p:anim calcmode="lin" valueType="num">
                                      <p:cBhvr additive="base">
                                        <p:cTn id="21" dur="500"/>
                                        <p:tgtEl>
                                          <p:spTgt spid="25"/>
                                        </p:tgtEl>
                                        <p:attrNameLst>
                                          <p:attrName>ppt_y</p:attrName>
                                        </p:attrNameLst>
                                      </p:cBhvr>
                                      <p:tavLst>
                                        <p:tav tm="0">
                                          <p:val>
                                            <p:strVal val="ppt_y"/>
                                          </p:val>
                                        </p:tav>
                                        <p:tav tm="100000">
                                          <p:val>
                                            <p:strVal val="1+ppt_h/2"/>
                                          </p:val>
                                        </p:tav>
                                      </p:tavLst>
                                    </p:anim>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26"/>
                                        </p:tgtEl>
                                        <p:attrNameLst>
                                          <p:attrName>ppt_x</p:attrName>
                                        </p:attrNameLst>
                                      </p:cBhvr>
                                      <p:tavLst>
                                        <p:tav tm="0">
                                          <p:val>
                                            <p:strVal val="ppt_x"/>
                                          </p:val>
                                        </p:tav>
                                        <p:tav tm="100000">
                                          <p:val>
                                            <p:strVal val="ppt_x"/>
                                          </p:val>
                                        </p:tav>
                                      </p:tavLst>
                                    </p:anim>
                                    <p:anim calcmode="lin" valueType="num">
                                      <p:cBhvr additive="base">
                                        <p:cTn id="41" dur="500"/>
                                        <p:tgtEl>
                                          <p:spTgt spid="26"/>
                                        </p:tgtEl>
                                        <p:attrNameLst>
                                          <p:attrName>ppt_y</p:attrName>
                                        </p:attrNameLst>
                                      </p:cBhvr>
                                      <p:tavLst>
                                        <p:tav tm="0">
                                          <p:val>
                                            <p:strVal val="ppt_y"/>
                                          </p:val>
                                        </p:tav>
                                        <p:tav tm="100000">
                                          <p:val>
                                            <p:strVal val="1+ppt_h/2"/>
                                          </p:val>
                                        </p:tav>
                                      </p:tavLst>
                                    </p:anim>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ppt_x"/>
                                          </p:val>
                                        </p:tav>
                                        <p:tav tm="100000">
                                          <p:val>
                                            <p:strVal val="#ppt_x"/>
                                          </p:val>
                                        </p:tav>
                                      </p:tavLst>
                                    </p:anim>
                                    <p:anim calcmode="lin" valueType="num">
                                      <p:cBhvr additive="base">
                                        <p:cTn id="68" dur="500" fill="hold"/>
                                        <p:tgtEl>
                                          <p:spTgt spid="4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fill="hold"/>
                                        <p:tgtEl>
                                          <p:spTgt spid="45"/>
                                        </p:tgtEl>
                                        <p:attrNameLst>
                                          <p:attrName>ppt_x</p:attrName>
                                        </p:attrNameLst>
                                      </p:cBhvr>
                                      <p:tavLst>
                                        <p:tav tm="0">
                                          <p:val>
                                            <p:strVal val="#ppt_x"/>
                                          </p:val>
                                        </p:tav>
                                        <p:tav tm="100000">
                                          <p:val>
                                            <p:strVal val="#ppt_x"/>
                                          </p:val>
                                        </p:tav>
                                      </p:tavLst>
                                    </p:anim>
                                    <p:anim calcmode="lin" valueType="num">
                                      <p:cBhvr additive="base">
                                        <p:cTn id="7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7" restart="whenNotActive" fill="hold" evtFilter="cancelBubble" nodeType="interactiveSeq">
                <p:stCondLst>
                  <p:cond evt="onClick" delay="0">
                    <p:tgtEl>
                      <p:spTgt spid="6"/>
                    </p:tgtEl>
                  </p:cond>
                </p:stCondLst>
                <p:endSync evt="end" delay="0">
                  <p:rtn val="all"/>
                </p:endSync>
                <p:childTnLst>
                  <p:par>
                    <p:cTn id="78" fill="hold">
                      <p:stCondLst>
                        <p:cond delay="0"/>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additive="base">
                                        <p:cTn id="82" dur="500" fill="hold"/>
                                        <p:tgtEl>
                                          <p:spTgt spid="11"/>
                                        </p:tgtEl>
                                        <p:attrNameLst>
                                          <p:attrName>ppt_x</p:attrName>
                                        </p:attrNameLst>
                                      </p:cBhvr>
                                      <p:tavLst>
                                        <p:tav tm="0">
                                          <p:val>
                                            <p:strVal val="#ppt_x"/>
                                          </p:val>
                                        </p:tav>
                                        <p:tav tm="100000">
                                          <p:val>
                                            <p:strVal val="#ppt_x"/>
                                          </p:val>
                                        </p:tav>
                                      </p:tavLst>
                                    </p:anim>
                                    <p:anim calcmode="lin" valueType="num">
                                      <p:cBhvr additive="base">
                                        <p:cTn id="8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11"/>
                                        </p:tgtEl>
                                        <p:attrNameLst>
                                          <p:attrName>ppt_x</p:attrName>
                                        </p:attrNameLst>
                                      </p:cBhvr>
                                      <p:tavLst>
                                        <p:tav tm="0">
                                          <p:val>
                                            <p:strVal val="ppt_x"/>
                                          </p:val>
                                        </p:tav>
                                        <p:tav tm="100000">
                                          <p:val>
                                            <p:strVal val="ppt_x"/>
                                          </p:val>
                                        </p:tav>
                                      </p:tavLst>
                                    </p:anim>
                                    <p:anim calcmode="lin" valueType="num">
                                      <p:cBhvr additive="base">
                                        <p:cTn id="88" dur="500"/>
                                        <p:tgtEl>
                                          <p:spTgt spid="11"/>
                                        </p:tgtEl>
                                        <p:attrNameLst>
                                          <p:attrName>ppt_y</p:attrName>
                                        </p:attrNameLst>
                                      </p:cBhvr>
                                      <p:tavLst>
                                        <p:tav tm="0">
                                          <p:val>
                                            <p:strVal val="ppt_y"/>
                                          </p:val>
                                        </p:tav>
                                        <p:tav tm="100000">
                                          <p:val>
                                            <p:strVal val="1+ppt_h/2"/>
                                          </p:val>
                                        </p:tav>
                                      </p:tavLst>
                                    </p:anim>
                                    <p:set>
                                      <p:cBhvr>
                                        <p:cTn id="89"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13" grpId="0"/>
      <p:bldP spid="13" grpId="1"/>
      <p:bldP spid="14" grpId="0"/>
      <p:bldP spid="14" grpId="1"/>
      <p:bldP spid="15" grpId="0"/>
      <p:bldP spid="16" grpId="0"/>
      <p:bldP spid="17" grpId="0"/>
      <p:bldP spid="22" grpId="0"/>
      <p:bldP spid="27" grpId="0"/>
      <p:bldP spid="37" grpId="0"/>
      <p:bldP spid="43" grpId="0"/>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18" name="TextBox 17">
            <a:extLst>
              <a:ext uri="{FF2B5EF4-FFF2-40B4-BE49-F238E27FC236}">
                <a16:creationId xmlns:a16="http://schemas.microsoft.com/office/drawing/2014/main" id="{0B543F4F-61C6-B714-3F3B-EF852B85EF25}"/>
              </a:ext>
            </a:extLst>
          </p:cNvPr>
          <p:cNvSpPr txBox="1"/>
          <p:nvPr/>
        </p:nvSpPr>
        <p:spPr>
          <a:xfrm>
            <a:off x="4324006" y="744048"/>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35" name="TextBox 34">
            <a:extLst>
              <a:ext uri="{FF2B5EF4-FFF2-40B4-BE49-F238E27FC236}">
                <a16:creationId xmlns:a16="http://schemas.microsoft.com/office/drawing/2014/main" id="{8CA663D8-1057-C91A-0DBB-2B3F8CF06685}"/>
              </a:ext>
            </a:extLst>
          </p:cNvPr>
          <p:cNvSpPr txBox="1"/>
          <p:nvPr/>
        </p:nvSpPr>
        <p:spPr>
          <a:xfrm>
            <a:off x="5479949" y="756587"/>
            <a:ext cx="777777" cy="400110"/>
          </a:xfrm>
          <a:prstGeom prst="rect">
            <a:avLst/>
          </a:prstGeom>
          <a:noFill/>
        </p:spPr>
        <p:txBody>
          <a:bodyPr wrap="none" rtlCol="0">
            <a:spAutoFit/>
          </a:bodyPr>
          <a:lstStyle/>
          <a:p>
            <a:r>
              <a:rPr lang="en-US" sz="1000" dirty="0"/>
              <a:t>Gradient </a:t>
            </a:r>
          </a:p>
          <a:p>
            <a:r>
              <a:rPr lang="en-US" sz="1000" dirty="0"/>
              <a:t>Boosted</a:t>
            </a:r>
          </a:p>
        </p:txBody>
      </p:sp>
      <p:sp>
        <p:nvSpPr>
          <p:cNvPr id="33" name="TextBox 32">
            <a:extLst>
              <a:ext uri="{FF2B5EF4-FFF2-40B4-BE49-F238E27FC236}">
                <a16:creationId xmlns:a16="http://schemas.microsoft.com/office/drawing/2014/main" id="{FE58263C-404C-3B0E-EE20-DA413CF714D2}"/>
              </a:ext>
            </a:extLst>
          </p:cNvPr>
          <p:cNvSpPr txBox="1"/>
          <p:nvPr/>
        </p:nvSpPr>
        <p:spPr>
          <a:xfrm>
            <a:off x="10253455" y="807422"/>
            <a:ext cx="1556836" cy="369332"/>
          </a:xfrm>
          <a:prstGeom prst="rect">
            <a:avLst/>
          </a:prstGeom>
          <a:noFill/>
        </p:spPr>
        <p:txBody>
          <a:bodyPr wrap="none" rtlCol="0">
            <a:spAutoFit/>
          </a:bodyPr>
          <a:lstStyle/>
          <a:p>
            <a:r>
              <a:rPr lang="en-US" dirty="0"/>
              <a:t>Naïve Bayes</a:t>
            </a:r>
          </a:p>
        </p:txBody>
      </p:sp>
      <p:pic>
        <p:nvPicPr>
          <p:cNvPr id="3074" name="Picture 2" descr="Implementing Naive Bayes from Scratch — The Naivete of Naive Bayes | by  Mitesh Shah | Medium">
            <a:extLst>
              <a:ext uri="{FF2B5EF4-FFF2-40B4-BE49-F238E27FC236}">
                <a16:creationId xmlns:a16="http://schemas.microsoft.com/office/drawing/2014/main" id="{84411D7C-0C55-5C88-7AA3-BD369B82CAF1}"/>
              </a:ext>
            </a:extLst>
          </p:cNvPr>
          <p:cNvPicPr>
            <a:picLocks noChangeAspect="1" noChangeArrowheads="1"/>
          </p:cNvPicPr>
          <p:nvPr/>
        </p:nvPicPr>
        <p:blipFill>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566057" y="2714152"/>
            <a:ext cx="5998380" cy="294451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75049DA-0C4F-CDA0-B80F-228E505F757C}"/>
              </a:ext>
            </a:extLst>
          </p:cNvPr>
          <p:cNvSpPr txBox="1"/>
          <p:nvPr/>
        </p:nvSpPr>
        <p:spPr>
          <a:xfrm>
            <a:off x="4661695" y="1931003"/>
            <a:ext cx="6173485" cy="584775"/>
          </a:xfrm>
          <a:prstGeom prst="rect">
            <a:avLst/>
          </a:prstGeom>
          <a:noFill/>
        </p:spPr>
        <p:txBody>
          <a:bodyPr wrap="none" rtlCol="0">
            <a:spAutoFit/>
          </a:bodyPr>
          <a:lstStyle/>
          <a:p>
            <a:r>
              <a:rPr lang="en-US" sz="1600" b="0" i="0" dirty="0">
                <a:solidFill>
                  <a:schemeClr val="tx1">
                    <a:lumMod val="85000"/>
                  </a:schemeClr>
                </a:solidFill>
                <a:effectLst/>
              </a:rPr>
              <a:t>Naive Bayes classifier assumes that the effect of a particular </a:t>
            </a:r>
          </a:p>
          <a:p>
            <a:r>
              <a:rPr lang="en-US" sz="1600" b="0" i="0" dirty="0">
                <a:solidFill>
                  <a:schemeClr val="tx1">
                    <a:lumMod val="85000"/>
                  </a:schemeClr>
                </a:solidFill>
                <a:effectLst/>
              </a:rPr>
              <a:t>feature in a class is independent of other features</a:t>
            </a:r>
            <a:endParaRPr lang="en-US" sz="1600" dirty="0">
              <a:solidFill>
                <a:schemeClr val="tx1">
                  <a:lumMod val="85000"/>
                </a:schemeClr>
              </a:solidFill>
            </a:endParaRPr>
          </a:p>
        </p:txBody>
      </p:sp>
      <p:sp>
        <p:nvSpPr>
          <p:cNvPr id="36" name="Code 52">
            <a:extLst>
              <a:ext uri="{FF2B5EF4-FFF2-40B4-BE49-F238E27FC236}">
                <a16:creationId xmlns:a16="http://schemas.microsoft.com/office/drawing/2014/main" id="{FB9990DD-E4A4-38BF-A886-07EC70C94594}"/>
              </a:ext>
            </a:extLst>
          </p:cNvPr>
          <p:cNvSpPr txBox="1"/>
          <p:nvPr/>
        </p:nvSpPr>
        <p:spPr>
          <a:xfrm>
            <a:off x="11187364" y="6408290"/>
            <a:ext cx="832279" cy="369332"/>
          </a:xfrm>
          <a:prstGeom prst="rect">
            <a:avLst/>
          </a:prstGeom>
          <a:noFill/>
        </p:spPr>
        <p:txBody>
          <a:bodyPr wrap="none" rtlCol="0">
            <a:spAutoFit/>
          </a:bodyPr>
          <a:lstStyle/>
          <a:p>
            <a:r>
              <a:rPr lang="en-US" dirty="0"/>
              <a:t>Code</a:t>
            </a:r>
          </a:p>
        </p:txBody>
      </p:sp>
      <p:pic>
        <p:nvPicPr>
          <p:cNvPr id="38" name="Picture 37">
            <a:extLst>
              <a:ext uri="{FF2B5EF4-FFF2-40B4-BE49-F238E27FC236}">
                <a16:creationId xmlns:a16="http://schemas.microsoft.com/office/drawing/2014/main" id="{434C7AA0-2FAB-904F-2033-7E9E2D02BD5A}"/>
              </a:ext>
            </a:extLst>
          </p:cNvPr>
          <p:cNvPicPr>
            <a:picLocks noChangeAspect="1"/>
          </p:cNvPicPr>
          <p:nvPr/>
        </p:nvPicPr>
        <p:blipFill>
          <a:blip r:embed="rId13"/>
          <a:stretch>
            <a:fillRect/>
          </a:stretch>
        </p:blipFill>
        <p:spPr>
          <a:xfrm>
            <a:off x="3831103" y="2927996"/>
            <a:ext cx="7772400" cy="1638208"/>
          </a:xfrm>
          <a:prstGeom prst="rect">
            <a:avLst/>
          </a:prstGeom>
        </p:spPr>
      </p:pic>
      <p:sp>
        <p:nvSpPr>
          <p:cNvPr id="39" name="TextBox 38">
            <a:extLst>
              <a:ext uri="{FF2B5EF4-FFF2-40B4-BE49-F238E27FC236}">
                <a16:creationId xmlns:a16="http://schemas.microsoft.com/office/drawing/2014/main" id="{E34D73B9-C975-08B8-E1B1-D925EF1CA07C}"/>
              </a:ext>
            </a:extLst>
          </p:cNvPr>
          <p:cNvSpPr txBox="1"/>
          <p:nvPr/>
        </p:nvSpPr>
        <p:spPr>
          <a:xfrm>
            <a:off x="6322512" y="731222"/>
            <a:ext cx="768159" cy="400110"/>
          </a:xfrm>
          <a:prstGeom prst="rect">
            <a:avLst/>
          </a:prstGeom>
          <a:noFill/>
        </p:spPr>
        <p:txBody>
          <a:bodyPr wrap="none" rtlCol="0">
            <a:spAutoFit/>
          </a:bodyPr>
          <a:lstStyle/>
          <a:p>
            <a:r>
              <a:rPr lang="en-US" sz="1000" dirty="0"/>
              <a:t>K-nearest</a:t>
            </a:r>
          </a:p>
          <a:p>
            <a:r>
              <a:rPr lang="en-US" sz="1000" dirty="0"/>
              <a:t>Neighbor</a:t>
            </a:r>
          </a:p>
        </p:txBody>
      </p:sp>
    </p:spTree>
    <p:extLst>
      <p:ext uri="{BB962C8B-B14F-4D97-AF65-F5344CB8AC3E}">
        <p14:creationId xmlns:p14="http://schemas.microsoft.com/office/powerpoint/2010/main" val="1666248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8"/>
                                        </p:tgtEl>
                                        <p:attrNameLst>
                                          <p:attrName>ppt_x</p:attrName>
                                        </p:attrNameLst>
                                      </p:cBhvr>
                                      <p:tavLst>
                                        <p:tav tm="0">
                                          <p:val>
                                            <p:strVal val="ppt_x"/>
                                          </p:val>
                                        </p:tav>
                                        <p:tav tm="100000">
                                          <p:val>
                                            <p:strVal val="ppt_x"/>
                                          </p:val>
                                        </p:tav>
                                      </p:tavLst>
                                    </p:anim>
                                    <p:anim calcmode="lin" valueType="num">
                                      <p:cBhvr additive="base">
                                        <p:cTn id="13" dur="500"/>
                                        <p:tgtEl>
                                          <p:spTgt spid="38"/>
                                        </p:tgtEl>
                                        <p:attrNameLst>
                                          <p:attrName>ppt_y</p:attrName>
                                        </p:attrNameLst>
                                      </p:cBhvr>
                                      <p:tavLst>
                                        <p:tav tm="0">
                                          <p:val>
                                            <p:strVal val="ppt_y"/>
                                          </p:val>
                                        </p:tav>
                                        <p:tav tm="100000">
                                          <p:val>
                                            <p:strVal val="1+ppt_h/2"/>
                                          </p:val>
                                        </p:tav>
                                      </p:tavLst>
                                    </p:anim>
                                    <p:set>
                                      <p:cBhvr>
                                        <p:cTn id="14"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6"/>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18" name="Figure 45">
            <a:extLst>
              <a:ext uri="{FF2B5EF4-FFF2-40B4-BE49-F238E27FC236}">
                <a16:creationId xmlns:a16="http://schemas.microsoft.com/office/drawing/2014/main" id="{2DD3036B-71AD-68D4-E028-1376181E78D4}"/>
              </a:ext>
            </a:extLst>
          </p:cNvPr>
          <p:cNvSpPr txBox="1"/>
          <p:nvPr/>
        </p:nvSpPr>
        <p:spPr>
          <a:xfrm rot="16200000">
            <a:off x="11517188" y="6161056"/>
            <a:ext cx="859531" cy="369332"/>
          </a:xfrm>
          <a:prstGeom prst="rect">
            <a:avLst/>
          </a:prstGeom>
          <a:noFill/>
        </p:spPr>
        <p:txBody>
          <a:bodyPr wrap="none" rtlCol="0">
            <a:spAutoFit/>
          </a:bodyPr>
          <a:lstStyle/>
          <a:p>
            <a:r>
              <a:rPr lang="en-US" dirty="0"/>
              <a:t>Figure</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31" name="TextBox 30">
            <a:extLst>
              <a:ext uri="{FF2B5EF4-FFF2-40B4-BE49-F238E27FC236}">
                <a16:creationId xmlns:a16="http://schemas.microsoft.com/office/drawing/2014/main" id="{43C95DA4-2324-056F-9395-02C4714D0483}"/>
              </a:ext>
            </a:extLst>
          </p:cNvPr>
          <p:cNvSpPr txBox="1"/>
          <p:nvPr/>
        </p:nvSpPr>
        <p:spPr>
          <a:xfrm>
            <a:off x="4325019" y="744048"/>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6" name="TextBox 5">
            <a:extLst>
              <a:ext uri="{FF2B5EF4-FFF2-40B4-BE49-F238E27FC236}">
                <a16:creationId xmlns:a16="http://schemas.microsoft.com/office/drawing/2014/main" id="{32FBD9CE-396F-A432-4B78-87FB52327CF9}"/>
              </a:ext>
            </a:extLst>
          </p:cNvPr>
          <p:cNvSpPr txBox="1"/>
          <p:nvPr/>
        </p:nvSpPr>
        <p:spPr>
          <a:xfrm>
            <a:off x="5445703" y="744048"/>
            <a:ext cx="777777" cy="400110"/>
          </a:xfrm>
          <a:prstGeom prst="rect">
            <a:avLst/>
          </a:prstGeom>
          <a:noFill/>
        </p:spPr>
        <p:txBody>
          <a:bodyPr wrap="none" rtlCol="0">
            <a:spAutoFit/>
          </a:bodyPr>
          <a:lstStyle/>
          <a:p>
            <a:r>
              <a:rPr lang="en-US" sz="1000" dirty="0"/>
              <a:t>Gradient </a:t>
            </a:r>
          </a:p>
          <a:p>
            <a:r>
              <a:rPr lang="en-US" sz="1000" dirty="0"/>
              <a:t>Boosted</a:t>
            </a:r>
          </a:p>
        </p:txBody>
      </p:sp>
      <p:sp>
        <p:nvSpPr>
          <p:cNvPr id="9" name="TextBox 8">
            <a:extLst>
              <a:ext uri="{FF2B5EF4-FFF2-40B4-BE49-F238E27FC236}">
                <a16:creationId xmlns:a16="http://schemas.microsoft.com/office/drawing/2014/main" id="{9499E703-0617-6F37-18D7-FC3C5E9D08C1}"/>
              </a:ext>
            </a:extLst>
          </p:cNvPr>
          <p:cNvSpPr txBox="1"/>
          <p:nvPr/>
        </p:nvSpPr>
        <p:spPr>
          <a:xfrm>
            <a:off x="3204777" y="2286645"/>
            <a:ext cx="1909497" cy="369332"/>
          </a:xfrm>
          <a:prstGeom prst="rect">
            <a:avLst/>
          </a:prstGeom>
          <a:noFill/>
        </p:spPr>
        <p:txBody>
          <a:bodyPr wrap="none" rtlCol="0">
            <a:spAutoFit/>
          </a:bodyPr>
          <a:lstStyle/>
          <a:p>
            <a:r>
              <a:rPr lang="en-US" dirty="0"/>
              <a:t>Parameter Grid</a:t>
            </a:r>
          </a:p>
        </p:txBody>
      </p:sp>
      <p:sp>
        <p:nvSpPr>
          <p:cNvPr id="11" name="TextBox 10">
            <a:extLst>
              <a:ext uri="{FF2B5EF4-FFF2-40B4-BE49-F238E27FC236}">
                <a16:creationId xmlns:a16="http://schemas.microsoft.com/office/drawing/2014/main" id="{134C0756-7967-7E36-CE23-C8DBF9B23D90}"/>
              </a:ext>
            </a:extLst>
          </p:cNvPr>
          <p:cNvSpPr txBox="1"/>
          <p:nvPr/>
        </p:nvSpPr>
        <p:spPr>
          <a:xfrm>
            <a:off x="7596134" y="3464562"/>
            <a:ext cx="2679453" cy="369332"/>
          </a:xfrm>
          <a:prstGeom prst="rect">
            <a:avLst/>
          </a:prstGeom>
          <a:noFill/>
        </p:spPr>
        <p:txBody>
          <a:bodyPr wrap="square" rtlCol="0">
            <a:spAutoFit/>
          </a:bodyPr>
          <a:lstStyle/>
          <a:p>
            <a:r>
              <a:rPr lang="en-US" dirty="0">
                <a:solidFill>
                  <a:srgbClr val="0DAFDE"/>
                </a:solidFill>
              </a:rPr>
              <a:t>0.24, 0.65, 0.89, 0.127</a:t>
            </a:r>
          </a:p>
        </p:txBody>
      </p:sp>
      <p:sp>
        <p:nvSpPr>
          <p:cNvPr id="16" name="TextBox 15">
            <a:extLst>
              <a:ext uri="{FF2B5EF4-FFF2-40B4-BE49-F238E27FC236}">
                <a16:creationId xmlns:a16="http://schemas.microsoft.com/office/drawing/2014/main" id="{0667B180-3530-4D5F-9DD1-BA8D1938AAFE}"/>
              </a:ext>
            </a:extLst>
          </p:cNvPr>
          <p:cNvSpPr txBox="1"/>
          <p:nvPr/>
        </p:nvSpPr>
        <p:spPr>
          <a:xfrm>
            <a:off x="3204777" y="3271190"/>
            <a:ext cx="1459054" cy="307777"/>
          </a:xfrm>
          <a:prstGeom prst="rect">
            <a:avLst/>
          </a:prstGeom>
          <a:noFill/>
        </p:spPr>
        <p:txBody>
          <a:bodyPr wrap="none" rtlCol="0">
            <a:spAutoFit/>
          </a:bodyPr>
          <a:lstStyle/>
          <a:p>
            <a:r>
              <a:rPr lang="en-US" sz="1400" b="1" dirty="0">
                <a:solidFill>
                  <a:srgbClr val="0DAFDE"/>
                </a:solidFill>
              </a:rPr>
              <a:t>Var Smoothing</a:t>
            </a:r>
          </a:p>
        </p:txBody>
      </p:sp>
      <p:sp>
        <p:nvSpPr>
          <p:cNvPr id="17" name="TextBox 16">
            <a:extLst>
              <a:ext uri="{FF2B5EF4-FFF2-40B4-BE49-F238E27FC236}">
                <a16:creationId xmlns:a16="http://schemas.microsoft.com/office/drawing/2014/main" id="{89EC066E-3D53-6241-3476-B14A48160CCF}"/>
              </a:ext>
            </a:extLst>
          </p:cNvPr>
          <p:cNvSpPr txBox="1"/>
          <p:nvPr/>
        </p:nvSpPr>
        <p:spPr>
          <a:xfrm>
            <a:off x="3648541" y="3510728"/>
            <a:ext cx="2646878" cy="461665"/>
          </a:xfrm>
          <a:prstGeom prst="rect">
            <a:avLst/>
          </a:prstGeom>
          <a:noFill/>
        </p:spPr>
        <p:txBody>
          <a:bodyPr wrap="none" rtlCol="0">
            <a:spAutoFit/>
          </a:bodyPr>
          <a:lstStyle/>
          <a:p>
            <a:r>
              <a:rPr lang="en-US" sz="1200" dirty="0"/>
              <a:t>Helps tackle the problem of zero </a:t>
            </a:r>
          </a:p>
          <a:p>
            <a:r>
              <a:rPr lang="en-US" sz="1200" dirty="0"/>
              <a:t>probability in the Naïve Bayes</a:t>
            </a:r>
          </a:p>
        </p:txBody>
      </p:sp>
      <p:sp>
        <p:nvSpPr>
          <p:cNvPr id="22" name="TextBox 21">
            <a:extLst>
              <a:ext uri="{FF2B5EF4-FFF2-40B4-BE49-F238E27FC236}">
                <a16:creationId xmlns:a16="http://schemas.microsoft.com/office/drawing/2014/main" id="{4662BAE1-2C3F-5F9E-E63D-F12BB0264781}"/>
              </a:ext>
            </a:extLst>
          </p:cNvPr>
          <p:cNvSpPr txBox="1"/>
          <p:nvPr/>
        </p:nvSpPr>
        <p:spPr>
          <a:xfrm>
            <a:off x="6288421" y="728498"/>
            <a:ext cx="1152880" cy="400110"/>
          </a:xfrm>
          <a:prstGeom prst="rect">
            <a:avLst/>
          </a:prstGeom>
          <a:noFill/>
        </p:spPr>
        <p:txBody>
          <a:bodyPr wrap="square" rtlCol="0">
            <a:spAutoFit/>
          </a:bodyPr>
          <a:lstStyle/>
          <a:p>
            <a:r>
              <a:rPr lang="en-US" sz="1000" dirty="0"/>
              <a:t>Random Forest </a:t>
            </a:r>
          </a:p>
          <a:p>
            <a:r>
              <a:rPr lang="en-US" sz="1000" dirty="0"/>
              <a:t>Classifier</a:t>
            </a:r>
          </a:p>
        </p:txBody>
      </p:sp>
      <p:sp>
        <p:nvSpPr>
          <p:cNvPr id="33" name="TextBox 32">
            <a:extLst>
              <a:ext uri="{FF2B5EF4-FFF2-40B4-BE49-F238E27FC236}">
                <a16:creationId xmlns:a16="http://schemas.microsoft.com/office/drawing/2014/main" id="{AABD805C-B18E-6789-1C48-A8813FFCA02B}"/>
              </a:ext>
            </a:extLst>
          </p:cNvPr>
          <p:cNvSpPr txBox="1"/>
          <p:nvPr/>
        </p:nvSpPr>
        <p:spPr>
          <a:xfrm>
            <a:off x="10253455" y="807422"/>
            <a:ext cx="1556836" cy="369332"/>
          </a:xfrm>
          <a:prstGeom prst="rect">
            <a:avLst/>
          </a:prstGeom>
          <a:noFill/>
        </p:spPr>
        <p:txBody>
          <a:bodyPr wrap="square" rtlCol="0">
            <a:spAutoFit/>
          </a:bodyPr>
          <a:lstStyle/>
          <a:p>
            <a:r>
              <a:rPr lang="en-US" dirty="0"/>
              <a:t>Naïve Bayes</a:t>
            </a:r>
          </a:p>
        </p:txBody>
      </p:sp>
      <p:sp>
        <p:nvSpPr>
          <p:cNvPr id="34" name="TextBox 33">
            <a:extLst>
              <a:ext uri="{FF2B5EF4-FFF2-40B4-BE49-F238E27FC236}">
                <a16:creationId xmlns:a16="http://schemas.microsoft.com/office/drawing/2014/main" id="{A41EED8E-0F7B-48D8-F811-915967D747A5}"/>
              </a:ext>
            </a:extLst>
          </p:cNvPr>
          <p:cNvSpPr txBox="1"/>
          <p:nvPr/>
        </p:nvSpPr>
        <p:spPr>
          <a:xfrm>
            <a:off x="7393594" y="726096"/>
            <a:ext cx="768159" cy="400110"/>
          </a:xfrm>
          <a:prstGeom prst="rect">
            <a:avLst/>
          </a:prstGeom>
          <a:noFill/>
        </p:spPr>
        <p:txBody>
          <a:bodyPr wrap="square" rtlCol="0">
            <a:spAutoFit/>
          </a:bodyPr>
          <a:lstStyle/>
          <a:p>
            <a:r>
              <a:rPr lang="en-US" sz="1000" dirty="0"/>
              <a:t>K-nearest</a:t>
            </a:r>
          </a:p>
          <a:p>
            <a:r>
              <a:rPr lang="en-US" sz="1000" dirty="0"/>
              <a:t>Neighbor</a:t>
            </a:r>
          </a:p>
        </p:txBody>
      </p:sp>
    </p:spTree>
    <p:extLst>
      <p:ext uri="{BB962C8B-B14F-4D97-AF65-F5344CB8AC3E}">
        <p14:creationId xmlns:p14="http://schemas.microsoft.com/office/powerpoint/2010/main" val="48439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1397536" y="744048"/>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095409" y="733911"/>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2370705" y="744048"/>
            <a:ext cx="593432" cy="400110"/>
          </a:xfrm>
          <a:prstGeom prst="rect">
            <a:avLst/>
          </a:prstGeom>
          <a:noFill/>
        </p:spPr>
        <p:txBody>
          <a:bodyPr wrap="none" rtlCol="0">
            <a:spAutoFit/>
          </a:bodyPr>
          <a:lstStyle/>
          <a:p>
            <a:r>
              <a:rPr lang="en-US" sz="1000" dirty="0"/>
              <a:t>Linear </a:t>
            </a:r>
          </a:p>
          <a:p>
            <a:r>
              <a:rPr lang="en-US" sz="1000" dirty="0"/>
              <a:t>SVC</a:t>
            </a:r>
          </a:p>
        </p:txBody>
      </p:sp>
      <p:sp>
        <p:nvSpPr>
          <p:cNvPr id="9" name="TextBox 8">
            <a:extLst>
              <a:ext uri="{FF2B5EF4-FFF2-40B4-BE49-F238E27FC236}">
                <a16:creationId xmlns:a16="http://schemas.microsoft.com/office/drawing/2014/main" id="{28837126-52EA-FBD2-4FC1-90BC37ED4F01}"/>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3" name="TextBox 12">
            <a:extLst>
              <a:ext uri="{FF2B5EF4-FFF2-40B4-BE49-F238E27FC236}">
                <a16:creationId xmlns:a16="http://schemas.microsoft.com/office/drawing/2014/main" id="{26D835BA-D81B-D8A0-253C-80192CF6C813}"/>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14" name="TextBox 13">
            <a:extLst>
              <a:ext uri="{FF2B5EF4-FFF2-40B4-BE49-F238E27FC236}">
                <a16:creationId xmlns:a16="http://schemas.microsoft.com/office/drawing/2014/main" id="{F4EB1C6D-FB6E-84CA-FAF2-D6D7AC9C0872}"/>
              </a:ext>
            </a:extLst>
          </p:cNvPr>
          <p:cNvSpPr txBox="1"/>
          <p:nvPr/>
        </p:nvSpPr>
        <p:spPr>
          <a:xfrm>
            <a:off x="3138197" y="2509692"/>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15" name="TextBox 14">
            <a:extLst>
              <a:ext uri="{FF2B5EF4-FFF2-40B4-BE49-F238E27FC236}">
                <a16:creationId xmlns:a16="http://schemas.microsoft.com/office/drawing/2014/main" id="{CCACFFFE-44FB-8387-7A2F-2844BF8859F5}"/>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16" name="TextBox 15">
            <a:extLst>
              <a:ext uri="{FF2B5EF4-FFF2-40B4-BE49-F238E27FC236}">
                <a16:creationId xmlns:a16="http://schemas.microsoft.com/office/drawing/2014/main" id="{351FD43E-1A13-CB2F-BFA6-D507C6239392}"/>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17" name="TextBox 16">
            <a:extLst>
              <a:ext uri="{FF2B5EF4-FFF2-40B4-BE49-F238E27FC236}">
                <a16:creationId xmlns:a16="http://schemas.microsoft.com/office/drawing/2014/main" id="{F2CEFB1C-C2A8-263C-752F-C1B9308039D7}"/>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22" name="TextBox 21">
            <a:extLst>
              <a:ext uri="{FF2B5EF4-FFF2-40B4-BE49-F238E27FC236}">
                <a16:creationId xmlns:a16="http://schemas.microsoft.com/office/drawing/2014/main" id="{F63638DC-4AEE-C292-DF2E-E26A52EA5714}"/>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24" name="TextBox 23">
            <a:extLst>
              <a:ext uri="{FF2B5EF4-FFF2-40B4-BE49-F238E27FC236}">
                <a16:creationId xmlns:a16="http://schemas.microsoft.com/office/drawing/2014/main" id="{36322B13-5DAD-C056-A274-2BB7585BEB92}"/>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83.00%</a:t>
            </a:r>
          </a:p>
        </p:txBody>
      </p:sp>
      <p:graphicFrame>
        <p:nvGraphicFramePr>
          <p:cNvPr id="25" name="Table 26">
            <a:extLst>
              <a:ext uri="{FF2B5EF4-FFF2-40B4-BE49-F238E27FC236}">
                <a16:creationId xmlns:a16="http://schemas.microsoft.com/office/drawing/2014/main" id="{BCF0EDC0-9F99-DE1D-1525-E703252F7E08}"/>
              </a:ext>
            </a:extLst>
          </p:cNvPr>
          <p:cNvGraphicFramePr>
            <a:graphicFrameLocks noGrp="1"/>
          </p:cNvGraphicFramePr>
          <p:nvPr>
            <p:extLst>
              <p:ext uri="{D42A27DB-BD31-4B8C-83A1-F6EECF244321}">
                <p14:modId xmlns:p14="http://schemas.microsoft.com/office/powerpoint/2010/main" val="2056753276"/>
              </p:ext>
            </p:extLst>
          </p:nvPr>
        </p:nvGraphicFramePr>
        <p:xfrm>
          <a:off x="6337973" y="2509692"/>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solidFill>
                            <a:schemeClr val="accent6"/>
                          </a:solidFill>
                        </a:rPr>
                        <a:t>4</a:t>
                      </a:r>
                    </a:p>
                  </a:txBody>
                  <a:tcPr/>
                </a:tc>
                <a:tc>
                  <a:txBody>
                    <a:bodyPr/>
                    <a:lstStyle/>
                    <a:p>
                      <a:r>
                        <a:rPr lang="en-US" dirty="0">
                          <a:solidFill>
                            <a:srgbClr val="0DAFDE"/>
                          </a:solidFill>
                        </a:rPr>
                        <a:t>151</a:t>
                      </a:r>
                    </a:p>
                  </a:txBody>
                  <a:tcPr/>
                </a:tc>
                <a:tc>
                  <a:txBody>
                    <a:bodyPr/>
                    <a:lstStyle/>
                    <a:p>
                      <a:r>
                        <a:rPr lang="en-US" dirty="0">
                          <a:solidFill>
                            <a:schemeClr val="accent6"/>
                          </a:solidFill>
                        </a:rPr>
                        <a:t>112</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2</a:t>
                      </a:r>
                    </a:p>
                  </a:txBody>
                  <a:tcPr/>
                </a:tc>
                <a:tc>
                  <a:txBody>
                    <a:bodyPr/>
                    <a:lstStyle/>
                    <a:p>
                      <a:r>
                        <a:rPr lang="en-US" dirty="0">
                          <a:solidFill>
                            <a:srgbClr val="0DAFDE"/>
                          </a:solidFill>
                        </a:rPr>
                        <a:t>281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170</a:t>
                      </a:r>
                    </a:p>
                  </a:txBody>
                  <a:tcPr/>
                </a:tc>
                <a:tc>
                  <a:txBody>
                    <a:bodyPr/>
                    <a:lstStyle/>
                    <a:p>
                      <a:r>
                        <a:rPr lang="en-US" dirty="0">
                          <a:solidFill>
                            <a:schemeClr val="accent6"/>
                          </a:solidFill>
                        </a:rPr>
                        <a:t>13</a:t>
                      </a:r>
                    </a:p>
                  </a:txBody>
                  <a:tcPr/>
                </a:tc>
                <a:tc>
                  <a:txBody>
                    <a:bodyPr/>
                    <a:lstStyle/>
                    <a:p>
                      <a:r>
                        <a:rPr lang="en-US" dirty="0">
                          <a:solidFill>
                            <a:schemeClr val="accent6"/>
                          </a:solidFill>
                        </a:rPr>
                        <a:t>35</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accent6"/>
                          </a:solidFill>
                        </a:rPr>
                        <a:t>18</a:t>
                      </a:r>
                    </a:p>
                  </a:txBody>
                  <a:tcPr/>
                </a:tc>
                <a:tc>
                  <a:txBody>
                    <a:bodyPr/>
                    <a:lstStyle/>
                    <a:p>
                      <a:r>
                        <a:rPr lang="en-US" dirty="0">
                          <a:solidFill>
                            <a:srgbClr val="0DAFDE"/>
                          </a:solidFill>
                        </a:rPr>
                        <a:t>138</a:t>
                      </a:r>
                    </a:p>
                  </a:txBody>
                  <a:tcPr/>
                </a:tc>
                <a:tc>
                  <a:txBody>
                    <a:bodyPr/>
                    <a:lstStyle/>
                    <a:p>
                      <a:r>
                        <a:rPr lang="en-US" dirty="0">
                          <a:solidFill>
                            <a:schemeClr val="accent6"/>
                          </a:solidFill>
                        </a:rPr>
                        <a:t>40</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chemeClr val="accent6"/>
                          </a:solidFill>
                        </a:rPr>
                        <a:t>14</a:t>
                      </a:r>
                    </a:p>
                  </a:txBody>
                  <a:tcPr/>
                </a:tc>
                <a:tc>
                  <a:txBody>
                    <a:bodyPr/>
                    <a:lstStyle/>
                    <a:p>
                      <a:r>
                        <a:rPr lang="en-US" dirty="0">
                          <a:solidFill>
                            <a:schemeClr val="accent6"/>
                          </a:solidFill>
                        </a:rPr>
                        <a:t>6</a:t>
                      </a:r>
                    </a:p>
                  </a:txBody>
                  <a:tcPr/>
                </a:tc>
                <a:tc>
                  <a:txBody>
                    <a:bodyPr/>
                    <a:lstStyle/>
                    <a:p>
                      <a:r>
                        <a:rPr lang="en-US" dirty="0">
                          <a:solidFill>
                            <a:srgbClr val="0DAFDE"/>
                          </a:solidFill>
                        </a:rPr>
                        <a:t>180</a:t>
                      </a:r>
                    </a:p>
                  </a:txBody>
                  <a:tcPr/>
                </a:tc>
                <a:extLst>
                  <a:ext uri="{0D108BD9-81ED-4DB2-BD59-A6C34878D82A}">
                    <a16:rowId xmlns:a16="http://schemas.microsoft.com/office/drawing/2014/main" val="2685061567"/>
                  </a:ext>
                </a:extLst>
              </a:tr>
            </a:tbl>
          </a:graphicData>
        </a:graphic>
      </p:graphicFrame>
      <p:graphicFrame>
        <p:nvGraphicFramePr>
          <p:cNvPr id="26" name="Table 33">
            <a:extLst>
              <a:ext uri="{FF2B5EF4-FFF2-40B4-BE49-F238E27FC236}">
                <a16:creationId xmlns:a16="http://schemas.microsoft.com/office/drawing/2014/main" id="{D1C4A905-2276-B1F1-5D32-A9CE5E940FFC}"/>
              </a:ext>
            </a:extLst>
          </p:cNvPr>
          <p:cNvGraphicFramePr>
            <a:graphicFrameLocks noGrp="1"/>
          </p:cNvGraphicFramePr>
          <p:nvPr>
            <p:extLst>
              <p:ext uri="{D42A27DB-BD31-4B8C-83A1-F6EECF244321}">
                <p14:modId xmlns:p14="http://schemas.microsoft.com/office/powerpoint/2010/main" val="3813828959"/>
              </p:ext>
            </p:extLst>
          </p:nvPr>
        </p:nvGraphicFramePr>
        <p:xfrm>
          <a:off x="6380544" y="2339214"/>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0.99</a:t>
                      </a:r>
                    </a:p>
                  </a:txBody>
                  <a:tcPr/>
                </a:tc>
                <a:tc>
                  <a:txBody>
                    <a:bodyPr/>
                    <a:lstStyle/>
                    <a:p>
                      <a:r>
                        <a:rPr lang="en-US" sz="1000" dirty="0"/>
                        <a:t>0.56</a:t>
                      </a:r>
                    </a:p>
                  </a:txBody>
                  <a:tcPr/>
                </a:tc>
                <a:tc>
                  <a:txBody>
                    <a:bodyPr/>
                    <a:lstStyle/>
                    <a:p>
                      <a:r>
                        <a:rPr lang="en-US" sz="1000" dirty="0"/>
                        <a:t>0.72</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0.72</a:t>
                      </a:r>
                    </a:p>
                  </a:txBody>
                  <a:tcPr/>
                </a:tc>
                <a:tc>
                  <a:txBody>
                    <a:bodyPr/>
                    <a:lstStyle/>
                    <a:p>
                      <a:r>
                        <a:rPr lang="en-US" sz="1000" dirty="0"/>
                        <a:t>0.99</a:t>
                      </a:r>
                    </a:p>
                  </a:txBody>
                  <a:tcPr/>
                </a:tc>
                <a:tc>
                  <a:txBody>
                    <a:bodyPr/>
                    <a:lstStyle/>
                    <a:p>
                      <a:r>
                        <a:rPr lang="en-US" sz="1000" dirty="0"/>
                        <a:t>0.83</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0.84</a:t>
                      </a:r>
                    </a:p>
                  </a:txBody>
                  <a:tcPr/>
                </a:tc>
                <a:tc>
                  <a:txBody>
                    <a:bodyPr/>
                    <a:lstStyle/>
                    <a:p>
                      <a:r>
                        <a:rPr lang="en-US" sz="1000" dirty="0"/>
                        <a:t>0.78</a:t>
                      </a:r>
                    </a:p>
                  </a:txBody>
                  <a:tcPr/>
                </a:tc>
                <a:tc>
                  <a:txBody>
                    <a:bodyPr/>
                    <a:lstStyle/>
                    <a:p>
                      <a:r>
                        <a:rPr lang="en-US" sz="1000" dirty="0"/>
                        <a:t>0.81</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0.88</a:t>
                      </a:r>
                    </a:p>
                  </a:txBody>
                  <a:tcPr/>
                </a:tc>
                <a:tc>
                  <a:txBody>
                    <a:bodyPr/>
                    <a:lstStyle/>
                    <a:p>
                      <a:r>
                        <a:rPr lang="en-US" sz="1000" dirty="0"/>
                        <a:t>0.70</a:t>
                      </a:r>
                    </a:p>
                  </a:txBody>
                  <a:tcPr/>
                </a:tc>
                <a:tc>
                  <a:txBody>
                    <a:bodyPr/>
                    <a:lstStyle/>
                    <a:p>
                      <a:r>
                        <a:rPr lang="en-US" sz="1000" dirty="0"/>
                        <a:t>0.78</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0.69</a:t>
                      </a:r>
                    </a:p>
                  </a:txBody>
                  <a:tcPr/>
                </a:tc>
                <a:tc>
                  <a:txBody>
                    <a:bodyPr/>
                    <a:lstStyle/>
                    <a:p>
                      <a:r>
                        <a:rPr lang="en-US" sz="1000" dirty="0"/>
                        <a:t>0.90</a:t>
                      </a:r>
                    </a:p>
                  </a:txBody>
                  <a:tcPr/>
                </a:tc>
                <a:tc>
                  <a:txBody>
                    <a:bodyPr/>
                    <a:lstStyle/>
                    <a:p>
                      <a:r>
                        <a:rPr lang="en-US" sz="1000" dirty="0"/>
                        <a:t>0.78</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0.83</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0.86</a:t>
                      </a:r>
                    </a:p>
                  </a:txBody>
                  <a:tcPr/>
                </a:tc>
                <a:tc>
                  <a:txBody>
                    <a:bodyPr/>
                    <a:lstStyle/>
                    <a:p>
                      <a:r>
                        <a:rPr lang="en-US" sz="1000" dirty="0"/>
                        <a:t>0.82</a:t>
                      </a:r>
                    </a:p>
                  </a:txBody>
                  <a:tcPr/>
                </a:tc>
                <a:tc>
                  <a:txBody>
                    <a:bodyPr/>
                    <a:lstStyle/>
                    <a:p>
                      <a:r>
                        <a:rPr lang="en-US" sz="1000" dirty="0"/>
                        <a:t>0.82</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0.85</a:t>
                      </a:r>
                    </a:p>
                  </a:txBody>
                  <a:tcPr/>
                </a:tc>
                <a:tc>
                  <a:txBody>
                    <a:bodyPr/>
                    <a:lstStyle/>
                    <a:p>
                      <a:r>
                        <a:rPr lang="en-US" sz="1000" dirty="0"/>
                        <a:t>0.83</a:t>
                      </a:r>
                    </a:p>
                  </a:txBody>
                  <a:tcPr/>
                </a:tc>
                <a:tc>
                  <a:txBody>
                    <a:bodyPr/>
                    <a:lstStyle/>
                    <a:p>
                      <a:r>
                        <a:rPr lang="en-US" sz="1000" dirty="0"/>
                        <a:t>0.83</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27" name="TextBox 26">
            <a:extLst>
              <a:ext uri="{FF2B5EF4-FFF2-40B4-BE49-F238E27FC236}">
                <a16:creationId xmlns:a16="http://schemas.microsoft.com/office/drawing/2014/main" id="{92BDB846-0F31-EC6A-061C-97186A21C57E}"/>
              </a:ext>
            </a:extLst>
          </p:cNvPr>
          <p:cNvSpPr txBox="1"/>
          <p:nvPr/>
        </p:nvSpPr>
        <p:spPr>
          <a:xfrm>
            <a:off x="7724248" y="3171155"/>
            <a:ext cx="3437159" cy="523220"/>
          </a:xfrm>
          <a:prstGeom prst="rect">
            <a:avLst/>
          </a:prstGeom>
          <a:noFill/>
        </p:spPr>
        <p:txBody>
          <a:bodyPr wrap="none" rtlCol="0">
            <a:spAutoFit/>
          </a:bodyPr>
          <a:lstStyle/>
          <a:p>
            <a:r>
              <a:rPr lang="en-US" sz="1400" dirty="0" err="1"/>
              <a:t>GaussianNB</a:t>
            </a:r>
            <a:endParaRPr lang="en-US" sz="1400" dirty="0"/>
          </a:p>
          <a:p>
            <a:r>
              <a:rPr lang="en-US" sz="1400" dirty="0"/>
              <a:t>(</a:t>
            </a:r>
            <a:r>
              <a:rPr lang="en-US" sz="1400" dirty="0" err="1">
                <a:solidFill>
                  <a:srgbClr val="0DAFDE"/>
                </a:solidFill>
              </a:rPr>
              <a:t>var_smoothing</a:t>
            </a:r>
            <a:r>
              <a:rPr lang="en-US" sz="1400" dirty="0">
                <a:solidFill>
                  <a:srgbClr val="0DAFDE"/>
                </a:solidFill>
              </a:rPr>
              <a:t>=0.0657933224657568</a:t>
            </a:r>
            <a:r>
              <a:rPr lang="en-US" sz="1400" dirty="0"/>
              <a:t>)</a:t>
            </a:r>
          </a:p>
        </p:txBody>
      </p:sp>
      <p:sp>
        <p:nvSpPr>
          <p:cNvPr id="37" name="TextBox 36">
            <a:extLst>
              <a:ext uri="{FF2B5EF4-FFF2-40B4-BE49-F238E27FC236}">
                <a16:creationId xmlns:a16="http://schemas.microsoft.com/office/drawing/2014/main" id="{7D26D309-D87E-8E2E-9999-76ECDF4031A4}"/>
              </a:ext>
            </a:extLst>
          </p:cNvPr>
          <p:cNvSpPr txBox="1"/>
          <p:nvPr/>
        </p:nvSpPr>
        <p:spPr>
          <a:xfrm>
            <a:off x="7804034" y="4135065"/>
            <a:ext cx="3366627" cy="307777"/>
          </a:xfrm>
          <a:prstGeom prst="rect">
            <a:avLst/>
          </a:prstGeom>
          <a:noFill/>
        </p:spPr>
        <p:txBody>
          <a:bodyPr wrap="none" rtlCol="0">
            <a:spAutoFit/>
          </a:bodyPr>
          <a:lstStyle/>
          <a:p>
            <a:r>
              <a:rPr lang="en-US" sz="1400" dirty="0"/>
              <a:t>'</a:t>
            </a:r>
            <a:r>
              <a:rPr lang="en-US" sz="1400" dirty="0" err="1"/>
              <a:t>var_smoothing</a:t>
            </a:r>
            <a:r>
              <a:rPr lang="en-US" sz="1400" dirty="0"/>
              <a:t>': </a:t>
            </a:r>
            <a:r>
              <a:rPr lang="en-US" sz="1400" dirty="0">
                <a:solidFill>
                  <a:srgbClr val="0DAFDE"/>
                </a:solidFill>
              </a:rPr>
              <a:t>0.0657933224657568</a:t>
            </a:r>
          </a:p>
        </p:txBody>
      </p:sp>
      <p:sp>
        <p:nvSpPr>
          <p:cNvPr id="43" name="TextBox 42">
            <a:extLst>
              <a:ext uri="{FF2B5EF4-FFF2-40B4-BE49-F238E27FC236}">
                <a16:creationId xmlns:a16="http://schemas.microsoft.com/office/drawing/2014/main" id="{69A7493F-BA99-EE8B-0064-B08CACFE34A6}"/>
              </a:ext>
            </a:extLst>
          </p:cNvPr>
          <p:cNvSpPr txBox="1"/>
          <p:nvPr/>
        </p:nvSpPr>
        <p:spPr>
          <a:xfrm>
            <a:off x="7804034" y="4893506"/>
            <a:ext cx="312906" cy="369332"/>
          </a:xfrm>
          <a:prstGeom prst="rect">
            <a:avLst/>
          </a:prstGeom>
          <a:noFill/>
        </p:spPr>
        <p:txBody>
          <a:bodyPr wrap="square" rtlCol="0">
            <a:spAutoFit/>
          </a:bodyPr>
          <a:lstStyle/>
          <a:p>
            <a:r>
              <a:rPr lang="en-US" dirty="0">
                <a:solidFill>
                  <a:srgbClr val="0DAFDE"/>
                </a:solidFill>
              </a:rPr>
              <a:t>5</a:t>
            </a:r>
          </a:p>
        </p:txBody>
      </p:sp>
      <p:sp>
        <p:nvSpPr>
          <p:cNvPr id="45" name="TextBox 44">
            <a:extLst>
              <a:ext uri="{FF2B5EF4-FFF2-40B4-BE49-F238E27FC236}">
                <a16:creationId xmlns:a16="http://schemas.microsoft.com/office/drawing/2014/main" id="{C26ADD55-9277-C1B1-4EB9-9A432535CB06}"/>
              </a:ext>
            </a:extLst>
          </p:cNvPr>
          <p:cNvSpPr txBox="1"/>
          <p:nvPr/>
        </p:nvSpPr>
        <p:spPr>
          <a:xfrm>
            <a:off x="7804034" y="5645461"/>
            <a:ext cx="941283" cy="369332"/>
          </a:xfrm>
          <a:prstGeom prst="rect">
            <a:avLst/>
          </a:prstGeom>
          <a:noFill/>
        </p:spPr>
        <p:txBody>
          <a:bodyPr wrap="none" rtlCol="0">
            <a:spAutoFit/>
          </a:bodyPr>
          <a:lstStyle/>
          <a:p>
            <a:r>
              <a:rPr lang="en-US" dirty="0">
                <a:solidFill>
                  <a:srgbClr val="0DAFDE"/>
                </a:solidFill>
              </a:rPr>
              <a:t>82.94%</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662275" y="733911"/>
            <a:ext cx="710451" cy="400110"/>
          </a:xfrm>
          <a:prstGeom prst="rect">
            <a:avLst/>
          </a:prstGeom>
          <a:noFill/>
        </p:spPr>
        <p:txBody>
          <a:bodyPr wrap="none" rtlCol="0">
            <a:spAutoFit/>
          </a:bodyPr>
          <a:lstStyle/>
          <a:p>
            <a:r>
              <a:rPr lang="en-US" sz="1000" dirty="0"/>
              <a:t>Decision</a:t>
            </a:r>
          </a:p>
          <a:p>
            <a:r>
              <a:rPr lang="en-US" sz="1000" dirty="0"/>
              <a:t>Tree</a:t>
            </a:r>
          </a:p>
        </p:txBody>
      </p:sp>
      <p:sp>
        <p:nvSpPr>
          <p:cNvPr id="18" name="TextBox 17">
            <a:extLst>
              <a:ext uri="{FF2B5EF4-FFF2-40B4-BE49-F238E27FC236}">
                <a16:creationId xmlns:a16="http://schemas.microsoft.com/office/drawing/2014/main" id="{0B543F4F-61C6-B714-3F3B-EF852B85EF25}"/>
              </a:ext>
            </a:extLst>
          </p:cNvPr>
          <p:cNvSpPr txBox="1"/>
          <p:nvPr/>
        </p:nvSpPr>
        <p:spPr>
          <a:xfrm>
            <a:off x="4324006" y="744048"/>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35" name="TextBox 34">
            <a:extLst>
              <a:ext uri="{FF2B5EF4-FFF2-40B4-BE49-F238E27FC236}">
                <a16:creationId xmlns:a16="http://schemas.microsoft.com/office/drawing/2014/main" id="{8CA663D8-1057-C91A-0DBB-2B3F8CF06685}"/>
              </a:ext>
            </a:extLst>
          </p:cNvPr>
          <p:cNvSpPr txBox="1"/>
          <p:nvPr/>
        </p:nvSpPr>
        <p:spPr>
          <a:xfrm>
            <a:off x="5479949" y="756587"/>
            <a:ext cx="777777" cy="400110"/>
          </a:xfrm>
          <a:prstGeom prst="rect">
            <a:avLst/>
          </a:prstGeom>
          <a:noFill/>
        </p:spPr>
        <p:txBody>
          <a:bodyPr wrap="none" rtlCol="0">
            <a:spAutoFit/>
          </a:bodyPr>
          <a:lstStyle/>
          <a:p>
            <a:r>
              <a:rPr lang="en-US" sz="1000" dirty="0"/>
              <a:t>Gradient </a:t>
            </a:r>
          </a:p>
          <a:p>
            <a:r>
              <a:rPr lang="en-US" sz="1000" dirty="0"/>
              <a:t>Boosted</a:t>
            </a:r>
          </a:p>
        </p:txBody>
      </p:sp>
      <p:sp>
        <p:nvSpPr>
          <p:cNvPr id="33" name="TextBox 32">
            <a:extLst>
              <a:ext uri="{FF2B5EF4-FFF2-40B4-BE49-F238E27FC236}">
                <a16:creationId xmlns:a16="http://schemas.microsoft.com/office/drawing/2014/main" id="{1D906FDA-6455-79F6-7A33-B3F22FE5F763}"/>
              </a:ext>
            </a:extLst>
          </p:cNvPr>
          <p:cNvSpPr txBox="1"/>
          <p:nvPr/>
        </p:nvSpPr>
        <p:spPr>
          <a:xfrm>
            <a:off x="10253455" y="807422"/>
            <a:ext cx="1556836" cy="369332"/>
          </a:xfrm>
          <a:prstGeom prst="rect">
            <a:avLst/>
          </a:prstGeom>
          <a:noFill/>
        </p:spPr>
        <p:txBody>
          <a:bodyPr wrap="square" rtlCol="0">
            <a:spAutoFit/>
          </a:bodyPr>
          <a:lstStyle/>
          <a:p>
            <a:r>
              <a:rPr lang="en-US" dirty="0"/>
              <a:t>Naïve Bayes</a:t>
            </a:r>
          </a:p>
        </p:txBody>
      </p:sp>
      <p:sp>
        <p:nvSpPr>
          <p:cNvPr id="34" name="TextBox 33">
            <a:extLst>
              <a:ext uri="{FF2B5EF4-FFF2-40B4-BE49-F238E27FC236}">
                <a16:creationId xmlns:a16="http://schemas.microsoft.com/office/drawing/2014/main" id="{78A6F276-9D64-E2A2-4F85-67DAFE992A04}"/>
              </a:ext>
            </a:extLst>
          </p:cNvPr>
          <p:cNvSpPr txBox="1"/>
          <p:nvPr/>
        </p:nvSpPr>
        <p:spPr>
          <a:xfrm>
            <a:off x="6340906" y="723416"/>
            <a:ext cx="768159" cy="400110"/>
          </a:xfrm>
          <a:prstGeom prst="rect">
            <a:avLst/>
          </a:prstGeom>
          <a:noFill/>
        </p:spPr>
        <p:txBody>
          <a:bodyPr wrap="square" rtlCol="0">
            <a:spAutoFit/>
          </a:bodyPr>
          <a:lstStyle/>
          <a:p>
            <a:r>
              <a:rPr lang="en-US" sz="1000" dirty="0"/>
              <a:t>K-nearest</a:t>
            </a:r>
          </a:p>
          <a:p>
            <a:r>
              <a:rPr lang="en-US" sz="1000" dirty="0"/>
              <a:t>Neighbor</a:t>
            </a:r>
          </a:p>
        </p:txBody>
      </p:sp>
      <p:sp>
        <p:nvSpPr>
          <p:cNvPr id="39" name="Fig 54">
            <a:extLst>
              <a:ext uri="{FF2B5EF4-FFF2-40B4-BE49-F238E27FC236}">
                <a16:creationId xmlns:a16="http://schemas.microsoft.com/office/drawing/2014/main" id="{F5FD4E16-E4A6-5154-9696-0BE87DFC0821}"/>
              </a:ext>
            </a:extLst>
          </p:cNvPr>
          <p:cNvSpPr txBox="1"/>
          <p:nvPr/>
        </p:nvSpPr>
        <p:spPr>
          <a:xfrm rot="16200000">
            <a:off x="11517188" y="6125852"/>
            <a:ext cx="859531" cy="369332"/>
          </a:xfrm>
          <a:prstGeom prst="rect">
            <a:avLst/>
          </a:prstGeom>
          <a:noFill/>
        </p:spPr>
        <p:txBody>
          <a:bodyPr wrap="none" rtlCol="0">
            <a:spAutoFit/>
          </a:bodyPr>
          <a:lstStyle/>
          <a:p>
            <a:r>
              <a:rPr lang="en-US" dirty="0"/>
              <a:t>Figure</a:t>
            </a:r>
          </a:p>
        </p:txBody>
      </p:sp>
      <p:pic>
        <p:nvPicPr>
          <p:cNvPr id="40" name="Picture 39" descr="Chart, waterfall chart&#10;&#10;Description automatically generated">
            <a:extLst>
              <a:ext uri="{FF2B5EF4-FFF2-40B4-BE49-F238E27FC236}">
                <a16:creationId xmlns:a16="http://schemas.microsoft.com/office/drawing/2014/main" id="{33045A9B-F448-FB4D-F2CA-2E8CE66A0BAE}"/>
              </a:ext>
            </a:extLst>
          </p:cNvPr>
          <p:cNvPicPr>
            <a:picLocks noChangeAspect="1"/>
          </p:cNvPicPr>
          <p:nvPr/>
        </p:nvPicPr>
        <p:blipFill>
          <a:blip r:embed="rId11"/>
          <a:stretch>
            <a:fillRect/>
          </a:stretch>
        </p:blipFill>
        <p:spPr>
          <a:xfrm>
            <a:off x="2894897" y="1470408"/>
            <a:ext cx="8592838" cy="4643544"/>
          </a:xfrm>
          <a:prstGeom prst="rect">
            <a:avLst/>
          </a:prstGeom>
          <a:ln>
            <a:solidFill>
              <a:schemeClr val="tx1">
                <a:lumMod val="50000"/>
                <a:lumOff val="50000"/>
              </a:schemeClr>
            </a:solidFill>
          </a:ln>
        </p:spPr>
      </p:pic>
    </p:spTree>
    <p:extLst>
      <p:ext uri="{BB962C8B-B14F-4D97-AF65-F5344CB8AC3E}">
        <p14:creationId xmlns:p14="http://schemas.microsoft.com/office/powerpoint/2010/main" val="2620928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3"/>
                                        </p:tgtEl>
                                        <p:attrNameLst>
                                          <p:attrName>ppt_x</p:attrName>
                                        </p:attrNameLst>
                                      </p:cBhvr>
                                      <p:tavLst>
                                        <p:tav tm="0">
                                          <p:val>
                                            <p:strVal val="ppt_x"/>
                                          </p:val>
                                        </p:tav>
                                        <p:tav tm="100000">
                                          <p:val>
                                            <p:strVal val="ppt_x"/>
                                          </p:val>
                                        </p:tav>
                                      </p:tavLst>
                                    </p:anim>
                                    <p:anim calcmode="lin" valueType="num">
                                      <p:cBhvr additive="base">
                                        <p:cTn id="17" dur="500"/>
                                        <p:tgtEl>
                                          <p:spTgt spid="13"/>
                                        </p:tgtEl>
                                        <p:attrNameLst>
                                          <p:attrName>ppt_y</p:attrName>
                                        </p:attrNameLst>
                                      </p:cBhvr>
                                      <p:tavLst>
                                        <p:tav tm="0">
                                          <p:val>
                                            <p:strVal val="ppt_y"/>
                                          </p:val>
                                        </p:tav>
                                        <p:tav tm="100000">
                                          <p:val>
                                            <p:strVal val="1+ppt_h/2"/>
                                          </p:val>
                                        </p:tav>
                                      </p:tavLst>
                                    </p:anim>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25"/>
                                        </p:tgtEl>
                                        <p:attrNameLst>
                                          <p:attrName>ppt_x</p:attrName>
                                        </p:attrNameLst>
                                      </p:cBhvr>
                                      <p:tavLst>
                                        <p:tav tm="0">
                                          <p:val>
                                            <p:strVal val="ppt_x"/>
                                          </p:val>
                                        </p:tav>
                                        <p:tav tm="100000">
                                          <p:val>
                                            <p:strVal val="ppt_x"/>
                                          </p:val>
                                        </p:tav>
                                      </p:tavLst>
                                    </p:anim>
                                    <p:anim calcmode="lin" valueType="num">
                                      <p:cBhvr additive="base">
                                        <p:cTn id="21" dur="500"/>
                                        <p:tgtEl>
                                          <p:spTgt spid="25"/>
                                        </p:tgtEl>
                                        <p:attrNameLst>
                                          <p:attrName>ppt_y</p:attrName>
                                        </p:attrNameLst>
                                      </p:cBhvr>
                                      <p:tavLst>
                                        <p:tav tm="0">
                                          <p:val>
                                            <p:strVal val="ppt_y"/>
                                          </p:val>
                                        </p:tav>
                                        <p:tav tm="100000">
                                          <p:val>
                                            <p:strVal val="1+ppt_h/2"/>
                                          </p:val>
                                        </p:tav>
                                      </p:tavLst>
                                    </p:anim>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26"/>
                                        </p:tgtEl>
                                        <p:attrNameLst>
                                          <p:attrName>ppt_x</p:attrName>
                                        </p:attrNameLst>
                                      </p:cBhvr>
                                      <p:tavLst>
                                        <p:tav tm="0">
                                          <p:val>
                                            <p:strVal val="ppt_x"/>
                                          </p:val>
                                        </p:tav>
                                        <p:tav tm="100000">
                                          <p:val>
                                            <p:strVal val="ppt_x"/>
                                          </p:val>
                                        </p:tav>
                                      </p:tavLst>
                                    </p:anim>
                                    <p:anim calcmode="lin" valueType="num">
                                      <p:cBhvr additive="base">
                                        <p:cTn id="41" dur="500"/>
                                        <p:tgtEl>
                                          <p:spTgt spid="26"/>
                                        </p:tgtEl>
                                        <p:attrNameLst>
                                          <p:attrName>ppt_y</p:attrName>
                                        </p:attrNameLst>
                                      </p:cBhvr>
                                      <p:tavLst>
                                        <p:tav tm="0">
                                          <p:val>
                                            <p:strVal val="ppt_y"/>
                                          </p:val>
                                        </p:tav>
                                        <p:tav tm="100000">
                                          <p:val>
                                            <p:strVal val="1+ppt_h/2"/>
                                          </p:val>
                                        </p:tav>
                                      </p:tavLst>
                                    </p:anim>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ppt_x"/>
                                          </p:val>
                                        </p:tav>
                                        <p:tav tm="100000">
                                          <p:val>
                                            <p:strVal val="#ppt_x"/>
                                          </p:val>
                                        </p:tav>
                                      </p:tavLst>
                                    </p:anim>
                                    <p:anim calcmode="lin" valueType="num">
                                      <p:cBhvr additive="base">
                                        <p:cTn id="68" dur="500" fill="hold"/>
                                        <p:tgtEl>
                                          <p:spTgt spid="4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fill="hold"/>
                                        <p:tgtEl>
                                          <p:spTgt spid="45"/>
                                        </p:tgtEl>
                                        <p:attrNameLst>
                                          <p:attrName>ppt_x</p:attrName>
                                        </p:attrNameLst>
                                      </p:cBhvr>
                                      <p:tavLst>
                                        <p:tav tm="0">
                                          <p:val>
                                            <p:strVal val="#ppt_x"/>
                                          </p:val>
                                        </p:tav>
                                        <p:tav tm="100000">
                                          <p:val>
                                            <p:strVal val="#ppt_x"/>
                                          </p:val>
                                        </p:tav>
                                      </p:tavLst>
                                    </p:anim>
                                    <p:anim calcmode="lin" valueType="num">
                                      <p:cBhvr additive="base">
                                        <p:cTn id="7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7" restart="whenNotActive" fill="hold" evtFilter="cancelBubble" nodeType="interactiveSeq">
                <p:stCondLst>
                  <p:cond evt="onClick" delay="0">
                    <p:tgtEl>
                      <p:spTgt spid="39"/>
                    </p:tgtEl>
                  </p:cond>
                </p:stCondLst>
                <p:endSync evt="end" delay="0">
                  <p:rtn val="all"/>
                </p:endSync>
                <p:childTnLst>
                  <p:par>
                    <p:cTn id="78" fill="hold">
                      <p:stCondLst>
                        <p:cond delay="0"/>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ppt_x"/>
                                          </p:val>
                                        </p:tav>
                                        <p:tav tm="100000">
                                          <p:val>
                                            <p:strVal val="#ppt_x"/>
                                          </p:val>
                                        </p:tav>
                                      </p:tavLst>
                                    </p:anim>
                                    <p:anim calcmode="lin" valueType="num">
                                      <p:cBhvr additive="base">
                                        <p:cTn id="8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40"/>
                                        </p:tgtEl>
                                        <p:attrNameLst>
                                          <p:attrName>ppt_x</p:attrName>
                                        </p:attrNameLst>
                                      </p:cBhvr>
                                      <p:tavLst>
                                        <p:tav tm="0">
                                          <p:val>
                                            <p:strVal val="ppt_x"/>
                                          </p:val>
                                        </p:tav>
                                        <p:tav tm="100000">
                                          <p:val>
                                            <p:strVal val="ppt_x"/>
                                          </p:val>
                                        </p:tav>
                                      </p:tavLst>
                                    </p:anim>
                                    <p:anim calcmode="lin" valueType="num">
                                      <p:cBhvr additive="base">
                                        <p:cTn id="88" dur="500"/>
                                        <p:tgtEl>
                                          <p:spTgt spid="40"/>
                                        </p:tgtEl>
                                        <p:attrNameLst>
                                          <p:attrName>ppt_y</p:attrName>
                                        </p:attrNameLst>
                                      </p:cBhvr>
                                      <p:tavLst>
                                        <p:tav tm="0">
                                          <p:val>
                                            <p:strVal val="ppt_y"/>
                                          </p:val>
                                        </p:tav>
                                        <p:tav tm="100000">
                                          <p:val>
                                            <p:strVal val="1+ppt_h/2"/>
                                          </p:val>
                                        </p:tav>
                                      </p:tavLst>
                                    </p:anim>
                                    <p:set>
                                      <p:cBhvr>
                                        <p:cTn id="89"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39"/>
                  </p:tgtEl>
                </p:cond>
              </p:nextCondLst>
            </p:seq>
          </p:childTnLst>
        </p:cTn>
      </p:par>
    </p:tnLst>
    <p:bldLst>
      <p:bldP spid="13" grpId="0"/>
      <p:bldP spid="13" grpId="1"/>
      <p:bldP spid="14" grpId="0"/>
      <p:bldP spid="14" grpId="1"/>
      <p:bldP spid="15" grpId="0"/>
      <p:bldP spid="16" grpId="0"/>
      <p:bldP spid="17" grpId="0"/>
      <p:bldP spid="22" grpId="0"/>
      <p:bldP spid="27" grpId="0"/>
      <p:bldP spid="37" grpId="0"/>
      <p:bldP spid="43" grpId="0"/>
      <p:bldP spid="4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2" name="TextBox 11">
            <a:extLst>
              <a:ext uri="{FF2B5EF4-FFF2-40B4-BE49-F238E27FC236}">
                <a16:creationId xmlns:a16="http://schemas.microsoft.com/office/drawing/2014/main" id="{B03734DA-7716-0369-A4E2-D6E08828EEF5}"/>
              </a:ext>
            </a:extLst>
          </p:cNvPr>
          <p:cNvSpPr txBox="1"/>
          <p:nvPr/>
        </p:nvSpPr>
        <p:spPr>
          <a:xfrm>
            <a:off x="3552611" y="2183995"/>
            <a:ext cx="841897" cy="400110"/>
          </a:xfrm>
          <a:prstGeom prst="rect">
            <a:avLst/>
          </a:prstGeom>
          <a:noFill/>
        </p:spPr>
        <p:txBody>
          <a:bodyPr wrap="none" rtlCol="0">
            <a:spAutoFit/>
          </a:bodyPr>
          <a:lstStyle/>
          <a:p>
            <a:r>
              <a:rPr lang="en-US" sz="1000" dirty="0"/>
              <a:t>Logistic </a:t>
            </a:r>
          </a:p>
          <a:p>
            <a:r>
              <a:rPr lang="en-US" sz="1000" dirty="0"/>
              <a:t>Regression</a:t>
            </a:r>
          </a:p>
        </p:txBody>
      </p:sp>
      <p:sp>
        <p:nvSpPr>
          <p:cNvPr id="10" name="TextBox 9">
            <a:extLst>
              <a:ext uri="{FF2B5EF4-FFF2-40B4-BE49-F238E27FC236}">
                <a16:creationId xmlns:a16="http://schemas.microsoft.com/office/drawing/2014/main" id="{3F4EB3DC-B9DA-E2A7-0BC2-E26DA7B5ED73}"/>
              </a:ext>
            </a:extLst>
          </p:cNvPr>
          <p:cNvSpPr txBox="1"/>
          <p:nvPr/>
        </p:nvSpPr>
        <p:spPr>
          <a:xfrm>
            <a:off x="3552611" y="3259628"/>
            <a:ext cx="604653" cy="400110"/>
          </a:xfrm>
          <a:prstGeom prst="rect">
            <a:avLst/>
          </a:prstGeom>
          <a:noFill/>
        </p:spPr>
        <p:txBody>
          <a:bodyPr wrap="none" rtlCol="0">
            <a:spAutoFit/>
          </a:bodyPr>
          <a:lstStyle/>
          <a:p>
            <a:r>
              <a:rPr lang="en-US" sz="1000" dirty="0"/>
              <a:t>Kernel </a:t>
            </a:r>
          </a:p>
          <a:p>
            <a:r>
              <a:rPr lang="en-US" sz="1000" dirty="0"/>
              <a:t>SVM</a:t>
            </a:r>
          </a:p>
        </p:txBody>
      </p:sp>
      <p:sp>
        <p:nvSpPr>
          <p:cNvPr id="32" name="TextBox 31">
            <a:extLst>
              <a:ext uri="{FF2B5EF4-FFF2-40B4-BE49-F238E27FC236}">
                <a16:creationId xmlns:a16="http://schemas.microsoft.com/office/drawing/2014/main" id="{58CEF7EC-D66D-723D-DD5C-27BAC8AF3A68}"/>
              </a:ext>
            </a:extLst>
          </p:cNvPr>
          <p:cNvSpPr txBox="1"/>
          <p:nvPr/>
        </p:nvSpPr>
        <p:spPr>
          <a:xfrm>
            <a:off x="3552611" y="2721192"/>
            <a:ext cx="593432" cy="400110"/>
          </a:xfrm>
          <a:prstGeom prst="rect">
            <a:avLst/>
          </a:prstGeom>
          <a:noFill/>
        </p:spPr>
        <p:txBody>
          <a:bodyPr wrap="none" rtlCol="0">
            <a:spAutoFit/>
          </a:bodyPr>
          <a:lstStyle/>
          <a:p>
            <a:r>
              <a:rPr lang="en-US" sz="1000" dirty="0"/>
              <a:t>Linear </a:t>
            </a:r>
          </a:p>
          <a:p>
            <a:r>
              <a:rPr lang="en-US" sz="1000" dirty="0"/>
              <a:t>SVC</a:t>
            </a:r>
          </a:p>
        </p:txBody>
      </p:sp>
      <p:sp>
        <p:nvSpPr>
          <p:cNvPr id="28" name="TextBox 27">
            <a:extLst>
              <a:ext uri="{FF2B5EF4-FFF2-40B4-BE49-F238E27FC236}">
                <a16:creationId xmlns:a16="http://schemas.microsoft.com/office/drawing/2014/main" id="{870437AA-1F20-11DB-CDB6-CE311DF99412}"/>
              </a:ext>
            </a:extLst>
          </p:cNvPr>
          <p:cNvSpPr txBox="1"/>
          <p:nvPr/>
        </p:nvSpPr>
        <p:spPr>
          <a:xfrm>
            <a:off x="3545106" y="3796825"/>
            <a:ext cx="710451" cy="400110"/>
          </a:xfrm>
          <a:prstGeom prst="rect">
            <a:avLst/>
          </a:prstGeom>
          <a:noFill/>
        </p:spPr>
        <p:txBody>
          <a:bodyPr wrap="none" rtlCol="0">
            <a:spAutoFit/>
          </a:bodyPr>
          <a:lstStyle/>
          <a:p>
            <a:r>
              <a:rPr lang="en-US" sz="1000" dirty="0"/>
              <a:t>Decision</a:t>
            </a:r>
          </a:p>
          <a:p>
            <a:r>
              <a:rPr lang="en-US" sz="1000" dirty="0"/>
              <a:t>Tree</a:t>
            </a:r>
          </a:p>
        </p:txBody>
      </p:sp>
      <p:sp>
        <p:nvSpPr>
          <p:cNvPr id="18" name="TextBox 17">
            <a:extLst>
              <a:ext uri="{FF2B5EF4-FFF2-40B4-BE49-F238E27FC236}">
                <a16:creationId xmlns:a16="http://schemas.microsoft.com/office/drawing/2014/main" id="{0B543F4F-61C6-B714-3F3B-EF852B85EF25}"/>
              </a:ext>
            </a:extLst>
          </p:cNvPr>
          <p:cNvSpPr txBox="1"/>
          <p:nvPr/>
        </p:nvSpPr>
        <p:spPr>
          <a:xfrm>
            <a:off x="3532714" y="4334022"/>
            <a:ext cx="1152880" cy="400110"/>
          </a:xfrm>
          <a:prstGeom prst="rect">
            <a:avLst/>
          </a:prstGeom>
          <a:noFill/>
        </p:spPr>
        <p:txBody>
          <a:bodyPr wrap="none" rtlCol="0">
            <a:spAutoFit/>
          </a:bodyPr>
          <a:lstStyle/>
          <a:p>
            <a:r>
              <a:rPr lang="en-US" sz="1000" dirty="0"/>
              <a:t>Random Forest </a:t>
            </a:r>
          </a:p>
          <a:p>
            <a:r>
              <a:rPr lang="en-US" sz="1000" dirty="0"/>
              <a:t>Classifier</a:t>
            </a:r>
          </a:p>
        </p:txBody>
      </p:sp>
      <p:sp>
        <p:nvSpPr>
          <p:cNvPr id="35" name="TextBox 34">
            <a:extLst>
              <a:ext uri="{FF2B5EF4-FFF2-40B4-BE49-F238E27FC236}">
                <a16:creationId xmlns:a16="http://schemas.microsoft.com/office/drawing/2014/main" id="{8CA663D8-1057-C91A-0DBB-2B3F8CF06685}"/>
              </a:ext>
            </a:extLst>
          </p:cNvPr>
          <p:cNvSpPr txBox="1"/>
          <p:nvPr/>
        </p:nvSpPr>
        <p:spPr>
          <a:xfrm>
            <a:off x="3545106" y="4871219"/>
            <a:ext cx="777777" cy="400110"/>
          </a:xfrm>
          <a:prstGeom prst="rect">
            <a:avLst/>
          </a:prstGeom>
          <a:noFill/>
        </p:spPr>
        <p:txBody>
          <a:bodyPr wrap="none" rtlCol="0">
            <a:spAutoFit/>
          </a:bodyPr>
          <a:lstStyle/>
          <a:p>
            <a:r>
              <a:rPr lang="en-US" sz="1000" dirty="0"/>
              <a:t>Gradient </a:t>
            </a:r>
          </a:p>
          <a:p>
            <a:r>
              <a:rPr lang="en-US" sz="1000" dirty="0"/>
              <a:t>Boosted</a:t>
            </a:r>
          </a:p>
        </p:txBody>
      </p:sp>
      <p:sp>
        <p:nvSpPr>
          <p:cNvPr id="33" name="TextBox 32">
            <a:extLst>
              <a:ext uri="{FF2B5EF4-FFF2-40B4-BE49-F238E27FC236}">
                <a16:creationId xmlns:a16="http://schemas.microsoft.com/office/drawing/2014/main" id="{1D906FDA-6455-79F6-7A33-B3F22FE5F763}"/>
              </a:ext>
            </a:extLst>
          </p:cNvPr>
          <p:cNvSpPr txBox="1"/>
          <p:nvPr/>
        </p:nvSpPr>
        <p:spPr>
          <a:xfrm>
            <a:off x="3545546" y="5945613"/>
            <a:ext cx="607562" cy="400110"/>
          </a:xfrm>
          <a:prstGeom prst="rect">
            <a:avLst/>
          </a:prstGeom>
          <a:noFill/>
        </p:spPr>
        <p:txBody>
          <a:bodyPr wrap="square" rtlCol="0">
            <a:spAutoFit/>
          </a:bodyPr>
          <a:lstStyle/>
          <a:p>
            <a:r>
              <a:rPr lang="en-US" sz="1000" dirty="0"/>
              <a:t>Naïve </a:t>
            </a:r>
          </a:p>
          <a:p>
            <a:r>
              <a:rPr lang="en-US" sz="1000" dirty="0"/>
              <a:t>Bayes</a:t>
            </a:r>
          </a:p>
        </p:txBody>
      </p:sp>
      <p:sp>
        <p:nvSpPr>
          <p:cNvPr id="34" name="TextBox 33">
            <a:extLst>
              <a:ext uri="{FF2B5EF4-FFF2-40B4-BE49-F238E27FC236}">
                <a16:creationId xmlns:a16="http://schemas.microsoft.com/office/drawing/2014/main" id="{78A6F276-9D64-E2A2-4F85-67DAFE992A04}"/>
              </a:ext>
            </a:extLst>
          </p:cNvPr>
          <p:cNvSpPr txBox="1"/>
          <p:nvPr/>
        </p:nvSpPr>
        <p:spPr>
          <a:xfrm>
            <a:off x="3554724" y="5408416"/>
            <a:ext cx="768159" cy="400110"/>
          </a:xfrm>
          <a:prstGeom prst="rect">
            <a:avLst/>
          </a:prstGeom>
          <a:noFill/>
        </p:spPr>
        <p:txBody>
          <a:bodyPr wrap="square" rtlCol="0">
            <a:spAutoFit/>
          </a:bodyPr>
          <a:lstStyle/>
          <a:p>
            <a:r>
              <a:rPr lang="en-US" sz="1000" dirty="0"/>
              <a:t>K-nearest</a:t>
            </a:r>
          </a:p>
          <a:p>
            <a:r>
              <a:rPr lang="en-US" sz="1000" dirty="0"/>
              <a:t>Neighbor</a:t>
            </a:r>
          </a:p>
        </p:txBody>
      </p:sp>
      <p:sp>
        <p:nvSpPr>
          <p:cNvPr id="6" name="TextBox 5">
            <a:extLst>
              <a:ext uri="{FF2B5EF4-FFF2-40B4-BE49-F238E27FC236}">
                <a16:creationId xmlns:a16="http://schemas.microsoft.com/office/drawing/2014/main" id="{8DCED54F-6C8B-CF23-80E0-E1631BA0D221}"/>
              </a:ext>
            </a:extLst>
          </p:cNvPr>
          <p:cNvSpPr txBox="1"/>
          <p:nvPr/>
        </p:nvSpPr>
        <p:spPr>
          <a:xfrm>
            <a:off x="10836948" y="795971"/>
            <a:ext cx="973343" cy="369332"/>
          </a:xfrm>
          <a:prstGeom prst="rect">
            <a:avLst/>
          </a:prstGeom>
          <a:noFill/>
        </p:spPr>
        <p:txBody>
          <a:bodyPr wrap="none" rtlCol="0">
            <a:spAutoFit/>
          </a:bodyPr>
          <a:lstStyle/>
          <a:p>
            <a:r>
              <a:rPr lang="en-US" dirty="0"/>
              <a:t>Scores </a:t>
            </a:r>
          </a:p>
        </p:txBody>
      </p:sp>
      <p:sp>
        <p:nvSpPr>
          <p:cNvPr id="11" name="TextBox 10">
            <a:extLst>
              <a:ext uri="{FF2B5EF4-FFF2-40B4-BE49-F238E27FC236}">
                <a16:creationId xmlns:a16="http://schemas.microsoft.com/office/drawing/2014/main" id="{4AE42F1F-B0B2-46DA-BBEF-F0EE17224787}"/>
              </a:ext>
            </a:extLst>
          </p:cNvPr>
          <p:cNvSpPr txBox="1"/>
          <p:nvPr/>
        </p:nvSpPr>
        <p:spPr>
          <a:xfrm>
            <a:off x="5692547" y="1625600"/>
            <a:ext cx="1293944" cy="369332"/>
          </a:xfrm>
          <a:prstGeom prst="rect">
            <a:avLst/>
          </a:prstGeom>
          <a:noFill/>
        </p:spPr>
        <p:txBody>
          <a:bodyPr wrap="none" rtlCol="0">
            <a:spAutoFit/>
          </a:bodyPr>
          <a:lstStyle/>
          <a:p>
            <a:r>
              <a:rPr lang="en-US" dirty="0">
                <a:solidFill>
                  <a:schemeClr val="accent6"/>
                </a:solidFill>
              </a:rPr>
              <a:t>Accuracy</a:t>
            </a:r>
          </a:p>
        </p:txBody>
      </p:sp>
      <p:sp>
        <p:nvSpPr>
          <p:cNvPr id="36" name="TextBox 35">
            <a:extLst>
              <a:ext uri="{FF2B5EF4-FFF2-40B4-BE49-F238E27FC236}">
                <a16:creationId xmlns:a16="http://schemas.microsoft.com/office/drawing/2014/main" id="{A7D80FB2-ECA0-F4A0-6DF1-23B12B661D35}"/>
              </a:ext>
            </a:extLst>
          </p:cNvPr>
          <p:cNvSpPr txBox="1"/>
          <p:nvPr/>
        </p:nvSpPr>
        <p:spPr>
          <a:xfrm>
            <a:off x="8851158" y="1625600"/>
            <a:ext cx="665567" cy="369332"/>
          </a:xfrm>
          <a:prstGeom prst="rect">
            <a:avLst/>
          </a:prstGeom>
          <a:noFill/>
        </p:spPr>
        <p:txBody>
          <a:bodyPr wrap="none" rtlCol="0">
            <a:spAutoFit/>
          </a:bodyPr>
          <a:lstStyle/>
          <a:p>
            <a:r>
              <a:rPr lang="en-US" dirty="0">
                <a:solidFill>
                  <a:schemeClr val="accent6"/>
                </a:solidFill>
              </a:rPr>
              <a:t>Error</a:t>
            </a:r>
          </a:p>
        </p:txBody>
      </p:sp>
      <p:sp>
        <p:nvSpPr>
          <p:cNvPr id="38" name="TextBox 37">
            <a:extLst>
              <a:ext uri="{FF2B5EF4-FFF2-40B4-BE49-F238E27FC236}">
                <a16:creationId xmlns:a16="http://schemas.microsoft.com/office/drawing/2014/main" id="{02C1229B-D786-B793-F319-D0A3D6984C41}"/>
              </a:ext>
            </a:extLst>
          </p:cNvPr>
          <p:cNvSpPr txBox="1"/>
          <p:nvPr/>
        </p:nvSpPr>
        <p:spPr>
          <a:xfrm>
            <a:off x="5868878" y="2199384"/>
            <a:ext cx="941283" cy="369332"/>
          </a:xfrm>
          <a:prstGeom prst="rect">
            <a:avLst/>
          </a:prstGeom>
          <a:noFill/>
        </p:spPr>
        <p:txBody>
          <a:bodyPr wrap="none" rtlCol="0">
            <a:spAutoFit/>
          </a:bodyPr>
          <a:lstStyle/>
          <a:p>
            <a:r>
              <a:rPr lang="en-US" dirty="0"/>
              <a:t>97.89%</a:t>
            </a:r>
          </a:p>
        </p:txBody>
      </p:sp>
      <p:sp>
        <p:nvSpPr>
          <p:cNvPr id="41" name="TextBox 40">
            <a:extLst>
              <a:ext uri="{FF2B5EF4-FFF2-40B4-BE49-F238E27FC236}">
                <a16:creationId xmlns:a16="http://schemas.microsoft.com/office/drawing/2014/main" id="{219105EB-8379-30C9-6517-014AF408BF9B}"/>
              </a:ext>
            </a:extLst>
          </p:cNvPr>
          <p:cNvSpPr txBox="1"/>
          <p:nvPr/>
        </p:nvSpPr>
        <p:spPr>
          <a:xfrm>
            <a:off x="5868879" y="2755770"/>
            <a:ext cx="941283" cy="369332"/>
          </a:xfrm>
          <a:prstGeom prst="rect">
            <a:avLst/>
          </a:prstGeom>
          <a:noFill/>
        </p:spPr>
        <p:txBody>
          <a:bodyPr wrap="none" rtlCol="0">
            <a:spAutoFit/>
          </a:bodyPr>
          <a:lstStyle/>
          <a:p>
            <a:r>
              <a:rPr lang="en-US" dirty="0"/>
              <a:t>98.57%</a:t>
            </a:r>
          </a:p>
        </p:txBody>
      </p:sp>
      <p:sp>
        <p:nvSpPr>
          <p:cNvPr id="42" name="TextBox 41">
            <a:extLst>
              <a:ext uri="{FF2B5EF4-FFF2-40B4-BE49-F238E27FC236}">
                <a16:creationId xmlns:a16="http://schemas.microsoft.com/office/drawing/2014/main" id="{F9929A8A-04AC-B364-9A89-2A7F7B6CF29C}"/>
              </a:ext>
            </a:extLst>
          </p:cNvPr>
          <p:cNvSpPr txBox="1"/>
          <p:nvPr/>
        </p:nvSpPr>
        <p:spPr>
          <a:xfrm>
            <a:off x="5880098" y="3240668"/>
            <a:ext cx="941283" cy="369332"/>
          </a:xfrm>
          <a:prstGeom prst="rect">
            <a:avLst/>
          </a:prstGeom>
          <a:noFill/>
        </p:spPr>
        <p:txBody>
          <a:bodyPr wrap="none" rtlCol="0">
            <a:spAutoFit/>
          </a:bodyPr>
          <a:lstStyle/>
          <a:p>
            <a:r>
              <a:rPr lang="en-US" dirty="0"/>
              <a:t>98.48%</a:t>
            </a:r>
          </a:p>
        </p:txBody>
      </p:sp>
      <p:sp>
        <p:nvSpPr>
          <p:cNvPr id="44" name="TextBox 43">
            <a:extLst>
              <a:ext uri="{FF2B5EF4-FFF2-40B4-BE49-F238E27FC236}">
                <a16:creationId xmlns:a16="http://schemas.microsoft.com/office/drawing/2014/main" id="{26DB1D63-D038-839F-E4CF-A3C9AEF4A05A}"/>
              </a:ext>
            </a:extLst>
          </p:cNvPr>
          <p:cNvSpPr txBox="1"/>
          <p:nvPr/>
        </p:nvSpPr>
        <p:spPr>
          <a:xfrm>
            <a:off x="5880099" y="3812214"/>
            <a:ext cx="941283" cy="369332"/>
          </a:xfrm>
          <a:prstGeom prst="rect">
            <a:avLst/>
          </a:prstGeom>
          <a:noFill/>
        </p:spPr>
        <p:txBody>
          <a:bodyPr wrap="none" rtlCol="0">
            <a:spAutoFit/>
          </a:bodyPr>
          <a:lstStyle/>
          <a:p>
            <a:r>
              <a:rPr lang="en-US" dirty="0"/>
              <a:t>94.02%</a:t>
            </a:r>
          </a:p>
        </p:txBody>
      </p:sp>
      <p:sp>
        <p:nvSpPr>
          <p:cNvPr id="46" name="TextBox 45">
            <a:extLst>
              <a:ext uri="{FF2B5EF4-FFF2-40B4-BE49-F238E27FC236}">
                <a16:creationId xmlns:a16="http://schemas.microsoft.com/office/drawing/2014/main" id="{94A5B3D2-E849-5E29-17A8-BABA52906293}"/>
              </a:ext>
            </a:extLst>
          </p:cNvPr>
          <p:cNvSpPr txBox="1"/>
          <p:nvPr/>
        </p:nvSpPr>
        <p:spPr>
          <a:xfrm>
            <a:off x="5880099" y="4331487"/>
            <a:ext cx="941283" cy="369332"/>
          </a:xfrm>
          <a:prstGeom prst="rect">
            <a:avLst/>
          </a:prstGeom>
          <a:noFill/>
        </p:spPr>
        <p:txBody>
          <a:bodyPr wrap="none" rtlCol="0">
            <a:spAutoFit/>
          </a:bodyPr>
          <a:lstStyle/>
          <a:p>
            <a:r>
              <a:rPr lang="en-US" dirty="0"/>
              <a:t>97.69%</a:t>
            </a:r>
          </a:p>
        </p:txBody>
      </p:sp>
      <p:sp>
        <p:nvSpPr>
          <p:cNvPr id="47" name="TextBox 46">
            <a:extLst>
              <a:ext uri="{FF2B5EF4-FFF2-40B4-BE49-F238E27FC236}">
                <a16:creationId xmlns:a16="http://schemas.microsoft.com/office/drawing/2014/main" id="{0B8074A8-131D-FB22-EF41-65DB49E33136}"/>
              </a:ext>
            </a:extLst>
          </p:cNvPr>
          <p:cNvSpPr txBox="1"/>
          <p:nvPr/>
        </p:nvSpPr>
        <p:spPr>
          <a:xfrm>
            <a:off x="5880099" y="4867636"/>
            <a:ext cx="941283" cy="369332"/>
          </a:xfrm>
          <a:prstGeom prst="rect">
            <a:avLst/>
          </a:prstGeom>
          <a:noFill/>
        </p:spPr>
        <p:txBody>
          <a:bodyPr wrap="none" rtlCol="0">
            <a:spAutoFit/>
          </a:bodyPr>
          <a:lstStyle/>
          <a:p>
            <a:r>
              <a:rPr lang="en-US" dirty="0"/>
              <a:t>96.87%</a:t>
            </a:r>
          </a:p>
        </p:txBody>
      </p:sp>
      <p:sp>
        <p:nvSpPr>
          <p:cNvPr id="48" name="TextBox 47">
            <a:extLst>
              <a:ext uri="{FF2B5EF4-FFF2-40B4-BE49-F238E27FC236}">
                <a16:creationId xmlns:a16="http://schemas.microsoft.com/office/drawing/2014/main" id="{820E1644-E16F-B33B-CD81-9AFEFBD2619E}"/>
              </a:ext>
            </a:extLst>
          </p:cNvPr>
          <p:cNvSpPr txBox="1"/>
          <p:nvPr/>
        </p:nvSpPr>
        <p:spPr>
          <a:xfrm>
            <a:off x="5880099" y="5424022"/>
            <a:ext cx="941283" cy="369332"/>
          </a:xfrm>
          <a:prstGeom prst="rect">
            <a:avLst/>
          </a:prstGeom>
          <a:noFill/>
        </p:spPr>
        <p:txBody>
          <a:bodyPr wrap="none" rtlCol="0">
            <a:spAutoFit/>
          </a:bodyPr>
          <a:lstStyle/>
          <a:p>
            <a:r>
              <a:rPr lang="en-US" dirty="0"/>
              <a:t>98.03%</a:t>
            </a:r>
          </a:p>
        </p:txBody>
      </p:sp>
      <p:sp>
        <p:nvSpPr>
          <p:cNvPr id="49" name="TextBox 48">
            <a:extLst>
              <a:ext uri="{FF2B5EF4-FFF2-40B4-BE49-F238E27FC236}">
                <a16:creationId xmlns:a16="http://schemas.microsoft.com/office/drawing/2014/main" id="{1B16C235-F7E2-EDC1-832B-79BA527F3090}"/>
              </a:ext>
            </a:extLst>
          </p:cNvPr>
          <p:cNvSpPr txBox="1"/>
          <p:nvPr/>
        </p:nvSpPr>
        <p:spPr>
          <a:xfrm>
            <a:off x="5880100" y="5941186"/>
            <a:ext cx="941283" cy="369332"/>
          </a:xfrm>
          <a:prstGeom prst="rect">
            <a:avLst/>
          </a:prstGeom>
          <a:noFill/>
        </p:spPr>
        <p:txBody>
          <a:bodyPr wrap="none" rtlCol="0">
            <a:spAutoFit/>
          </a:bodyPr>
          <a:lstStyle/>
          <a:p>
            <a:r>
              <a:rPr lang="en-US" dirty="0"/>
              <a:t>83.00%</a:t>
            </a:r>
          </a:p>
        </p:txBody>
      </p:sp>
      <p:sp>
        <p:nvSpPr>
          <p:cNvPr id="50" name="TextBox 49">
            <a:extLst>
              <a:ext uri="{FF2B5EF4-FFF2-40B4-BE49-F238E27FC236}">
                <a16:creationId xmlns:a16="http://schemas.microsoft.com/office/drawing/2014/main" id="{AF59B1C4-520A-FBB4-08F8-06DB2FB81865}"/>
              </a:ext>
            </a:extLst>
          </p:cNvPr>
          <p:cNvSpPr txBox="1"/>
          <p:nvPr/>
        </p:nvSpPr>
        <p:spPr>
          <a:xfrm>
            <a:off x="8795048" y="2199384"/>
            <a:ext cx="813043" cy="369332"/>
          </a:xfrm>
          <a:prstGeom prst="rect">
            <a:avLst/>
          </a:prstGeom>
          <a:noFill/>
        </p:spPr>
        <p:txBody>
          <a:bodyPr wrap="none" rtlCol="0">
            <a:spAutoFit/>
          </a:bodyPr>
          <a:lstStyle/>
          <a:p>
            <a:r>
              <a:rPr lang="en-US" dirty="0"/>
              <a:t>2.10%</a:t>
            </a:r>
          </a:p>
        </p:txBody>
      </p:sp>
      <p:sp>
        <p:nvSpPr>
          <p:cNvPr id="51" name="TextBox 50">
            <a:extLst>
              <a:ext uri="{FF2B5EF4-FFF2-40B4-BE49-F238E27FC236}">
                <a16:creationId xmlns:a16="http://schemas.microsoft.com/office/drawing/2014/main" id="{1D3FBB0A-E30E-2EC6-CA01-736268D54DFB}"/>
              </a:ext>
            </a:extLst>
          </p:cNvPr>
          <p:cNvSpPr txBox="1"/>
          <p:nvPr/>
        </p:nvSpPr>
        <p:spPr>
          <a:xfrm>
            <a:off x="8815281" y="2755770"/>
            <a:ext cx="813043" cy="369332"/>
          </a:xfrm>
          <a:prstGeom prst="rect">
            <a:avLst/>
          </a:prstGeom>
          <a:noFill/>
        </p:spPr>
        <p:txBody>
          <a:bodyPr wrap="none" rtlCol="0">
            <a:spAutoFit/>
          </a:bodyPr>
          <a:lstStyle/>
          <a:p>
            <a:r>
              <a:rPr lang="en-US" dirty="0"/>
              <a:t>1.42%</a:t>
            </a:r>
          </a:p>
        </p:txBody>
      </p:sp>
      <p:sp>
        <p:nvSpPr>
          <p:cNvPr id="52" name="TextBox 51">
            <a:extLst>
              <a:ext uri="{FF2B5EF4-FFF2-40B4-BE49-F238E27FC236}">
                <a16:creationId xmlns:a16="http://schemas.microsoft.com/office/drawing/2014/main" id="{E2EFCA44-D8E1-8AA5-B1A2-7D3383EBEC39}"/>
              </a:ext>
            </a:extLst>
          </p:cNvPr>
          <p:cNvSpPr txBox="1"/>
          <p:nvPr/>
        </p:nvSpPr>
        <p:spPr>
          <a:xfrm>
            <a:off x="8815281" y="3236100"/>
            <a:ext cx="813043" cy="369332"/>
          </a:xfrm>
          <a:prstGeom prst="rect">
            <a:avLst/>
          </a:prstGeom>
          <a:noFill/>
        </p:spPr>
        <p:txBody>
          <a:bodyPr wrap="none" rtlCol="0">
            <a:spAutoFit/>
          </a:bodyPr>
          <a:lstStyle/>
          <a:p>
            <a:r>
              <a:rPr lang="en-US" dirty="0"/>
              <a:t>1.52%</a:t>
            </a:r>
          </a:p>
        </p:txBody>
      </p:sp>
      <p:sp>
        <p:nvSpPr>
          <p:cNvPr id="53" name="TextBox 52">
            <a:extLst>
              <a:ext uri="{FF2B5EF4-FFF2-40B4-BE49-F238E27FC236}">
                <a16:creationId xmlns:a16="http://schemas.microsoft.com/office/drawing/2014/main" id="{C8C39678-D535-BD7D-B049-1970EF6BC069}"/>
              </a:ext>
            </a:extLst>
          </p:cNvPr>
          <p:cNvSpPr txBox="1"/>
          <p:nvPr/>
        </p:nvSpPr>
        <p:spPr>
          <a:xfrm>
            <a:off x="8815282" y="3847450"/>
            <a:ext cx="813043" cy="369332"/>
          </a:xfrm>
          <a:prstGeom prst="rect">
            <a:avLst/>
          </a:prstGeom>
          <a:noFill/>
        </p:spPr>
        <p:txBody>
          <a:bodyPr wrap="none" rtlCol="0">
            <a:spAutoFit/>
          </a:bodyPr>
          <a:lstStyle/>
          <a:p>
            <a:r>
              <a:rPr lang="en-US" dirty="0"/>
              <a:t>5.98%</a:t>
            </a:r>
          </a:p>
        </p:txBody>
      </p:sp>
      <p:sp>
        <p:nvSpPr>
          <p:cNvPr id="54" name="TextBox 53">
            <a:extLst>
              <a:ext uri="{FF2B5EF4-FFF2-40B4-BE49-F238E27FC236}">
                <a16:creationId xmlns:a16="http://schemas.microsoft.com/office/drawing/2014/main" id="{21A98C62-CC96-564E-8F5E-F9FC1AF277EF}"/>
              </a:ext>
            </a:extLst>
          </p:cNvPr>
          <p:cNvSpPr txBox="1"/>
          <p:nvPr/>
        </p:nvSpPr>
        <p:spPr>
          <a:xfrm>
            <a:off x="8815283" y="4331487"/>
            <a:ext cx="813043" cy="369332"/>
          </a:xfrm>
          <a:prstGeom prst="rect">
            <a:avLst/>
          </a:prstGeom>
          <a:noFill/>
        </p:spPr>
        <p:txBody>
          <a:bodyPr wrap="none" rtlCol="0">
            <a:spAutoFit/>
          </a:bodyPr>
          <a:lstStyle/>
          <a:p>
            <a:r>
              <a:rPr lang="en-US" dirty="0"/>
              <a:t>2.31%</a:t>
            </a:r>
          </a:p>
        </p:txBody>
      </p:sp>
      <p:sp>
        <p:nvSpPr>
          <p:cNvPr id="55" name="TextBox 54">
            <a:extLst>
              <a:ext uri="{FF2B5EF4-FFF2-40B4-BE49-F238E27FC236}">
                <a16:creationId xmlns:a16="http://schemas.microsoft.com/office/drawing/2014/main" id="{139E2776-D146-3F22-63C2-BD326B60B866}"/>
              </a:ext>
            </a:extLst>
          </p:cNvPr>
          <p:cNvSpPr txBox="1"/>
          <p:nvPr/>
        </p:nvSpPr>
        <p:spPr>
          <a:xfrm>
            <a:off x="8851158" y="4875768"/>
            <a:ext cx="813043" cy="369332"/>
          </a:xfrm>
          <a:prstGeom prst="rect">
            <a:avLst/>
          </a:prstGeom>
          <a:noFill/>
        </p:spPr>
        <p:txBody>
          <a:bodyPr wrap="none" rtlCol="0">
            <a:spAutoFit/>
          </a:bodyPr>
          <a:lstStyle/>
          <a:p>
            <a:r>
              <a:rPr lang="en-US" dirty="0"/>
              <a:t>3.13%</a:t>
            </a:r>
          </a:p>
        </p:txBody>
      </p:sp>
      <p:sp>
        <p:nvSpPr>
          <p:cNvPr id="56" name="TextBox 55">
            <a:extLst>
              <a:ext uri="{FF2B5EF4-FFF2-40B4-BE49-F238E27FC236}">
                <a16:creationId xmlns:a16="http://schemas.microsoft.com/office/drawing/2014/main" id="{E3A393C0-8E16-3140-2C01-3CFD885A40D2}"/>
              </a:ext>
            </a:extLst>
          </p:cNvPr>
          <p:cNvSpPr txBox="1"/>
          <p:nvPr/>
        </p:nvSpPr>
        <p:spPr>
          <a:xfrm>
            <a:off x="8864600" y="5408983"/>
            <a:ext cx="684803" cy="369332"/>
          </a:xfrm>
          <a:prstGeom prst="rect">
            <a:avLst/>
          </a:prstGeom>
          <a:noFill/>
        </p:spPr>
        <p:txBody>
          <a:bodyPr wrap="none" rtlCol="0">
            <a:spAutoFit/>
          </a:bodyPr>
          <a:lstStyle/>
          <a:p>
            <a:r>
              <a:rPr lang="en-US" dirty="0"/>
              <a:t>1.7%</a:t>
            </a:r>
          </a:p>
        </p:txBody>
      </p:sp>
      <p:sp>
        <p:nvSpPr>
          <p:cNvPr id="57" name="TextBox 56">
            <a:extLst>
              <a:ext uri="{FF2B5EF4-FFF2-40B4-BE49-F238E27FC236}">
                <a16:creationId xmlns:a16="http://schemas.microsoft.com/office/drawing/2014/main" id="{89E1A9D6-57AB-7842-ECF1-F8EBB1F4211E}"/>
              </a:ext>
            </a:extLst>
          </p:cNvPr>
          <p:cNvSpPr txBox="1"/>
          <p:nvPr/>
        </p:nvSpPr>
        <p:spPr>
          <a:xfrm>
            <a:off x="8870030" y="5940781"/>
            <a:ext cx="620683" cy="369332"/>
          </a:xfrm>
          <a:prstGeom prst="rect">
            <a:avLst/>
          </a:prstGeom>
          <a:noFill/>
        </p:spPr>
        <p:txBody>
          <a:bodyPr wrap="none" rtlCol="0">
            <a:spAutoFit/>
          </a:bodyPr>
          <a:lstStyle/>
          <a:p>
            <a:r>
              <a:rPr lang="en-US" dirty="0"/>
              <a:t>17%</a:t>
            </a:r>
          </a:p>
        </p:txBody>
      </p:sp>
      <p:sp>
        <p:nvSpPr>
          <p:cNvPr id="58" name="Rounded Rectangle 57">
            <a:extLst>
              <a:ext uri="{FF2B5EF4-FFF2-40B4-BE49-F238E27FC236}">
                <a16:creationId xmlns:a16="http://schemas.microsoft.com/office/drawing/2014/main" id="{88ADDB88-F0F4-A0D4-DF76-F171C39DC353}"/>
              </a:ext>
            </a:extLst>
          </p:cNvPr>
          <p:cNvSpPr/>
          <p:nvPr/>
        </p:nvSpPr>
        <p:spPr>
          <a:xfrm>
            <a:off x="3395839" y="2658128"/>
            <a:ext cx="6268362" cy="51490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157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4">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32" name="TextBox 31">
            <a:extLst>
              <a:ext uri="{FF2B5EF4-FFF2-40B4-BE49-F238E27FC236}">
                <a16:creationId xmlns:a16="http://schemas.microsoft.com/office/drawing/2014/main" id="{58CEF7EC-D66D-723D-DD5C-27BAC8AF3A68}"/>
              </a:ext>
            </a:extLst>
          </p:cNvPr>
          <p:cNvSpPr txBox="1"/>
          <p:nvPr/>
        </p:nvSpPr>
        <p:spPr>
          <a:xfrm>
            <a:off x="9478516" y="684405"/>
            <a:ext cx="837089" cy="584775"/>
          </a:xfrm>
          <a:prstGeom prst="rect">
            <a:avLst/>
          </a:prstGeom>
          <a:noFill/>
        </p:spPr>
        <p:txBody>
          <a:bodyPr wrap="none" rtlCol="0">
            <a:spAutoFit/>
          </a:bodyPr>
          <a:lstStyle/>
          <a:p>
            <a:r>
              <a:rPr lang="en-US" sz="1600" dirty="0"/>
              <a:t>Linear </a:t>
            </a:r>
          </a:p>
          <a:p>
            <a:r>
              <a:rPr lang="en-US" sz="1600" dirty="0"/>
              <a:t>SVC</a:t>
            </a:r>
          </a:p>
        </p:txBody>
      </p:sp>
      <p:sp>
        <p:nvSpPr>
          <p:cNvPr id="15" name="TextBox 14">
            <a:extLst>
              <a:ext uri="{FF2B5EF4-FFF2-40B4-BE49-F238E27FC236}">
                <a16:creationId xmlns:a16="http://schemas.microsoft.com/office/drawing/2014/main" id="{40DB41B3-497B-6983-F344-26ECAC45EBD2}"/>
              </a:ext>
            </a:extLst>
          </p:cNvPr>
          <p:cNvSpPr txBox="1"/>
          <p:nvPr/>
        </p:nvSpPr>
        <p:spPr>
          <a:xfrm>
            <a:off x="3209730" y="3476964"/>
            <a:ext cx="425116" cy="461665"/>
          </a:xfrm>
          <a:prstGeom prst="rect">
            <a:avLst/>
          </a:prstGeom>
          <a:noFill/>
        </p:spPr>
        <p:txBody>
          <a:bodyPr wrap="none" rtlCol="0">
            <a:spAutoFit/>
          </a:bodyPr>
          <a:lstStyle/>
          <a:p>
            <a:r>
              <a:rPr lang="en-US" sz="2400" b="1" dirty="0">
                <a:solidFill>
                  <a:srgbClr val="00B0F0"/>
                </a:solidFill>
              </a:rPr>
              <a:t>C</a:t>
            </a:r>
          </a:p>
        </p:txBody>
      </p:sp>
      <p:sp>
        <p:nvSpPr>
          <p:cNvPr id="16" name="TextBox 15">
            <a:extLst>
              <a:ext uri="{FF2B5EF4-FFF2-40B4-BE49-F238E27FC236}">
                <a16:creationId xmlns:a16="http://schemas.microsoft.com/office/drawing/2014/main" id="{412F277A-F9B0-B978-2227-584B9D599C3E}"/>
              </a:ext>
            </a:extLst>
          </p:cNvPr>
          <p:cNvSpPr txBox="1"/>
          <p:nvPr/>
        </p:nvSpPr>
        <p:spPr>
          <a:xfrm>
            <a:off x="3448383" y="3662305"/>
            <a:ext cx="2985113" cy="307777"/>
          </a:xfrm>
          <a:prstGeom prst="rect">
            <a:avLst/>
          </a:prstGeom>
          <a:noFill/>
        </p:spPr>
        <p:txBody>
          <a:bodyPr wrap="none" rtlCol="0">
            <a:spAutoFit/>
          </a:bodyPr>
          <a:lstStyle/>
          <a:p>
            <a:r>
              <a:rPr lang="en-US" sz="1400" dirty="0"/>
              <a:t>Inverse of regularization strength</a:t>
            </a:r>
          </a:p>
        </p:txBody>
      </p:sp>
      <p:sp>
        <p:nvSpPr>
          <p:cNvPr id="17" name="TextBox 16">
            <a:extLst>
              <a:ext uri="{FF2B5EF4-FFF2-40B4-BE49-F238E27FC236}">
                <a16:creationId xmlns:a16="http://schemas.microsoft.com/office/drawing/2014/main" id="{AB24BB1D-9CCD-549D-9C02-E47805D15E43}"/>
              </a:ext>
            </a:extLst>
          </p:cNvPr>
          <p:cNvSpPr txBox="1"/>
          <p:nvPr/>
        </p:nvSpPr>
        <p:spPr>
          <a:xfrm>
            <a:off x="7511173" y="3615066"/>
            <a:ext cx="2679453" cy="369332"/>
          </a:xfrm>
          <a:prstGeom prst="rect">
            <a:avLst/>
          </a:prstGeom>
          <a:noFill/>
        </p:spPr>
        <p:txBody>
          <a:bodyPr wrap="square" rtlCol="0">
            <a:spAutoFit/>
          </a:bodyPr>
          <a:lstStyle/>
          <a:p>
            <a:r>
              <a:rPr lang="en-US" dirty="0">
                <a:solidFill>
                  <a:schemeClr val="accent5"/>
                </a:solidFill>
              </a:rPr>
              <a:t>0.125, 0.5, 1, 2, 8, 16</a:t>
            </a:r>
          </a:p>
        </p:txBody>
      </p:sp>
      <p:sp>
        <p:nvSpPr>
          <p:cNvPr id="22" name="TextBox 21">
            <a:extLst>
              <a:ext uri="{FF2B5EF4-FFF2-40B4-BE49-F238E27FC236}">
                <a16:creationId xmlns:a16="http://schemas.microsoft.com/office/drawing/2014/main" id="{8FC12787-1EBB-AE1F-5A0F-2057F02EC77A}"/>
              </a:ext>
            </a:extLst>
          </p:cNvPr>
          <p:cNvSpPr txBox="1"/>
          <p:nvPr/>
        </p:nvSpPr>
        <p:spPr>
          <a:xfrm>
            <a:off x="3204777" y="2453610"/>
            <a:ext cx="1909497" cy="369332"/>
          </a:xfrm>
          <a:prstGeom prst="rect">
            <a:avLst/>
          </a:prstGeom>
          <a:noFill/>
        </p:spPr>
        <p:txBody>
          <a:bodyPr wrap="none" rtlCol="0">
            <a:spAutoFit/>
          </a:bodyPr>
          <a:lstStyle/>
          <a:p>
            <a:r>
              <a:rPr lang="en-US" dirty="0"/>
              <a:t>Parameter Grid</a:t>
            </a:r>
          </a:p>
        </p:txBody>
      </p:sp>
      <p:sp>
        <p:nvSpPr>
          <p:cNvPr id="24" name="TextBox 23">
            <a:extLst>
              <a:ext uri="{FF2B5EF4-FFF2-40B4-BE49-F238E27FC236}">
                <a16:creationId xmlns:a16="http://schemas.microsoft.com/office/drawing/2014/main" id="{AAA628FB-02C2-435B-4AA7-159139FCF472}"/>
              </a:ext>
            </a:extLst>
          </p:cNvPr>
          <p:cNvSpPr txBox="1"/>
          <p:nvPr/>
        </p:nvSpPr>
        <p:spPr>
          <a:xfrm>
            <a:off x="3218192" y="4809667"/>
            <a:ext cx="460382" cy="369332"/>
          </a:xfrm>
          <a:prstGeom prst="rect">
            <a:avLst/>
          </a:prstGeom>
          <a:noFill/>
        </p:spPr>
        <p:txBody>
          <a:bodyPr wrap="none" rtlCol="0">
            <a:spAutoFit/>
          </a:bodyPr>
          <a:lstStyle/>
          <a:p>
            <a:r>
              <a:rPr lang="en-US" b="1" dirty="0" err="1">
                <a:solidFill>
                  <a:srgbClr val="0DAFDE"/>
                </a:solidFill>
              </a:rPr>
              <a:t>tol</a:t>
            </a:r>
            <a:endParaRPr lang="en-US" b="1" dirty="0">
              <a:solidFill>
                <a:srgbClr val="0DAFDE"/>
              </a:solidFill>
            </a:endParaRPr>
          </a:p>
        </p:txBody>
      </p:sp>
      <p:sp>
        <p:nvSpPr>
          <p:cNvPr id="25" name="TextBox 24">
            <a:extLst>
              <a:ext uri="{FF2B5EF4-FFF2-40B4-BE49-F238E27FC236}">
                <a16:creationId xmlns:a16="http://schemas.microsoft.com/office/drawing/2014/main" id="{E16B1152-FB10-32AA-BD3E-B0FC432A1D6A}"/>
              </a:ext>
            </a:extLst>
          </p:cNvPr>
          <p:cNvSpPr txBox="1"/>
          <p:nvPr/>
        </p:nvSpPr>
        <p:spPr>
          <a:xfrm>
            <a:off x="3529743" y="5025110"/>
            <a:ext cx="2355132" cy="307777"/>
          </a:xfrm>
          <a:prstGeom prst="rect">
            <a:avLst/>
          </a:prstGeom>
          <a:noFill/>
        </p:spPr>
        <p:txBody>
          <a:bodyPr wrap="none" rtlCol="0">
            <a:spAutoFit/>
          </a:bodyPr>
          <a:lstStyle/>
          <a:p>
            <a:r>
              <a:rPr lang="en-US" sz="1400" dirty="0"/>
              <a:t>Tolerance in optimization</a:t>
            </a:r>
          </a:p>
        </p:txBody>
      </p:sp>
      <p:sp>
        <p:nvSpPr>
          <p:cNvPr id="26" name="TextBox 25">
            <a:extLst>
              <a:ext uri="{FF2B5EF4-FFF2-40B4-BE49-F238E27FC236}">
                <a16:creationId xmlns:a16="http://schemas.microsoft.com/office/drawing/2014/main" id="{965B51D0-D19B-1C3A-3072-504D232335C4}"/>
              </a:ext>
            </a:extLst>
          </p:cNvPr>
          <p:cNvSpPr txBox="1"/>
          <p:nvPr/>
        </p:nvSpPr>
        <p:spPr>
          <a:xfrm>
            <a:off x="7596134" y="4870806"/>
            <a:ext cx="1018227" cy="369332"/>
          </a:xfrm>
          <a:prstGeom prst="rect">
            <a:avLst/>
          </a:prstGeom>
          <a:noFill/>
        </p:spPr>
        <p:txBody>
          <a:bodyPr wrap="none" rtlCol="0">
            <a:spAutoFit/>
          </a:bodyPr>
          <a:lstStyle/>
          <a:p>
            <a:r>
              <a:rPr lang="en-US" dirty="0"/>
              <a:t>0.00005</a:t>
            </a:r>
          </a:p>
        </p:txBody>
      </p:sp>
    </p:spTree>
    <p:extLst>
      <p:ext uri="{BB962C8B-B14F-4D97-AF65-F5344CB8AC3E}">
        <p14:creationId xmlns:p14="http://schemas.microsoft.com/office/powerpoint/2010/main" val="1904797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3">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5" name="TextBox 14">
            <a:extLst>
              <a:ext uri="{FF2B5EF4-FFF2-40B4-BE49-F238E27FC236}">
                <a16:creationId xmlns:a16="http://schemas.microsoft.com/office/drawing/2014/main" id="{B7FB0292-68B4-2EC8-C72C-BF42641898BD}"/>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6" name="TextBox 15">
            <a:extLst>
              <a:ext uri="{FF2B5EF4-FFF2-40B4-BE49-F238E27FC236}">
                <a16:creationId xmlns:a16="http://schemas.microsoft.com/office/drawing/2014/main" id="{1E589541-B879-7307-0F95-9158DA03BD2B}"/>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27" name="TextBox 26">
            <a:extLst>
              <a:ext uri="{FF2B5EF4-FFF2-40B4-BE49-F238E27FC236}">
                <a16:creationId xmlns:a16="http://schemas.microsoft.com/office/drawing/2014/main" id="{32D1784B-029D-9570-3D78-C0A22EB3EDCA}"/>
              </a:ext>
            </a:extLst>
          </p:cNvPr>
          <p:cNvSpPr txBox="1"/>
          <p:nvPr/>
        </p:nvSpPr>
        <p:spPr>
          <a:xfrm>
            <a:off x="3120968" y="2502290"/>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37" name="TextBox 36">
            <a:extLst>
              <a:ext uri="{FF2B5EF4-FFF2-40B4-BE49-F238E27FC236}">
                <a16:creationId xmlns:a16="http://schemas.microsoft.com/office/drawing/2014/main" id="{FAE910E2-FEE1-6F0F-80A6-F8038152CFDC}"/>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43" name="TextBox 42">
            <a:extLst>
              <a:ext uri="{FF2B5EF4-FFF2-40B4-BE49-F238E27FC236}">
                <a16:creationId xmlns:a16="http://schemas.microsoft.com/office/drawing/2014/main" id="{D427FEE7-7B48-28F5-F6AD-91A0C8B4A61C}"/>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45" name="TextBox 44">
            <a:extLst>
              <a:ext uri="{FF2B5EF4-FFF2-40B4-BE49-F238E27FC236}">
                <a16:creationId xmlns:a16="http://schemas.microsoft.com/office/drawing/2014/main" id="{B58ADFF0-0A96-BE92-33D0-A896FE82265F}"/>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47" name="TextBox 46">
            <a:extLst>
              <a:ext uri="{FF2B5EF4-FFF2-40B4-BE49-F238E27FC236}">
                <a16:creationId xmlns:a16="http://schemas.microsoft.com/office/drawing/2014/main" id="{943763AA-C34A-3CBF-E523-B28A0EBB900F}"/>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9" name="TextBox 8">
            <a:extLst>
              <a:ext uri="{FF2B5EF4-FFF2-40B4-BE49-F238E27FC236}">
                <a16:creationId xmlns:a16="http://schemas.microsoft.com/office/drawing/2014/main" id="{EB788ED4-437E-33D8-E809-2F164936955C}"/>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98.09%</a:t>
            </a:r>
          </a:p>
        </p:txBody>
      </p:sp>
      <p:graphicFrame>
        <p:nvGraphicFramePr>
          <p:cNvPr id="13" name="Table 26">
            <a:extLst>
              <a:ext uri="{FF2B5EF4-FFF2-40B4-BE49-F238E27FC236}">
                <a16:creationId xmlns:a16="http://schemas.microsoft.com/office/drawing/2014/main" id="{C4DB86B8-F656-647E-706A-CDF0207B2091}"/>
              </a:ext>
            </a:extLst>
          </p:cNvPr>
          <p:cNvGraphicFramePr>
            <a:graphicFrameLocks noGrp="1"/>
          </p:cNvGraphicFramePr>
          <p:nvPr>
            <p:extLst>
              <p:ext uri="{D42A27DB-BD31-4B8C-83A1-F6EECF244321}">
                <p14:modId xmlns:p14="http://schemas.microsoft.com/office/powerpoint/2010/main" val="4143405512"/>
              </p:ext>
            </p:extLst>
          </p:nvPr>
        </p:nvGraphicFramePr>
        <p:xfrm>
          <a:off x="6243383" y="2531360"/>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0</a:t>
                      </a:r>
                    </a:p>
                  </a:txBody>
                  <a:tcPr/>
                </a:tc>
                <a:tc>
                  <a:txBody>
                    <a:bodyPr/>
                    <a:lstStyle/>
                    <a:p>
                      <a:r>
                        <a:rPr lang="en-US" dirty="0">
                          <a:solidFill>
                            <a:srgbClr val="0DAFDE"/>
                          </a:solidFill>
                        </a:rPr>
                        <a:t>251</a:t>
                      </a:r>
                    </a:p>
                  </a:txBody>
                  <a:tcPr/>
                </a:tc>
                <a:tc>
                  <a:txBody>
                    <a:bodyPr/>
                    <a:lstStyle/>
                    <a:p>
                      <a:r>
                        <a:rPr lang="en-US" dirty="0">
                          <a:solidFill>
                            <a:schemeClr val="accent6"/>
                          </a:solidFill>
                        </a:rPr>
                        <a:t>17</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9</a:t>
                      </a:r>
                    </a:p>
                  </a:txBody>
                  <a:tcPr/>
                </a:tc>
                <a:tc>
                  <a:txBody>
                    <a:bodyPr/>
                    <a:lstStyle/>
                    <a:p>
                      <a:r>
                        <a:rPr lang="en-US" dirty="0">
                          <a:solidFill>
                            <a:srgbClr val="0DAFDE"/>
                          </a:solidFill>
                        </a:rPr>
                        <a:t>275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218</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solidFill>
                            <a:srgbClr val="0DAFDE"/>
                          </a:solidFill>
                        </a:rPr>
                        <a:t>195</a:t>
                      </a:r>
                    </a:p>
                  </a:txBody>
                  <a:tcPr/>
                </a:tc>
                <a:tc>
                  <a:txBody>
                    <a:bodyPr/>
                    <a:lstStyle/>
                    <a:p>
                      <a:r>
                        <a:rPr lang="en-US" dirty="0"/>
                        <a:t>0</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solidFill>
                            <a:srgbClr val="0DAFDE"/>
                          </a:solidFill>
                        </a:rPr>
                        <a:t>199</a:t>
                      </a:r>
                    </a:p>
                  </a:txBody>
                  <a:tcPr/>
                </a:tc>
                <a:extLst>
                  <a:ext uri="{0D108BD9-81ED-4DB2-BD59-A6C34878D82A}">
                    <a16:rowId xmlns:a16="http://schemas.microsoft.com/office/drawing/2014/main" val="2685061567"/>
                  </a:ext>
                </a:extLst>
              </a:tr>
            </a:tbl>
          </a:graphicData>
        </a:graphic>
      </p:graphicFrame>
      <p:graphicFrame>
        <p:nvGraphicFramePr>
          <p:cNvPr id="14" name="Table 33">
            <a:extLst>
              <a:ext uri="{FF2B5EF4-FFF2-40B4-BE49-F238E27FC236}">
                <a16:creationId xmlns:a16="http://schemas.microsoft.com/office/drawing/2014/main" id="{B6522A79-8B94-8B94-4F5D-D9689C8B53FE}"/>
              </a:ext>
            </a:extLst>
          </p:cNvPr>
          <p:cNvGraphicFramePr>
            <a:graphicFrameLocks noGrp="1"/>
          </p:cNvGraphicFramePr>
          <p:nvPr>
            <p:extLst>
              <p:ext uri="{D42A27DB-BD31-4B8C-83A1-F6EECF244321}">
                <p14:modId xmlns:p14="http://schemas.microsoft.com/office/powerpoint/2010/main" val="850570999"/>
              </p:ext>
            </p:extLst>
          </p:nvPr>
        </p:nvGraphicFramePr>
        <p:xfrm>
          <a:off x="6339024" y="2353986"/>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0.97</a:t>
                      </a:r>
                    </a:p>
                  </a:txBody>
                  <a:tcPr/>
                </a:tc>
                <a:tc>
                  <a:txBody>
                    <a:bodyPr/>
                    <a:lstStyle/>
                    <a:p>
                      <a:r>
                        <a:rPr lang="en-US" sz="1000" dirty="0"/>
                        <a:t>0.94</a:t>
                      </a:r>
                    </a:p>
                  </a:txBody>
                  <a:tcPr/>
                </a:tc>
                <a:tc>
                  <a:txBody>
                    <a:bodyPr/>
                    <a:lstStyle/>
                    <a:p>
                      <a:r>
                        <a:rPr lang="en-US" sz="1000" dirty="0"/>
                        <a:t>0.95</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0.94</a:t>
                      </a:r>
                    </a:p>
                  </a:txBody>
                  <a:tcPr/>
                </a:tc>
                <a:tc>
                  <a:txBody>
                    <a:bodyPr/>
                    <a:lstStyle/>
                    <a:p>
                      <a:r>
                        <a:rPr lang="en-US" sz="1000" dirty="0"/>
                        <a:t>0.97</a:t>
                      </a:r>
                    </a:p>
                  </a:txBody>
                  <a:tcPr/>
                </a:tc>
                <a:tc>
                  <a:txBody>
                    <a:bodyPr/>
                    <a:lstStyle/>
                    <a:p>
                      <a:r>
                        <a:rPr lang="en-US" sz="1000" dirty="0"/>
                        <a:t>0.95</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0.99</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1.00</a:t>
                      </a:r>
                    </a:p>
                  </a:txBody>
                  <a:tcPr/>
                </a:tc>
                <a:tc>
                  <a:txBody>
                    <a:bodyPr/>
                    <a:lstStyle/>
                    <a:p>
                      <a:r>
                        <a:rPr lang="en-US" sz="1000" dirty="0"/>
                        <a:t>0.99</a:t>
                      </a:r>
                    </a:p>
                  </a:txBody>
                  <a:tcPr/>
                </a:tc>
                <a:tc>
                  <a:txBody>
                    <a:bodyPr/>
                    <a:lstStyle/>
                    <a:p>
                      <a:r>
                        <a:rPr lang="en-US" sz="1000" dirty="0"/>
                        <a:t>1.00</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1.00</a:t>
                      </a:r>
                    </a:p>
                  </a:txBody>
                  <a:tcPr/>
                </a:tc>
                <a:tc>
                  <a:txBody>
                    <a:bodyPr/>
                    <a:lstStyle/>
                    <a:p>
                      <a:r>
                        <a:rPr lang="en-US" sz="1000" dirty="0"/>
                        <a:t>0.99</a:t>
                      </a:r>
                    </a:p>
                  </a:txBody>
                  <a:tcPr/>
                </a:tc>
                <a:tc>
                  <a:txBody>
                    <a:bodyPr/>
                    <a:lstStyle/>
                    <a:p>
                      <a:r>
                        <a:rPr lang="en-US" sz="1000" dirty="0"/>
                        <a:t>1.00</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17" name="TextBox 16">
            <a:extLst>
              <a:ext uri="{FF2B5EF4-FFF2-40B4-BE49-F238E27FC236}">
                <a16:creationId xmlns:a16="http://schemas.microsoft.com/office/drawing/2014/main" id="{C75B79CB-1A7D-1376-5B8E-4EE8DCB9673C}"/>
              </a:ext>
            </a:extLst>
          </p:cNvPr>
          <p:cNvSpPr txBox="1"/>
          <p:nvPr/>
        </p:nvSpPr>
        <p:spPr>
          <a:xfrm>
            <a:off x="8019394" y="3362745"/>
            <a:ext cx="3102131" cy="369332"/>
          </a:xfrm>
          <a:prstGeom prst="rect">
            <a:avLst/>
          </a:prstGeom>
          <a:noFill/>
        </p:spPr>
        <p:txBody>
          <a:bodyPr wrap="none" rtlCol="0">
            <a:spAutoFit/>
          </a:bodyPr>
          <a:lstStyle/>
          <a:p>
            <a:r>
              <a:rPr lang="en-US" dirty="0" err="1"/>
              <a:t>LinearSVC</a:t>
            </a:r>
            <a:r>
              <a:rPr lang="en-US" dirty="0"/>
              <a:t>(C=</a:t>
            </a:r>
            <a:r>
              <a:rPr lang="en-US" dirty="0">
                <a:solidFill>
                  <a:srgbClr val="0DAFDE"/>
                </a:solidFill>
              </a:rPr>
              <a:t>2</a:t>
            </a:r>
            <a:r>
              <a:rPr lang="en-US" dirty="0"/>
              <a:t>, </a:t>
            </a:r>
            <a:r>
              <a:rPr lang="en-US" dirty="0" err="1"/>
              <a:t>tol</a:t>
            </a:r>
            <a:r>
              <a:rPr lang="en-US" dirty="0"/>
              <a:t>=</a:t>
            </a:r>
            <a:r>
              <a:rPr lang="en-US" dirty="0">
                <a:solidFill>
                  <a:srgbClr val="0DAFDE"/>
                </a:solidFill>
              </a:rPr>
              <a:t>5e-05</a:t>
            </a:r>
            <a:r>
              <a:rPr lang="en-US" dirty="0"/>
              <a:t>)</a:t>
            </a:r>
          </a:p>
        </p:txBody>
      </p:sp>
      <p:sp>
        <p:nvSpPr>
          <p:cNvPr id="22" name="TextBox 21">
            <a:extLst>
              <a:ext uri="{FF2B5EF4-FFF2-40B4-BE49-F238E27FC236}">
                <a16:creationId xmlns:a16="http://schemas.microsoft.com/office/drawing/2014/main" id="{5B114FF7-F451-4AFD-A4D0-61E5FE8438F5}"/>
              </a:ext>
            </a:extLst>
          </p:cNvPr>
          <p:cNvSpPr txBox="1"/>
          <p:nvPr/>
        </p:nvSpPr>
        <p:spPr>
          <a:xfrm>
            <a:off x="8019394" y="4082405"/>
            <a:ext cx="755335" cy="369332"/>
          </a:xfrm>
          <a:prstGeom prst="rect">
            <a:avLst/>
          </a:prstGeom>
          <a:noFill/>
        </p:spPr>
        <p:txBody>
          <a:bodyPr wrap="none" rtlCol="0">
            <a:spAutoFit/>
          </a:bodyPr>
          <a:lstStyle/>
          <a:p>
            <a:r>
              <a:rPr lang="en-US" dirty="0"/>
              <a:t>'C’: </a:t>
            </a:r>
            <a:r>
              <a:rPr lang="en-US" dirty="0">
                <a:solidFill>
                  <a:srgbClr val="0DAFDE"/>
                </a:solidFill>
              </a:rPr>
              <a:t>2</a:t>
            </a:r>
          </a:p>
        </p:txBody>
      </p:sp>
      <p:sp>
        <p:nvSpPr>
          <p:cNvPr id="24" name="TextBox 23">
            <a:extLst>
              <a:ext uri="{FF2B5EF4-FFF2-40B4-BE49-F238E27FC236}">
                <a16:creationId xmlns:a16="http://schemas.microsoft.com/office/drawing/2014/main" id="{011C36A4-BFE3-CCB4-AA09-5D4C49BD45EE}"/>
              </a:ext>
            </a:extLst>
          </p:cNvPr>
          <p:cNvSpPr txBox="1"/>
          <p:nvPr/>
        </p:nvSpPr>
        <p:spPr>
          <a:xfrm>
            <a:off x="8019394" y="4862557"/>
            <a:ext cx="312906" cy="369332"/>
          </a:xfrm>
          <a:prstGeom prst="rect">
            <a:avLst/>
          </a:prstGeom>
          <a:noFill/>
        </p:spPr>
        <p:txBody>
          <a:bodyPr wrap="none" rtlCol="0">
            <a:spAutoFit/>
          </a:bodyPr>
          <a:lstStyle/>
          <a:p>
            <a:r>
              <a:rPr lang="en-US" dirty="0">
                <a:solidFill>
                  <a:srgbClr val="0DAFDE"/>
                </a:solidFill>
              </a:rPr>
              <a:t>5</a:t>
            </a:r>
          </a:p>
        </p:txBody>
      </p:sp>
      <p:sp>
        <p:nvSpPr>
          <p:cNvPr id="25" name="TextBox 24">
            <a:extLst>
              <a:ext uri="{FF2B5EF4-FFF2-40B4-BE49-F238E27FC236}">
                <a16:creationId xmlns:a16="http://schemas.microsoft.com/office/drawing/2014/main" id="{3927CB02-1334-6426-3D45-1BBF26597F83}"/>
              </a:ext>
            </a:extLst>
          </p:cNvPr>
          <p:cNvSpPr txBox="1"/>
          <p:nvPr/>
        </p:nvSpPr>
        <p:spPr>
          <a:xfrm>
            <a:off x="8019393" y="5656262"/>
            <a:ext cx="941283" cy="369332"/>
          </a:xfrm>
          <a:prstGeom prst="rect">
            <a:avLst/>
          </a:prstGeom>
          <a:noFill/>
        </p:spPr>
        <p:txBody>
          <a:bodyPr wrap="none" rtlCol="0">
            <a:spAutoFit/>
          </a:bodyPr>
          <a:lstStyle/>
          <a:p>
            <a:r>
              <a:rPr lang="en-US" dirty="0">
                <a:solidFill>
                  <a:srgbClr val="0DAFDE"/>
                </a:solidFill>
              </a:rPr>
              <a:t>98.41%</a:t>
            </a:r>
          </a:p>
        </p:txBody>
      </p:sp>
      <p:sp>
        <p:nvSpPr>
          <p:cNvPr id="10" name="TextBox 9">
            <a:extLst>
              <a:ext uri="{FF2B5EF4-FFF2-40B4-BE49-F238E27FC236}">
                <a16:creationId xmlns:a16="http://schemas.microsoft.com/office/drawing/2014/main" id="{41F6785B-4ABC-1D7A-939C-8AD37E601D10}"/>
              </a:ext>
            </a:extLst>
          </p:cNvPr>
          <p:cNvSpPr txBox="1"/>
          <p:nvPr/>
        </p:nvSpPr>
        <p:spPr>
          <a:xfrm>
            <a:off x="9478516" y="684405"/>
            <a:ext cx="837089" cy="584775"/>
          </a:xfrm>
          <a:prstGeom prst="rect">
            <a:avLst/>
          </a:prstGeom>
          <a:noFill/>
        </p:spPr>
        <p:txBody>
          <a:bodyPr wrap="none" rtlCol="0">
            <a:spAutoFit/>
          </a:bodyPr>
          <a:lstStyle/>
          <a:p>
            <a:r>
              <a:rPr lang="en-US" sz="1600" dirty="0"/>
              <a:t>Linear </a:t>
            </a:r>
          </a:p>
          <a:p>
            <a:r>
              <a:rPr lang="en-US" sz="1600" dirty="0"/>
              <a:t>SVC</a:t>
            </a:r>
          </a:p>
        </p:txBody>
      </p:sp>
      <p:sp>
        <p:nvSpPr>
          <p:cNvPr id="11" name="TextBox 10">
            <a:extLst>
              <a:ext uri="{FF2B5EF4-FFF2-40B4-BE49-F238E27FC236}">
                <a16:creationId xmlns:a16="http://schemas.microsoft.com/office/drawing/2014/main" id="{3DC065B1-ACC3-E300-B758-B8806B28D4AC}"/>
              </a:ext>
            </a:extLst>
          </p:cNvPr>
          <p:cNvSpPr txBox="1"/>
          <p:nvPr/>
        </p:nvSpPr>
        <p:spPr>
          <a:xfrm>
            <a:off x="10473865" y="792126"/>
            <a:ext cx="671979" cy="369332"/>
          </a:xfrm>
          <a:prstGeom prst="rect">
            <a:avLst/>
          </a:prstGeom>
          <a:noFill/>
        </p:spPr>
        <p:txBody>
          <a:bodyPr wrap="none" rtlCol="0">
            <a:spAutoFit/>
          </a:bodyPr>
          <a:lstStyle/>
          <a:p>
            <a:r>
              <a:rPr lang="en-US" dirty="0"/>
              <a:t>With</a:t>
            </a:r>
          </a:p>
        </p:txBody>
      </p:sp>
      <p:sp>
        <p:nvSpPr>
          <p:cNvPr id="18" name="TextBox 17">
            <a:extLst>
              <a:ext uri="{FF2B5EF4-FFF2-40B4-BE49-F238E27FC236}">
                <a16:creationId xmlns:a16="http://schemas.microsoft.com/office/drawing/2014/main" id="{94F14FA7-54F9-5403-1400-7274F977430B}"/>
              </a:ext>
            </a:extLst>
          </p:cNvPr>
          <p:cNvSpPr txBox="1"/>
          <p:nvPr/>
        </p:nvSpPr>
        <p:spPr>
          <a:xfrm>
            <a:off x="11304104" y="792126"/>
            <a:ext cx="679994" cy="369332"/>
          </a:xfrm>
          <a:prstGeom prst="rect">
            <a:avLst/>
          </a:prstGeom>
          <a:noFill/>
        </p:spPr>
        <p:txBody>
          <a:bodyPr wrap="none" rtlCol="0">
            <a:spAutoFit/>
          </a:bodyPr>
          <a:lstStyle/>
          <a:p>
            <a:r>
              <a:rPr lang="en-US" dirty="0"/>
              <a:t>PCA</a:t>
            </a:r>
          </a:p>
        </p:txBody>
      </p:sp>
      <p:pic>
        <p:nvPicPr>
          <p:cNvPr id="26" name="Picture 25" descr="Chart, waterfall chart&#10;&#10;Description automatically generated">
            <a:extLst>
              <a:ext uri="{FF2B5EF4-FFF2-40B4-BE49-F238E27FC236}">
                <a16:creationId xmlns:a16="http://schemas.microsoft.com/office/drawing/2014/main" id="{FD31433A-A562-EB1B-F0E3-D746F6542AC3}"/>
              </a:ext>
            </a:extLst>
          </p:cNvPr>
          <p:cNvPicPr>
            <a:picLocks noChangeAspect="1"/>
          </p:cNvPicPr>
          <p:nvPr/>
        </p:nvPicPr>
        <p:blipFill>
          <a:blip r:embed="rId10"/>
          <a:stretch>
            <a:fillRect/>
          </a:stretch>
        </p:blipFill>
        <p:spPr>
          <a:xfrm>
            <a:off x="2964500" y="1446827"/>
            <a:ext cx="8386089" cy="4726768"/>
          </a:xfrm>
          <a:prstGeom prst="rect">
            <a:avLst/>
          </a:prstGeom>
          <a:ln>
            <a:solidFill>
              <a:schemeClr val="tx1">
                <a:lumMod val="50000"/>
                <a:lumOff val="50000"/>
              </a:schemeClr>
            </a:solidFill>
          </a:ln>
        </p:spPr>
      </p:pic>
      <p:sp>
        <p:nvSpPr>
          <p:cNvPr id="32" name="Fig 57">
            <a:extLst>
              <a:ext uri="{FF2B5EF4-FFF2-40B4-BE49-F238E27FC236}">
                <a16:creationId xmlns:a16="http://schemas.microsoft.com/office/drawing/2014/main" id="{6F0FC289-77CF-E291-AC45-E9515AC95B7F}"/>
              </a:ext>
            </a:extLst>
          </p:cNvPr>
          <p:cNvSpPr txBox="1"/>
          <p:nvPr/>
        </p:nvSpPr>
        <p:spPr>
          <a:xfrm rot="16200000">
            <a:off x="11514619" y="6161056"/>
            <a:ext cx="859531" cy="369332"/>
          </a:xfrm>
          <a:prstGeom prst="rect">
            <a:avLst/>
          </a:prstGeom>
          <a:noFill/>
        </p:spPr>
        <p:txBody>
          <a:bodyPr wrap="none" rtlCol="0">
            <a:spAutoFit/>
          </a:bodyPr>
          <a:lstStyle/>
          <a:p>
            <a:r>
              <a:rPr lang="en-US" dirty="0"/>
              <a:t>Figure</a:t>
            </a:r>
          </a:p>
        </p:txBody>
      </p:sp>
      <p:sp>
        <p:nvSpPr>
          <p:cNvPr id="33" name="TextBox 32">
            <a:extLst>
              <a:ext uri="{FF2B5EF4-FFF2-40B4-BE49-F238E27FC236}">
                <a16:creationId xmlns:a16="http://schemas.microsoft.com/office/drawing/2014/main" id="{564DB5F2-57B4-AFF1-43E6-1BB49B246277}"/>
              </a:ext>
            </a:extLst>
          </p:cNvPr>
          <p:cNvSpPr txBox="1"/>
          <p:nvPr/>
        </p:nvSpPr>
        <p:spPr>
          <a:xfrm>
            <a:off x="2883261" y="928016"/>
            <a:ext cx="3212739" cy="369332"/>
          </a:xfrm>
          <a:prstGeom prst="rect">
            <a:avLst/>
          </a:prstGeom>
          <a:noFill/>
        </p:spPr>
        <p:txBody>
          <a:bodyPr wrap="none" rtlCol="0">
            <a:spAutoFit/>
          </a:bodyPr>
          <a:lstStyle/>
          <a:p>
            <a:r>
              <a:rPr lang="en-US" dirty="0"/>
              <a:t>With Principal Components</a:t>
            </a:r>
          </a:p>
        </p:txBody>
      </p:sp>
    </p:spTree>
    <p:extLst>
      <p:ext uri="{BB962C8B-B14F-4D97-AF65-F5344CB8AC3E}">
        <p14:creationId xmlns:p14="http://schemas.microsoft.com/office/powerpoint/2010/main" val="736116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6"/>
                                        </p:tgtEl>
                                        <p:attrNameLst>
                                          <p:attrName>ppt_x</p:attrName>
                                        </p:attrNameLst>
                                      </p:cBhvr>
                                      <p:tavLst>
                                        <p:tav tm="0">
                                          <p:val>
                                            <p:strVal val="ppt_x"/>
                                          </p:val>
                                        </p:tav>
                                        <p:tav tm="100000">
                                          <p:val>
                                            <p:strVal val="ppt_x"/>
                                          </p:val>
                                        </p:tav>
                                      </p:tavLst>
                                    </p:anim>
                                    <p:anim calcmode="lin" valueType="num">
                                      <p:cBhvr additive="base">
                                        <p:cTn id="17" dur="500"/>
                                        <p:tgtEl>
                                          <p:spTgt spid="16"/>
                                        </p:tgtEl>
                                        <p:attrNameLst>
                                          <p:attrName>ppt_y</p:attrName>
                                        </p:attrNameLst>
                                      </p:cBhvr>
                                      <p:tavLst>
                                        <p:tav tm="0">
                                          <p:val>
                                            <p:strVal val="ppt_y"/>
                                          </p:val>
                                        </p:tav>
                                        <p:tav tm="100000">
                                          <p:val>
                                            <p:strVal val="1+ppt_h/2"/>
                                          </p:val>
                                        </p:tav>
                                      </p:tavLst>
                                    </p:anim>
                                    <p:set>
                                      <p:cBhvr>
                                        <p:cTn id="18" dur="1" fill="hold">
                                          <p:stCondLst>
                                            <p:cond delay="499"/>
                                          </p:stCondLst>
                                        </p:cTn>
                                        <p:tgtEl>
                                          <p:spTgt spid="16"/>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ppt_x"/>
                                          </p:val>
                                        </p:tav>
                                      </p:tavLst>
                                    </p:anim>
                                    <p:anim calcmode="lin" valueType="num">
                                      <p:cBhvr additive="base">
                                        <p:cTn id="21" dur="500"/>
                                        <p:tgtEl>
                                          <p:spTgt spid="13"/>
                                        </p:tgtEl>
                                        <p:attrNameLst>
                                          <p:attrName>ppt_y</p:attrName>
                                        </p:attrNameLst>
                                      </p:cBhvr>
                                      <p:tavLst>
                                        <p:tav tm="0">
                                          <p:val>
                                            <p:strVal val="ppt_y"/>
                                          </p:val>
                                        </p:tav>
                                        <p:tav tm="100000">
                                          <p:val>
                                            <p:strVal val="1+ppt_h/2"/>
                                          </p:val>
                                        </p:tav>
                                      </p:tavLst>
                                    </p:anim>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27"/>
                                        </p:tgtEl>
                                        <p:attrNameLst>
                                          <p:attrName>ppt_x</p:attrName>
                                        </p:attrNameLst>
                                      </p:cBhvr>
                                      <p:tavLst>
                                        <p:tav tm="0">
                                          <p:val>
                                            <p:strVal val="ppt_x"/>
                                          </p:val>
                                        </p:tav>
                                        <p:tav tm="100000">
                                          <p:val>
                                            <p:strVal val="ppt_x"/>
                                          </p:val>
                                        </p:tav>
                                      </p:tavLst>
                                    </p:anim>
                                    <p:anim calcmode="lin" valueType="num">
                                      <p:cBhvr additive="base">
                                        <p:cTn id="37" dur="500"/>
                                        <p:tgtEl>
                                          <p:spTgt spid="27"/>
                                        </p:tgtEl>
                                        <p:attrNameLst>
                                          <p:attrName>ppt_y</p:attrName>
                                        </p:attrNameLst>
                                      </p:cBhvr>
                                      <p:tavLst>
                                        <p:tav tm="0">
                                          <p:val>
                                            <p:strVal val="ppt_y"/>
                                          </p:val>
                                        </p:tav>
                                        <p:tav tm="100000">
                                          <p:val>
                                            <p:strVal val="1+ppt_h/2"/>
                                          </p:val>
                                        </p:tav>
                                      </p:tavLst>
                                    </p:anim>
                                    <p:set>
                                      <p:cBhvr>
                                        <p:cTn id="38" dur="1" fill="hold">
                                          <p:stCondLst>
                                            <p:cond delay="499"/>
                                          </p:stCondLst>
                                        </p:cTn>
                                        <p:tgtEl>
                                          <p:spTgt spid="27"/>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4"/>
                                        </p:tgtEl>
                                        <p:attrNameLst>
                                          <p:attrName>ppt_x</p:attrName>
                                        </p:attrNameLst>
                                      </p:cBhvr>
                                      <p:tavLst>
                                        <p:tav tm="0">
                                          <p:val>
                                            <p:strVal val="ppt_x"/>
                                          </p:val>
                                        </p:tav>
                                        <p:tav tm="100000">
                                          <p:val>
                                            <p:strVal val="ppt_x"/>
                                          </p:val>
                                        </p:tav>
                                      </p:tavLst>
                                    </p:anim>
                                    <p:anim calcmode="lin" valueType="num">
                                      <p:cBhvr additive="base">
                                        <p:cTn id="41" dur="500"/>
                                        <p:tgtEl>
                                          <p:spTgt spid="14"/>
                                        </p:tgtEl>
                                        <p:attrNameLst>
                                          <p:attrName>ppt_y</p:attrName>
                                        </p:attrNameLst>
                                      </p:cBhvr>
                                      <p:tavLst>
                                        <p:tav tm="0">
                                          <p:val>
                                            <p:strVal val="ppt_y"/>
                                          </p:val>
                                        </p:tav>
                                        <p:tav tm="100000">
                                          <p:val>
                                            <p:strVal val="1+ppt_h/2"/>
                                          </p:val>
                                        </p:tav>
                                      </p:tavLst>
                                    </p:anim>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7" restart="whenNotActive" fill="hold" evtFilter="cancelBubble" nodeType="interactiveSeq">
                <p:stCondLst>
                  <p:cond evt="onClick" delay="0">
                    <p:tgtEl>
                      <p:spTgt spid="32"/>
                    </p:tgtEl>
                  </p:cond>
                </p:stCondLst>
                <p:endSync evt="end" delay="0">
                  <p:rtn val="all"/>
                </p:endSync>
                <p:childTnLst>
                  <p:par>
                    <p:cTn id="78" fill="hold">
                      <p:stCondLst>
                        <p:cond delay="0"/>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fill="hold"/>
                                        <p:tgtEl>
                                          <p:spTgt spid="26"/>
                                        </p:tgtEl>
                                        <p:attrNameLst>
                                          <p:attrName>ppt_x</p:attrName>
                                        </p:attrNameLst>
                                      </p:cBhvr>
                                      <p:tavLst>
                                        <p:tav tm="0">
                                          <p:val>
                                            <p:strVal val="#ppt_x"/>
                                          </p:val>
                                        </p:tav>
                                        <p:tav tm="100000">
                                          <p:val>
                                            <p:strVal val="#ppt_x"/>
                                          </p:val>
                                        </p:tav>
                                      </p:tavLst>
                                    </p:anim>
                                    <p:anim calcmode="lin" valueType="num">
                                      <p:cBhvr additive="base">
                                        <p:cTn id="8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26"/>
                                        </p:tgtEl>
                                        <p:attrNameLst>
                                          <p:attrName>ppt_x</p:attrName>
                                        </p:attrNameLst>
                                      </p:cBhvr>
                                      <p:tavLst>
                                        <p:tav tm="0">
                                          <p:val>
                                            <p:strVal val="ppt_x"/>
                                          </p:val>
                                        </p:tav>
                                        <p:tav tm="100000">
                                          <p:val>
                                            <p:strVal val="ppt_x"/>
                                          </p:val>
                                        </p:tav>
                                      </p:tavLst>
                                    </p:anim>
                                    <p:anim calcmode="lin" valueType="num">
                                      <p:cBhvr additive="base">
                                        <p:cTn id="88" dur="500"/>
                                        <p:tgtEl>
                                          <p:spTgt spid="26"/>
                                        </p:tgtEl>
                                        <p:attrNameLst>
                                          <p:attrName>ppt_y</p:attrName>
                                        </p:attrNameLst>
                                      </p:cBhvr>
                                      <p:tavLst>
                                        <p:tav tm="0">
                                          <p:val>
                                            <p:strVal val="ppt_y"/>
                                          </p:val>
                                        </p:tav>
                                        <p:tav tm="100000">
                                          <p:val>
                                            <p:strVal val="1+ppt_h/2"/>
                                          </p:val>
                                        </p:tav>
                                      </p:tavLst>
                                    </p:anim>
                                    <p:set>
                                      <p:cBhvr>
                                        <p:cTn id="89"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32"/>
                  </p:tgtEl>
                </p:cond>
              </p:nextCondLst>
            </p:seq>
          </p:childTnLst>
        </p:cTn>
      </p:par>
    </p:tnLst>
    <p:bldLst>
      <p:bldP spid="16" grpId="0"/>
      <p:bldP spid="16" grpId="1"/>
      <p:bldP spid="27" grpId="0"/>
      <p:bldP spid="27" grpId="1"/>
      <p:bldP spid="37" grpId="0"/>
      <p:bldP spid="43" grpId="0"/>
      <p:bldP spid="45" grpId="0"/>
      <p:bldP spid="47" grpId="0"/>
      <p:bldP spid="17" grpId="0"/>
      <p:bldP spid="22"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9E9D0F36-6727-15AE-5AF7-EB8822667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grpSp>
        <p:nvGrpSpPr>
          <p:cNvPr id="3" name="Group 2">
            <a:extLst>
              <a:ext uri="{FF2B5EF4-FFF2-40B4-BE49-F238E27FC236}">
                <a16:creationId xmlns:a16="http://schemas.microsoft.com/office/drawing/2014/main" id="{B96B277D-2DBE-6FBA-CC92-8CCD2212494E}"/>
              </a:ext>
            </a:extLst>
          </p:cNvPr>
          <p:cNvGrpSpPr/>
          <p:nvPr/>
        </p:nvGrpSpPr>
        <p:grpSpPr>
          <a:xfrm>
            <a:off x="505182" y="2151029"/>
            <a:ext cx="1647667" cy="1823994"/>
            <a:chOff x="505182" y="2151029"/>
            <a:chExt cx="1647667" cy="1823994"/>
          </a:xfrm>
        </p:grpSpPr>
        <p:pic>
          <p:nvPicPr>
            <p:cNvPr id="5" name="Graphic 4" descr="Question mark with solid fill">
              <a:extLst>
                <a:ext uri="{FF2B5EF4-FFF2-40B4-BE49-F238E27FC236}">
                  <a16:creationId xmlns:a16="http://schemas.microsoft.com/office/drawing/2014/main" id="{062496B8-CB8B-8C60-BEDF-379B5369AF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182" y="2437535"/>
              <a:ext cx="1537488" cy="1537488"/>
            </a:xfrm>
            <a:prstGeom prst="rect">
              <a:avLst/>
            </a:prstGeom>
          </p:spPr>
        </p:pic>
        <p:sp>
          <p:nvSpPr>
            <p:cNvPr id="6" name="TextBox 5">
              <a:extLst>
                <a:ext uri="{FF2B5EF4-FFF2-40B4-BE49-F238E27FC236}">
                  <a16:creationId xmlns:a16="http://schemas.microsoft.com/office/drawing/2014/main" id="{804B6F80-4F51-64B3-73CB-DF580C0B3001}"/>
                </a:ext>
              </a:extLst>
            </p:cNvPr>
            <p:cNvSpPr txBox="1"/>
            <p:nvPr/>
          </p:nvSpPr>
          <p:spPr>
            <a:xfrm>
              <a:off x="731947" y="2151029"/>
              <a:ext cx="1236236" cy="369332"/>
            </a:xfrm>
            <a:prstGeom prst="rect">
              <a:avLst/>
            </a:prstGeom>
            <a:noFill/>
          </p:spPr>
          <p:txBody>
            <a:bodyPr wrap="none" rtlCol="0">
              <a:spAutoFit/>
            </a:bodyPr>
            <a:lstStyle/>
            <a:p>
              <a:r>
                <a:rPr lang="en-US" dirty="0"/>
                <a:t>PROBLEM</a:t>
              </a:r>
            </a:p>
          </p:txBody>
        </p:sp>
        <p:sp>
          <p:nvSpPr>
            <p:cNvPr id="7" name="TextBox 6">
              <a:extLst>
                <a:ext uri="{FF2B5EF4-FFF2-40B4-BE49-F238E27FC236}">
                  <a16:creationId xmlns:a16="http://schemas.microsoft.com/office/drawing/2014/main" id="{AECEB138-7399-CBA7-88FF-EAE16D283453}"/>
                </a:ext>
              </a:extLst>
            </p:cNvPr>
            <p:cNvSpPr txBox="1"/>
            <p:nvPr/>
          </p:nvSpPr>
          <p:spPr>
            <a:xfrm rot="5400000">
              <a:off x="1270716" y="2950336"/>
              <a:ext cx="1394934" cy="369332"/>
            </a:xfrm>
            <a:prstGeom prst="rect">
              <a:avLst/>
            </a:prstGeom>
            <a:noFill/>
          </p:spPr>
          <p:txBody>
            <a:bodyPr wrap="none" rtlCol="0">
              <a:spAutoFit/>
            </a:bodyPr>
            <a:lstStyle/>
            <a:p>
              <a:r>
                <a:rPr lang="en-US" dirty="0"/>
                <a:t>STATEMENT</a:t>
              </a:r>
            </a:p>
          </p:txBody>
        </p:sp>
      </p:grpSp>
      <p:sp>
        <p:nvSpPr>
          <p:cNvPr id="13" name="TextBox 12">
            <a:extLst>
              <a:ext uri="{FF2B5EF4-FFF2-40B4-BE49-F238E27FC236}">
                <a16:creationId xmlns:a16="http://schemas.microsoft.com/office/drawing/2014/main" id="{CF5AF833-0959-E245-DD9A-0A0551725257}"/>
              </a:ext>
            </a:extLst>
          </p:cNvPr>
          <p:cNvSpPr txBox="1"/>
          <p:nvPr/>
        </p:nvSpPr>
        <p:spPr>
          <a:xfrm>
            <a:off x="3881758" y="1968811"/>
            <a:ext cx="9020375" cy="369332"/>
          </a:xfrm>
          <a:prstGeom prst="rect">
            <a:avLst/>
          </a:prstGeom>
          <a:noFill/>
        </p:spPr>
        <p:txBody>
          <a:bodyPr wrap="square" rtlCol="0">
            <a:spAutoFit/>
          </a:bodyPr>
          <a:lstStyle/>
          <a:p>
            <a:pPr marL="285750" indent="-285750">
              <a:buFont typeface="Arial" panose="020B0604020202020204" pitchFamily="34" charset="0"/>
              <a:buChar char="•"/>
            </a:pPr>
            <a:r>
              <a:rPr lang="en-US" dirty="0"/>
              <a:t>Work on traditional machine learning to learn from the data</a:t>
            </a:r>
          </a:p>
        </p:txBody>
      </p:sp>
      <p:sp>
        <p:nvSpPr>
          <p:cNvPr id="14" name="TextBox 13">
            <a:extLst>
              <a:ext uri="{FF2B5EF4-FFF2-40B4-BE49-F238E27FC236}">
                <a16:creationId xmlns:a16="http://schemas.microsoft.com/office/drawing/2014/main" id="{9BD5DFFD-38B1-45A3-72C0-446F001206FB}"/>
              </a:ext>
            </a:extLst>
          </p:cNvPr>
          <p:cNvSpPr txBox="1"/>
          <p:nvPr/>
        </p:nvSpPr>
        <p:spPr>
          <a:xfrm>
            <a:off x="3881759" y="2716696"/>
            <a:ext cx="7409093" cy="646331"/>
          </a:xfrm>
          <a:prstGeom prst="rect">
            <a:avLst/>
          </a:prstGeom>
          <a:noFill/>
        </p:spPr>
        <p:txBody>
          <a:bodyPr wrap="square" rtlCol="0">
            <a:spAutoFit/>
          </a:bodyPr>
          <a:lstStyle/>
          <a:p>
            <a:pPr marL="285750" indent="-285750">
              <a:buFont typeface="Arial" panose="020B0604020202020204" pitchFamily="34" charset="0"/>
              <a:buChar char="•"/>
            </a:pPr>
            <a:r>
              <a:rPr lang="en-US" dirty="0"/>
              <a:t>Subsequently anticipating human action: </a:t>
            </a:r>
          </a:p>
          <a:p>
            <a:endParaRPr lang="en-US" dirty="0"/>
          </a:p>
        </p:txBody>
      </p:sp>
      <p:sp>
        <p:nvSpPr>
          <p:cNvPr id="15" name="TextBox 14">
            <a:extLst>
              <a:ext uri="{FF2B5EF4-FFF2-40B4-BE49-F238E27FC236}">
                <a16:creationId xmlns:a16="http://schemas.microsoft.com/office/drawing/2014/main" id="{68143EE9-001B-70A6-E9E2-6AAC3EFF7820}"/>
              </a:ext>
            </a:extLst>
          </p:cNvPr>
          <p:cNvSpPr txBox="1"/>
          <p:nvPr/>
        </p:nvSpPr>
        <p:spPr>
          <a:xfrm>
            <a:off x="4465983" y="3363027"/>
            <a:ext cx="2767104" cy="1754326"/>
          </a:xfrm>
          <a:prstGeom prst="rect">
            <a:avLst/>
          </a:prstGeom>
          <a:noFill/>
        </p:spPr>
        <p:txBody>
          <a:bodyPr wrap="none" rtlCol="0">
            <a:spAutoFit/>
          </a:bodyPr>
          <a:lstStyle/>
          <a:p>
            <a:pPr marL="285750" indent="-285750">
              <a:buFont typeface="Arial" panose="020B0604020202020204" pitchFamily="34" charset="0"/>
              <a:buChar char="•"/>
            </a:pPr>
            <a:r>
              <a:rPr lang="en-US" dirty="0"/>
              <a:t>  Walking</a:t>
            </a:r>
          </a:p>
          <a:p>
            <a:pPr marL="285750" indent="-285750">
              <a:buFont typeface="Arial" panose="020B0604020202020204" pitchFamily="34" charset="0"/>
              <a:buChar char="•"/>
            </a:pPr>
            <a:r>
              <a:rPr lang="en-US" dirty="0"/>
              <a:t>	Sitting</a:t>
            </a:r>
          </a:p>
          <a:p>
            <a:pPr marL="285750" indent="-285750">
              <a:buFont typeface="Arial" panose="020B0604020202020204" pitchFamily="34" charset="0"/>
              <a:buChar char="•"/>
            </a:pPr>
            <a:r>
              <a:rPr lang="en-US" dirty="0"/>
              <a:t>	Laying</a:t>
            </a:r>
          </a:p>
          <a:p>
            <a:pPr marL="285750" indent="-285750">
              <a:buFont typeface="Arial" panose="020B0604020202020204" pitchFamily="34" charset="0"/>
              <a:buChar char="•"/>
            </a:pPr>
            <a:r>
              <a:rPr lang="en-US" dirty="0"/>
              <a:t>	Standing</a:t>
            </a:r>
          </a:p>
          <a:p>
            <a:pPr marL="285750" indent="-285750">
              <a:buFont typeface="Arial" panose="020B0604020202020204" pitchFamily="34" charset="0"/>
              <a:buChar char="•"/>
            </a:pPr>
            <a:r>
              <a:rPr lang="en-US" dirty="0"/>
              <a:t>	Walking upstairs</a:t>
            </a:r>
          </a:p>
          <a:p>
            <a:pPr marL="285750" indent="-285750">
              <a:buFont typeface="Arial" panose="020B0604020202020204" pitchFamily="34" charset="0"/>
              <a:buChar char="•"/>
            </a:pPr>
            <a:r>
              <a:rPr lang="en-US" dirty="0"/>
              <a:t>	Walking downstairs</a:t>
            </a:r>
          </a:p>
        </p:txBody>
      </p:sp>
      <p:pic>
        <p:nvPicPr>
          <p:cNvPr id="21" name="Picture 6" descr="Objective - Free business icons">
            <a:extLst>
              <a:ext uri="{FF2B5EF4-FFF2-40B4-BE49-F238E27FC236}">
                <a16:creationId xmlns:a16="http://schemas.microsoft.com/office/drawing/2014/main" id="{C9B52B80-0920-F9A6-4791-F33EE4E85B9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09315"/>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ata, information, presentation, report, summary icon - Download on  Iconfinder">
            <a:extLst>
              <a:ext uri="{FF2B5EF4-FFF2-40B4-BE49-F238E27FC236}">
                <a16:creationId xmlns:a16="http://schemas.microsoft.com/office/drawing/2014/main" id="{E5BC794B-0E77-7B67-E6D7-D005A9542447}"/>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Exploratory data analysis color icon Royalty Free Vector">
            <a:extLst>
              <a:ext uri="{FF2B5EF4-FFF2-40B4-BE49-F238E27FC236}">
                <a16:creationId xmlns:a16="http://schemas.microsoft.com/office/drawing/2014/main" id="{FCBAA811-6522-E8DA-989D-417A1017A0F4}"/>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achine learning - Free computer icons">
            <a:extLst>
              <a:ext uri="{FF2B5EF4-FFF2-40B4-BE49-F238E27FC236}">
                <a16:creationId xmlns:a16="http://schemas.microsoft.com/office/drawing/2014/main" id="{FB42ACB7-5414-F350-12FD-3A47B722543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11 Unsupervised Learning Icons - Free in SVG, PNG, ICO - IconScout">
            <a:extLst>
              <a:ext uri="{FF2B5EF4-FFF2-40B4-BE49-F238E27FC236}">
                <a16:creationId xmlns:a16="http://schemas.microsoft.com/office/drawing/2014/main" id="{46307549-A630-64FF-5690-F162B16B13F4}"/>
              </a:ext>
            </a:extLst>
          </p:cNvPr>
          <p:cNvPicPr>
            <a:picLocks noChangeAspect="1" noChangeArrowheads="1"/>
          </p:cNvPicPr>
          <p:nvPr/>
        </p:nvPicPr>
        <p:blipFill>
          <a:blip r:embed="rId9">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227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3">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5" name="TextBox 14">
            <a:extLst>
              <a:ext uri="{FF2B5EF4-FFF2-40B4-BE49-F238E27FC236}">
                <a16:creationId xmlns:a16="http://schemas.microsoft.com/office/drawing/2014/main" id="{B7FB0292-68B4-2EC8-C72C-BF42641898BD}"/>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6" name="TextBox 15">
            <a:extLst>
              <a:ext uri="{FF2B5EF4-FFF2-40B4-BE49-F238E27FC236}">
                <a16:creationId xmlns:a16="http://schemas.microsoft.com/office/drawing/2014/main" id="{1E589541-B879-7307-0F95-9158DA03BD2B}"/>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27" name="TextBox 26">
            <a:extLst>
              <a:ext uri="{FF2B5EF4-FFF2-40B4-BE49-F238E27FC236}">
                <a16:creationId xmlns:a16="http://schemas.microsoft.com/office/drawing/2014/main" id="{32D1784B-029D-9570-3D78-C0A22EB3EDCA}"/>
              </a:ext>
            </a:extLst>
          </p:cNvPr>
          <p:cNvSpPr txBox="1"/>
          <p:nvPr/>
        </p:nvSpPr>
        <p:spPr>
          <a:xfrm>
            <a:off x="3138197" y="2531491"/>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37" name="TextBox 36">
            <a:extLst>
              <a:ext uri="{FF2B5EF4-FFF2-40B4-BE49-F238E27FC236}">
                <a16:creationId xmlns:a16="http://schemas.microsoft.com/office/drawing/2014/main" id="{FAE910E2-FEE1-6F0F-80A6-F8038152CFDC}"/>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43" name="TextBox 42">
            <a:extLst>
              <a:ext uri="{FF2B5EF4-FFF2-40B4-BE49-F238E27FC236}">
                <a16:creationId xmlns:a16="http://schemas.microsoft.com/office/drawing/2014/main" id="{D427FEE7-7B48-28F5-F6AD-91A0C8B4A61C}"/>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45" name="TextBox 44">
            <a:extLst>
              <a:ext uri="{FF2B5EF4-FFF2-40B4-BE49-F238E27FC236}">
                <a16:creationId xmlns:a16="http://schemas.microsoft.com/office/drawing/2014/main" id="{B58ADFF0-0A96-BE92-33D0-A896FE82265F}"/>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47" name="TextBox 46">
            <a:extLst>
              <a:ext uri="{FF2B5EF4-FFF2-40B4-BE49-F238E27FC236}">
                <a16:creationId xmlns:a16="http://schemas.microsoft.com/office/drawing/2014/main" id="{943763AA-C34A-3CBF-E523-B28A0EBB900F}"/>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9" name="TextBox 8">
            <a:extLst>
              <a:ext uri="{FF2B5EF4-FFF2-40B4-BE49-F238E27FC236}">
                <a16:creationId xmlns:a16="http://schemas.microsoft.com/office/drawing/2014/main" id="{EB788ED4-437E-33D8-E809-2F164936955C}"/>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96.05%</a:t>
            </a:r>
          </a:p>
        </p:txBody>
      </p:sp>
      <p:graphicFrame>
        <p:nvGraphicFramePr>
          <p:cNvPr id="13" name="Table 26">
            <a:extLst>
              <a:ext uri="{FF2B5EF4-FFF2-40B4-BE49-F238E27FC236}">
                <a16:creationId xmlns:a16="http://schemas.microsoft.com/office/drawing/2014/main" id="{C4DB86B8-F656-647E-706A-CDF0207B2091}"/>
              </a:ext>
            </a:extLst>
          </p:cNvPr>
          <p:cNvGraphicFramePr>
            <a:graphicFrameLocks noGrp="1"/>
          </p:cNvGraphicFramePr>
          <p:nvPr>
            <p:extLst>
              <p:ext uri="{D42A27DB-BD31-4B8C-83A1-F6EECF244321}">
                <p14:modId xmlns:p14="http://schemas.microsoft.com/office/powerpoint/2010/main" val="662294097"/>
              </p:ext>
            </p:extLst>
          </p:nvPr>
        </p:nvGraphicFramePr>
        <p:xfrm>
          <a:off x="6337973" y="2515778"/>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4</a:t>
                      </a:r>
                    </a:p>
                  </a:txBody>
                  <a:tcPr/>
                </a:tc>
                <a:tc>
                  <a:txBody>
                    <a:bodyPr/>
                    <a:lstStyle/>
                    <a:p>
                      <a:r>
                        <a:rPr lang="en-US" dirty="0">
                          <a:solidFill>
                            <a:srgbClr val="0DAFDE"/>
                          </a:solidFill>
                        </a:rPr>
                        <a:t>228</a:t>
                      </a:r>
                    </a:p>
                  </a:txBody>
                  <a:tcPr/>
                </a:tc>
                <a:tc>
                  <a:txBody>
                    <a:bodyPr/>
                    <a:lstStyle/>
                    <a:p>
                      <a:r>
                        <a:rPr lang="en-US" dirty="0">
                          <a:solidFill>
                            <a:schemeClr val="accent6"/>
                          </a:solidFill>
                        </a:rPr>
                        <a:t>35</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10</a:t>
                      </a:r>
                    </a:p>
                  </a:txBody>
                  <a:tcPr/>
                </a:tc>
                <a:tc>
                  <a:txBody>
                    <a:bodyPr/>
                    <a:lstStyle/>
                    <a:p>
                      <a:r>
                        <a:rPr lang="en-US" dirty="0">
                          <a:solidFill>
                            <a:srgbClr val="0DAFDE"/>
                          </a:solidFill>
                        </a:rPr>
                        <a:t>274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215</a:t>
                      </a:r>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solidFill>
                            <a:srgbClr val="0DAFDE"/>
                          </a:solidFill>
                        </a:rPr>
                        <a:t>195</a:t>
                      </a:r>
                    </a:p>
                  </a:txBody>
                  <a:tcPr/>
                </a:tc>
                <a:tc>
                  <a:txBody>
                    <a:bodyPr/>
                    <a:lstStyle/>
                    <a:p>
                      <a:r>
                        <a:rPr lang="en-US" dirty="0"/>
                        <a:t>0</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dirty="0"/>
                        <a:t>0</a:t>
                      </a:r>
                    </a:p>
                  </a:txBody>
                  <a:tcPr/>
                </a:tc>
                <a:tc>
                  <a:txBody>
                    <a:bodyPr/>
                    <a:lstStyle/>
                    <a:p>
                      <a:r>
                        <a:rPr lang="en-US" dirty="0">
                          <a:solidFill>
                            <a:srgbClr val="0DAFDE"/>
                          </a:solidFill>
                        </a:rPr>
                        <a:t>196</a:t>
                      </a:r>
                    </a:p>
                  </a:txBody>
                  <a:tcPr/>
                </a:tc>
                <a:extLst>
                  <a:ext uri="{0D108BD9-81ED-4DB2-BD59-A6C34878D82A}">
                    <a16:rowId xmlns:a16="http://schemas.microsoft.com/office/drawing/2014/main" val="2685061567"/>
                  </a:ext>
                </a:extLst>
              </a:tr>
            </a:tbl>
          </a:graphicData>
        </a:graphic>
      </p:graphicFrame>
      <p:graphicFrame>
        <p:nvGraphicFramePr>
          <p:cNvPr id="14" name="Table 33">
            <a:extLst>
              <a:ext uri="{FF2B5EF4-FFF2-40B4-BE49-F238E27FC236}">
                <a16:creationId xmlns:a16="http://schemas.microsoft.com/office/drawing/2014/main" id="{B6522A79-8B94-8B94-4F5D-D9689C8B53FE}"/>
              </a:ext>
            </a:extLst>
          </p:cNvPr>
          <p:cNvGraphicFramePr>
            <a:graphicFrameLocks noGrp="1"/>
          </p:cNvGraphicFramePr>
          <p:nvPr>
            <p:extLst>
              <p:ext uri="{D42A27DB-BD31-4B8C-83A1-F6EECF244321}">
                <p14:modId xmlns:p14="http://schemas.microsoft.com/office/powerpoint/2010/main" val="260949874"/>
              </p:ext>
            </p:extLst>
          </p:nvPr>
        </p:nvGraphicFramePr>
        <p:xfrm>
          <a:off x="6419721" y="2194480"/>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0.99</a:t>
                      </a:r>
                    </a:p>
                  </a:txBody>
                  <a:tcPr/>
                </a:tc>
                <a:tc>
                  <a:txBody>
                    <a:bodyPr/>
                    <a:lstStyle/>
                    <a:p>
                      <a:r>
                        <a:rPr lang="en-US" sz="1000" dirty="0"/>
                        <a:t>1.00</a:t>
                      </a:r>
                    </a:p>
                  </a:txBody>
                  <a:tcPr/>
                </a:tc>
                <a:tc>
                  <a:txBody>
                    <a:bodyPr/>
                    <a:lstStyle/>
                    <a:p>
                      <a:r>
                        <a:rPr lang="en-US" sz="1000" dirty="0"/>
                        <a:t>0.99</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0.96</a:t>
                      </a:r>
                    </a:p>
                  </a:txBody>
                  <a:tcPr/>
                </a:tc>
                <a:tc>
                  <a:txBody>
                    <a:bodyPr/>
                    <a:lstStyle/>
                    <a:p>
                      <a:r>
                        <a:rPr lang="en-US" sz="1000" dirty="0"/>
                        <a:t>0.85</a:t>
                      </a:r>
                    </a:p>
                  </a:txBody>
                  <a:tcPr/>
                </a:tc>
                <a:tc>
                  <a:txBody>
                    <a:bodyPr/>
                    <a:lstStyle/>
                    <a:p>
                      <a:r>
                        <a:rPr lang="en-US" sz="1000" dirty="0"/>
                        <a:t>0.90</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0.89</a:t>
                      </a:r>
                    </a:p>
                  </a:txBody>
                  <a:tcPr/>
                </a:tc>
                <a:tc>
                  <a:txBody>
                    <a:bodyPr/>
                    <a:lstStyle/>
                    <a:p>
                      <a:r>
                        <a:rPr lang="en-US" sz="1000" dirty="0"/>
                        <a:t>0.96</a:t>
                      </a:r>
                    </a:p>
                  </a:txBody>
                  <a:tcPr/>
                </a:tc>
                <a:tc>
                  <a:txBody>
                    <a:bodyPr/>
                    <a:lstStyle/>
                    <a:p>
                      <a:r>
                        <a:rPr lang="en-US" sz="1000" dirty="0"/>
                        <a:t>0.92</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0.98</a:t>
                      </a:r>
                    </a:p>
                  </a:txBody>
                  <a:tcPr/>
                </a:tc>
                <a:tc>
                  <a:txBody>
                    <a:bodyPr/>
                    <a:lstStyle/>
                    <a:p>
                      <a:r>
                        <a:rPr lang="en-US" sz="1000" dirty="0"/>
                        <a:t>0.99</a:t>
                      </a:r>
                    </a:p>
                  </a:txBody>
                  <a:tcPr/>
                </a:tc>
                <a:tc>
                  <a:txBody>
                    <a:bodyPr/>
                    <a:lstStyle/>
                    <a:p>
                      <a:r>
                        <a:rPr lang="en-US" sz="1000" dirty="0"/>
                        <a:t>0.98</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0.98</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0.96</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0.96</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17" name="TextBox 16">
            <a:extLst>
              <a:ext uri="{FF2B5EF4-FFF2-40B4-BE49-F238E27FC236}">
                <a16:creationId xmlns:a16="http://schemas.microsoft.com/office/drawing/2014/main" id="{C75B79CB-1A7D-1376-5B8E-4EE8DCB9673C}"/>
              </a:ext>
            </a:extLst>
          </p:cNvPr>
          <p:cNvSpPr txBox="1"/>
          <p:nvPr/>
        </p:nvSpPr>
        <p:spPr>
          <a:xfrm>
            <a:off x="8019394" y="3362745"/>
            <a:ext cx="3102131" cy="369332"/>
          </a:xfrm>
          <a:prstGeom prst="rect">
            <a:avLst/>
          </a:prstGeom>
          <a:noFill/>
        </p:spPr>
        <p:txBody>
          <a:bodyPr wrap="none" rtlCol="0">
            <a:spAutoFit/>
          </a:bodyPr>
          <a:lstStyle/>
          <a:p>
            <a:r>
              <a:rPr lang="en-US" dirty="0" err="1"/>
              <a:t>LinearSVC</a:t>
            </a:r>
            <a:r>
              <a:rPr lang="en-US" dirty="0"/>
              <a:t>(C=</a:t>
            </a:r>
            <a:r>
              <a:rPr lang="en-US" dirty="0">
                <a:solidFill>
                  <a:srgbClr val="0DAFDE"/>
                </a:solidFill>
              </a:rPr>
              <a:t>8</a:t>
            </a:r>
            <a:r>
              <a:rPr lang="en-US" dirty="0"/>
              <a:t>, </a:t>
            </a:r>
            <a:r>
              <a:rPr lang="en-US" dirty="0" err="1"/>
              <a:t>tol</a:t>
            </a:r>
            <a:r>
              <a:rPr lang="en-US" dirty="0"/>
              <a:t>=</a:t>
            </a:r>
            <a:r>
              <a:rPr lang="en-US" dirty="0">
                <a:solidFill>
                  <a:srgbClr val="0DAFDE"/>
                </a:solidFill>
              </a:rPr>
              <a:t>5e-05</a:t>
            </a:r>
            <a:r>
              <a:rPr lang="en-US" dirty="0"/>
              <a:t>)</a:t>
            </a:r>
          </a:p>
        </p:txBody>
      </p:sp>
      <p:sp>
        <p:nvSpPr>
          <p:cNvPr id="22" name="TextBox 21">
            <a:extLst>
              <a:ext uri="{FF2B5EF4-FFF2-40B4-BE49-F238E27FC236}">
                <a16:creationId xmlns:a16="http://schemas.microsoft.com/office/drawing/2014/main" id="{5B114FF7-F451-4AFD-A4D0-61E5FE8438F5}"/>
              </a:ext>
            </a:extLst>
          </p:cNvPr>
          <p:cNvSpPr txBox="1"/>
          <p:nvPr/>
        </p:nvSpPr>
        <p:spPr>
          <a:xfrm>
            <a:off x="8019394" y="4082405"/>
            <a:ext cx="755335" cy="369332"/>
          </a:xfrm>
          <a:prstGeom prst="rect">
            <a:avLst/>
          </a:prstGeom>
          <a:noFill/>
        </p:spPr>
        <p:txBody>
          <a:bodyPr wrap="none" rtlCol="0">
            <a:spAutoFit/>
          </a:bodyPr>
          <a:lstStyle/>
          <a:p>
            <a:r>
              <a:rPr lang="en-US" dirty="0"/>
              <a:t>'C’: </a:t>
            </a:r>
            <a:r>
              <a:rPr lang="en-US" dirty="0">
                <a:solidFill>
                  <a:srgbClr val="0DAFDE"/>
                </a:solidFill>
              </a:rPr>
              <a:t>8</a:t>
            </a:r>
          </a:p>
        </p:txBody>
      </p:sp>
      <p:sp>
        <p:nvSpPr>
          <p:cNvPr id="24" name="TextBox 23">
            <a:extLst>
              <a:ext uri="{FF2B5EF4-FFF2-40B4-BE49-F238E27FC236}">
                <a16:creationId xmlns:a16="http://schemas.microsoft.com/office/drawing/2014/main" id="{011C36A4-BFE3-CCB4-AA09-5D4C49BD45EE}"/>
              </a:ext>
            </a:extLst>
          </p:cNvPr>
          <p:cNvSpPr txBox="1"/>
          <p:nvPr/>
        </p:nvSpPr>
        <p:spPr>
          <a:xfrm>
            <a:off x="8019394" y="4862557"/>
            <a:ext cx="312906" cy="369332"/>
          </a:xfrm>
          <a:prstGeom prst="rect">
            <a:avLst/>
          </a:prstGeom>
          <a:noFill/>
        </p:spPr>
        <p:txBody>
          <a:bodyPr wrap="none" rtlCol="0">
            <a:spAutoFit/>
          </a:bodyPr>
          <a:lstStyle/>
          <a:p>
            <a:r>
              <a:rPr lang="en-US" dirty="0">
                <a:solidFill>
                  <a:srgbClr val="0DAFDE"/>
                </a:solidFill>
              </a:rPr>
              <a:t>5</a:t>
            </a:r>
          </a:p>
        </p:txBody>
      </p:sp>
      <p:sp>
        <p:nvSpPr>
          <p:cNvPr id="25" name="TextBox 24">
            <a:extLst>
              <a:ext uri="{FF2B5EF4-FFF2-40B4-BE49-F238E27FC236}">
                <a16:creationId xmlns:a16="http://schemas.microsoft.com/office/drawing/2014/main" id="{3927CB02-1334-6426-3D45-1BBF26597F83}"/>
              </a:ext>
            </a:extLst>
          </p:cNvPr>
          <p:cNvSpPr txBox="1"/>
          <p:nvPr/>
        </p:nvSpPr>
        <p:spPr>
          <a:xfrm>
            <a:off x="8019393" y="5656262"/>
            <a:ext cx="941283" cy="369332"/>
          </a:xfrm>
          <a:prstGeom prst="rect">
            <a:avLst/>
          </a:prstGeom>
          <a:noFill/>
        </p:spPr>
        <p:txBody>
          <a:bodyPr wrap="none" rtlCol="0">
            <a:spAutoFit/>
          </a:bodyPr>
          <a:lstStyle/>
          <a:p>
            <a:r>
              <a:rPr lang="en-US" dirty="0">
                <a:solidFill>
                  <a:srgbClr val="0DAFDE"/>
                </a:solidFill>
              </a:rPr>
              <a:t>96.92%</a:t>
            </a:r>
          </a:p>
        </p:txBody>
      </p:sp>
      <p:sp>
        <p:nvSpPr>
          <p:cNvPr id="10" name="TextBox 9">
            <a:extLst>
              <a:ext uri="{FF2B5EF4-FFF2-40B4-BE49-F238E27FC236}">
                <a16:creationId xmlns:a16="http://schemas.microsoft.com/office/drawing/2014/main" id="{41F6785B-4ABC-1D7A-939C-8AD37E601D10}"/>
              </a:ext>
            </a:extLst>
          </p:cNvPr>
          <p:cNvSpPr txBox="1"/>
          <p:nvPr/>
        </p:nvSpPr>
        <p:spPr>
          <a:xfrm>
            <a:off x="9478516" y="684405"/>
            <a:ext cx="837089" cy="584775"/>
          </a:xfrm>
          <a:prstGeom prst="rect">
            <a:avLst/>
          </a:prstGeom>
          <a:noFill/>
        </p:spPr>
        <p:txBody>
          <a:bodyPr wrap="none" rtlCol="0">
            <a:spAutoFit/>
          </a:bodyPr>
          <a:lstStyle/>
          <a:p>
            <a:r>
              <a:rPr lang="en-US" sz="1600" dirty="0"/>
              <a:t>Linear </a:t>
            </a:r>
          </a:p>
          <a:p>
            <a:r>
              <a:rPr lang="en-US" sz="1600" dirty="0"/>
              <a:t>SVC</a:t>
            </a:r>
          </a:p>
        </p:txBody>
      </p:sp>
      <p:sp>
        <p:nvSpPr>
          <p:cNvPr id="11" name="TextBox 10">
            <a:extLst>
              <a:ext uri="{FF2B5EF4-FFF2-40B4-BE49-F238E27FC236}">
                <a16:creationId xmlns:a16="http://schemas.microsoft.com/office/drawing/2014/main" id="{3DC065B1-ACC3-E300-B758-B8806B28D4AC}"/>
              </a:ext>
            </a:extLst>
          </p:cNvPr>
          <p:cNvSpPr txBox="1"/>
          <p:nvPr/>
        </p:nvSpPr>
        <p:spPr>
          <a:xfrm>
            <a:off x="10473865" y="792126"/>
            <a:ext cx="671979" cy="369332"/>
          </a:xfrm>
          <a:prstGeom prst="rect">
            <a:avLst/>
          </a:prstGeom>
          <a:noFill/>
        </p:spPr>
        <p:txBody>
          <a:bodyPr wrap="none" rtlCol="0">
            <a:spAutoFit/>
          </a:bodyPr>
          <a:lstStyle/>
          <a:p>
            <a:r>
              <a:rPr lang="en-US" dirty="0"/>
              <a:t>With</a:t>
            </a:r>
          </a:p>
        </p:txBody>
      </p:sp>
      <p:sp>
        <p:nvSpPr>
          <p:cNvPr id="18" name="TextBox 17">
            <a:extLst>
              <a:ext uri="{FF2B5EF4-FFF2-40B4-BE49-F238E27FC236}">
                <a16:creationId xmlns:a16="http://schemas.microsoft.com/office/drawing/2014/main" id="{94F14FA7-54F9-5403-1400-7274F977430B}"/>
              </a:ext>
            </a:extLst>
          </p:cNvPr>
          <p:cNvSpPr txBox="1"/>
          <p:nvPr/>
        </p:nvSpPr>
        <p:spPr>
          <a:xfrm>
            <a:off x="11304104" y="792126"/>
            <a:ext cx="679994" cy="369332"/>
          </a:xfrm>
          <a:prstGeom prst="rect">
            <a:avLst/>
          </a:prstGeom>
          <a:noFill/>
        </p:spPr>
        <p:txBody>
          <a:bodyPr wrap="none" rtlCol="0">
            <a:spAutoFit/>
          </a:bodyPr>
          <a:lstStyle/>
          <a:p>
            <a:r>
              <a:rPr lang="en-US" dirty="0"/>
              <a:t>PCA</a:t>
            </a:r>
          </a:p>
        </p:txBody>
      </p:sp>
      <p:sp>
        <p:nvSpPr>
          <p:cNvPr id="33" name="TextBox 32">
            <a:extLst>
              <a:ext uri="{FF2B5EF4-FFF2-40B4-BE49-F238E27FC236}">
                <a16:creationId xmlns:a16="http://schemas.microsoft.com/office/drawing/2014/main" id="{564DB5F2-57B4-AFF1-43E6-1BB49B246277}"/>
              </a:ext>
            </a:extLst>
          </p:cNvPr>
          <p:cNvSpPr txBox="1"/>
          <p:nvPr/>
        </p:nvSpPr>
        <p:spPr>
          <a:xfrm>
            <a:off x="2883261" y="928016"/>
            <a:ext cx="2929007" cy="369332"/>
          </a:xfrm>
          <a:prstGeom prst="rect">
            <a:avLst/>
          </a:prstGeom>
          <a:noFill/>
        </p:spPr>
        <p:txBody>
          <a:bodyPr wrap="none" rtlCol="0">
            <a:spAutoFit/>
          </a:bodyPr>
          <a:lstStyle/>
          <a:p>
            <a:r>
              <a:rPr lang="en-US" dirty="0">
                <a:solidFill>
                  <a:schemeClr val="accent6"/>
                </a:solidFill>
              </a:rPr>
              <a:t>Frequency domain data</a:t>
            </a:r>
          </a:p>
        </p:txBody>
      </p:sp>
      <p:sp>
        <p:nvSpPr>
          <p:cNvPr id="6" name="FIg 58">
            <a:extLst>
              <a:ext uri="{FF2B5EF4-FFF2-40B4-BE49-F238E27FC236}">
                <a16:creationId xmlns:a16="http://schemas.microsoft.com/office/drawing/2014/main" id="{ADBF4A15-0672-D8E8-0464-EC8BCFCD06D3}"/>
              </a:ext>
            </a:extLst>
          </p:cNvPr>
          <p:cNvSpPr txBox="1"/>
          <p:nvPr/>
        </p:nvSpPr>
        <p:spPr>
          <a:xfrm rot="16200000">
            <a:off x="11507607" y="6125852"/>
            <a:ext cx="859531" cy="369332"/>
          </a:xfrm>
          <a:prstGeom prst="rect">
            <a:avLst/>
          </a:prstGeom>
          <a:noFill/>
        </p:spPr>
        <p:txBody>
          <a:bodyPr wrap="none" rtlCol="0">
            <a:spAutoFit/>
          </a:bodyPr>
          <a:lstStyle/>
          <a:p>
            <a:r>
              <a:rPr lang="en-US" dirty="0"/>
              <a:t>Figure</a:t>
            </a:r>
          </a:p>
        </p:txBody>
      </p:sp>
      <p:pic>
        <p:nvPicPr>
          <p:cNvPr id="12" name="Picture 11" descr="Chart, waterfall chart&#10;&#10;Description automatically generated">
            <a:extLst>
              <a:ext uri="{FF2B5EF4-FFF2-40B4-BE49-F238E27FC236}">
                <a16:creationId xmlns:a16="http://schemas.microsoft.com/office/drawing/2014/main" id="{228A4203-1ADC-0160-B9FB-6352FD9451B3}"/>
              </a:ext>
            </a:extLst>
          </p:cNvPr>
          <p:cNvPicPr>
            <a:picLocks noChangeAspect="1"/>
          </p:cNvPicPr>
          <p:nvPr/>
        </p:nvPicPr>
        <p:blipFill>
          <a:blip r:embed="rId10"/>
          <a:stretch>
            <a:fillRect/>
          </a:stretch>
        </p:blipFill>
        <p:spPr>
          <a:xfrm>
            <a:off x="2787658" y="1419649"/>
            <a:ext cx="8700077" cy="4719778"/>
          </a:xfrm>
          <a:prstGeom prst="rect">
            <a:avLst/>
          </a:prstGeom>
          <a:ln>
            <a:solidFill>
              <a:schemeClr val="tx1">
                <a:lumMod val="50000"/>
                <a:lumOff val="50000"/>
              </a:schemeClr>
            </a:solidFill>
          </a:ln>
        </p:spPr>
      </p:pic>
    </p:spTree>
    <p:extLst>
      <p:ext uri="{BB962C8B-B14F-4D97-AF65-F5344CB8AC3E}">
        <p14:creationId xmlns:p14="http://schemas.microsoft.com/office/powerpoint/2010/main" val="792650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6"/>
                                        </p:tgtEl>
                                        <p:attrNameLst>
                                          <p:attrName>ppt_x</p:attrName>
                                        </p:attrNameLst>
                                      </p:cBhvr>
                                      <p:tavLst>
                                        <p:tav tm="0">
                                          <p:val>
                                            <p:strVal val="ppt_x"/>
                                          </p:val>
                                        </p:tav>
                                        <p:tav tm="100000">
                                          <p:val>
                                            <p:strVal val="ppt_x"/>
                                          </p:val>
                                        </p:tav>
                                      </p:tavLst>
                                    </p:anim>
                                    <p:anim calcmode="lin" valueType="num">
                                      <p:cBhvr additive="base">
                                        <p:cTn id="17" dur="500"/>
                                        <p:tgtEl>
                                          <p:spTgt spid="16"/>
                                        </p:tgtEl>
                                        <p:attrNameLst>
                                          <p:attrName>ppt_y</p:attrName>
                                        </p:attrNameLst>
                                      </p:cBhvr>
                                      <p:tavLst>
                                        <p:tav tm="0">
                                          <p:val>
                                            <p:strVal val="ppt_y"/>
                                          </p:val>
                                        </p:tav>
                                        <p:tav tm="100000">
                                          <p:val>
                                            <p:strVal val="1+ppt_h/2"/>
                                          </p:val>
                                        </p:tav>
                                      </p:tavLst>
                                    </p:anim>
                                    <p:set>
                                      <p:cBhvr>
                                        <p:cTn id="18" dur="1" fill="hold">
                                          <p:stCondLst>
                                            <p:cond delay="499"/>
                                          </p:stCondLst>
                                        </p:cTn>
                                        <p:tgtEl>
                                          <p:spTgt spid="16"/>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ppt_x"/>
                                          </p:val>
                                        </p:tav>
                                      </p:tavLst>
                                    </p:anim>
                                    <p:anim calcmode="lin" valueType="num">
                                      <p:cBhvr additive="base">
                                        <p:cTn id="21" dur="500"/>
                                        <p:tgtEl>
                                          <p:spTgt spid="13"/>
                                        </p:tgtEl>
                                        <p:attrNameLst>
                                          <p:attrName>ppt_y</p:attrName>
                                        </p:attrNameLst>
                                      </p:cBhvr>
                                      <p:tavLst>
                                        <p:tav tm="0">
                                          <p:val>
                                            <p:strVal val="ppt_y"/>
                                          </p:val>
                                        </p:tav>
                                        <p:tav tm="100000">
                                          <p:val>
                                            <p:strVal val="1+ppt_h/2"/>
                                          </p:val>
                                        </p:tav>
                                      </p:tavLst>
                                    </p:anim>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27"/>
                                        </p:tgtEl>
                                        <p:attrNameLst>
                                          <p:attrName>ppt_x</p:attrName>
                                        </p:attrNameLst>
                                      </p:cBhvr>
                                      <p:tavLst>
                                        <p:tav tm="0">
                                          <p:val>
                                            <p:strVal val="ppt_x"/>
                                          </p:val>
                                        </p:tav>
                                        <p:tav tm="100000">
                                          <p:val>
                                            <p:strVal val="ppt_x"/>
                                          </p:val>
                                        </p:tav>
                                      </p:tavLst>
                                    </p:anim>
                                    <p:anim calcmode="lin" valueType="num">
                                      <p:cBhvr additive="base">
                                        <p:cTn id="37" dur="500"/>
                                        <p:tgtEl>
                                          <p:spTgt spid="27"/>
                                        </p:tgtEl>
                                        <p:attrNameLst>
                                          <p:attrName>ppt_y</p:attrName>
                                        </p:attrNameLst>
                                      </p:cBhvr>
                                      <p:tavLst>
                                        <p:tav tm="0">
                                          <p:val>
                                            <p:strVal val="ppt_y"/>
                                          </p:val>
                                        </p:tav>
                                        <p:tav tm="100000">
                                          <p:val>
                                            <p:strVal val="1+ppt_h/2"/>
                                          </p:val>
                                        </p:tav>
                                      </p:tavLst>
                                    </p:anim>
                                    <p:set>
                                      <p:cBhvr>
                                        <p:cTn id="38" dur="1" fill="hold">
                                          <p:stCondLst>
                                            <p:cond delay="499"/>
                                          </p:stCondLst>
                                        </p:cTn>
                                        <p:tgtEl>
                                          <p:spTgt spid="27"/>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4"/>
                                        </p:tgtEl>
                                        <p:attrNameLst>
                                          <p:attrName>ppt_x</p:attrName>
                                        </p:attrNameLst>
                                      </p:cBhvr>
                                      <p:tavLst>
                                        <p:tav tm="0">
                                          <p:val>
                                            <p:strVal val="ppt_x"/>
                                          </p:val>
                                        </p:tav>
                                        <p:tav tm="100000">
                                          <p:val>
                                            <p:strVal val="ppt_x"/>
                                          </p:val>
                                        </p:tav>
                                      </p:tavLst>
                                    </p:anim>
                                    <p:anim calcmode="lin" valueType="num">
                                      <p:cBhvr additive="base">
                                        <p:cTn id="41" dur="500"/>
                                        <p:tgtEl>
                                          <p:spTgt spid="14"/>
                                        </p:tgtEl>
                                        <p:attrNameLst>
                                          <p:attrName>ppt_y</p:attrName>
                                        </p:attrNameLst>
                                      </p:cBhvr>
                                      <p:tavLst>
                                        <p:tav tm="0">
                                          <p:val>
                                            <p:strVal val="ppt_y"/>
                                          </p:val>
                                        </p:tav>
                                        <p:tav tm="100000">
                                          <p:val>
                                            <p:strVal val="1+ppt_h/2"/>
                                          </p:val>
                                        </p:tav>
                                      </p:tavLst>
                                    </p:anim>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7" restart="whenNotActive" fill="hold" evtFilter="cancelBubble" nodeType="interactiveSeq">
                <p:stCondLst>
                  <p:cond evt="onClick" delay="0">
                    <p:tgtEl>
                      <p:spTgt spid="6"/>
                    </p:tgtEl>
                  </p:cond>
                </p:stCondLst>
                <p:endSync evt="end" delay="0">
                  <p:rtn val="all"/>
                </p:endSync>
                <p:childTnLst>
                  <p:par>
                    <p:cTn id="78" fill="hold">
                      <p:stCondLst>
                        <p:cond delay="0"/>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500" fill="hold"/>
                                        <p:tgtEl>
                                          <p:spTgt spid="12"/>
                                        </p:tgtEl>
                                        <p:attrNameLst>
                                          <p:attrName>ppt_x</p:attrName>
                                        </p:attrNameLst>
                                      </p:cBhvr>
                                      <p:tavLst>
                                        <p:tav tm="0">
                                          <p:val>
                                            <p:strVal val="#ppt_x"/>
                                          </p:val>
                                        </p:tav>
                                        <p:tav tm="100000">
                                          <p:val>
                                            <p:strVal val="#ppt_x"/>
                                          </p:val>
                                        </p:tav>
                                      </p:tavLst>
                                    </p:anim>
                                    <p:anim calcmode="lin" valueType="num">
                                      <p:cBhvr additive="base">
                                        <p:cTn id="8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12"/>
                                        </p:tgtEl>
                                        <p:attrNameLst>
                                          <p:attrName>ppt_x</p:attrName>
                                        </p:attrNameLst>
                                      </p:cBhvr>
                                      <p:tavLst>
                                        <p:tav tm="0">
                                          <p:val>
                                            <p:strVal val="ppt_x"/>
                                          </p:val>
                                        </p:tav>
                                        <p:tav tm="100000">
                                          <p:val>
                                            <p:strVal val="ppt_x"/>
                                          </p:val>
                                        </p:tav>
                                      </p:tavLst>
                                    </p:anim>
                                    <p:anim calcmode="lin" valueType="num">
                                      <p:cBhvr additive="base">
                                        <p:cTn id="88" dur="500"/>
                                        <p:tgtEl>
                                          <p:spTgt spid="12"/>
                                        </p:tgtEl>
                                        <p:attrNameLst>
                                          <p:attrName>ppt_y</p:attrName>
                                        </p:attrNameLst>
                                      </p:cBhvr>
                                      <p:tavLst>
                                        <p:tav tm="0">
                                          <p:val>
                                            <p:strVal val="ppt_y"/>
                                          </p:val>
                                        </p:tav>
                                        <p:tav tm="100000">
                                          <p:val>
                                            <p:strVal val="1+ppt_h/2"/>
                                          </p:val>
                                        </p:tav>
                                      </p:tavLst>
                                    </p:anim>
                                    <p:set>
                                      <p:cBhvr>
                                        <p:cTn id="89"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16" grpId="0"/>
      <p:bldP spid="16" grpId="1"/>
      <p:bldP spid="27" grpId="0"/>
      <p:bldP spid="27" grpId="1"/>
      <p:bldP spid="37" grpId="0"/>
      <p:bldP spid="43" grpId="0"/>
      <p:bldP spid="45" grpId="0"/>
      <p:bldP spid="47" grpId="0"/>
      <p:bldP spid="17" grpId="0"/>
      <p:bldP spid="22" grpId="0"/>
      <p:bldP spid="24"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3">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5" name="TextBox 14">
            <a:extLst>
              <a:ext uri="{FF2B5EF4-FFF2-40B4-BE49-F238E27FC236}">
                <a16:creationId xmlns:a16="http://schemas.microsoft.com/office/drawing/2014/main" id="{B7FB0292-68B4-2EC8-C72C-BF42641898BD}"/>
              </a:ext>
            </a:extLst>
          </p:cNvPr>
          <p:cNvSpPr txBox="1"/>
          <p:nvPr/>
        </p:nvSpPr>
        <p:spPr>
          <a:xfrm>
            <a:off x="3138198" y="1440032"/>
            <a:ext cx="2255944" cy="369332"/>
          </a:xfrm>
          <a:prstGeom prst="rect">
            <a:avLst/>
          </a:prstGeom>
          <a:noFill/>
        </p:spPr>
        <p:txBody>
          <a:bodyPr wrap="square" rtlCol="0">
            <a:spAutoFit/>
          </a:bodyPr>
          <a:lstStyle/>
          <a:p>
            <a:r>
              <a:rPr lang="en-US" dirty="0">
                <a:solidFill>
                  <a:schemeClr val="tx1">
                    <a:lumMod val="85000"/>
                  </a:schemeClr>
                </a:solidFill>
              </a:rPr>
              <a:t>Accuracy Score </a:t>
            </a:r>
          </a:p>
        </p:txBody>
      </p:sp>
      <p:sp>
        <p:nvSpPr>
          <p:cNvPr id="16" name="TextBox 15">
            <a:extLst>
              <a:ext uri="{FF2B5EF4-FFF2-40B4-BE49-F238E27FC236}">
                <a16:creationId xmlns:a16="http://schemas.microsoft.com/office/drawing/2014/main" id="{1E589541-B879-7307-0F95-9158DA03BD2B}"/>
              </a:ext>
            </a:extLst>
          </p:cNvPr>
          <p:cNvSpPr txBox="1"/>
          <p:nvPr/>
        </p:nvSpPr>
        <p:spPr>
          <a:xfrm>
            <a:off x="3138198" y="2515778"/>
            <a:ext cx="2337692" cy="369332"/>
          </a:xfrm>
          <a:prstGeom prst="rect">
            <a:avLst/>
          </a:prstGeom>
          <a:noFill/>
        </p:spPr>
        <p:txBody>
          <a:bodyPr wrap="square" rtlCol="0">
            <a:spAutoFit/>
          </a:bodyPr>
          <a:lstStyle/>
          <a:p>
            <a:r>
              <a:rPr lang="en-US" dirty="0">
                <a:solidFill>
                  <a:schemeClr val="tx1">
                    <a:lumMod val="85000"/>
                  </a:schemeClr>
                </a:solidFill>
              </a:rPr>
              <a:t>Confusion Matrix</a:t>
            </a:r>
          </a:p>
        </p:txBody>
      </p:sp>
      <p:sp>
        <p:nvSpPr>
          <p:cNvPr id="27" name="TextBox 26">
            <a:extLst>
              <a:ext uri="{FF2B5EF4-FFF2-40B4-BE49-F238E27FC236}">
                <a16:creationId xmlns:a16="http://schemas.microsoft.com/office/drawing/2014/main" id="{32D1784B-029D-9570-3D78-C0A22EB3EDCA}"/>
              </a:ext>
            </a:extLst>
          </p:cNvPr>
          <p:cNvSpPr txBox="1"/>
          <p:nvPr/>
        </p:nvSpPr>
        <p:spPr>
          <a:xfrm>
            <a:off x="3134159" y="2498653"/>
            <a:ext cx="2631980" cy="369332"/>
          </a:xfrm>
          <a:prstGeom prst="rect">
            <a:avLst/>
          </a:prstGeom>
          <a:noFill/>
        </p:spPr>
        <p:txBody>
          <a:bodyPr wrap="square" rtlCol="0">
            <a:spAutoFit/>
          </a:bodyPr>
          <a:lstStyle/>
          <a:p>
            <a:r>
              <a:rPr lang="en-US" dirty="0">
                <a:solidFill>
                  <a:schemeClr val="tx1">
                    <a:lumMod val="85000"/>
                  </a:schemeClr>
                </a:solidFill>
              </a:rPr>
              <a:t>Classification Report</a:t>
            </a:r>
          </a:p>
        </p:txBody>
      </p:sp>
      <p:sp>
        <p:nvSpPr>
          <p:cNvPr id="37" name="TextBox 36">
            <a:extLst>
              <a:ext uri="{FF2B5EF4-FFF2-40B4-BE49-F238E27FC236}">
                <a16:creationId xmlns:a16="http://schemas.microsoft.com/office/drawing/2014/main" id="{FAE910E2-FEE1-6F0F-80A6-F8038152CFDC}"/>
              </a:ext>
            </a:extLst>
          </p:cNvPr>
          <p:cNvSpPr txBox="1"/>
          <p:nvPr/>
        </p:nvSpPr>
        <p:spPr>
          <a:xfrm>
            <a:off x="3138197" y="3362745"/>
            <a:ext cx="2432284" cy="369332"/>
          </a:xfrm>
          <a:prstGeom prst="rect">
            <a:avLst/>
          </a:prstGeom>
          <a:noFill/>
        </p:spPr>
        <p:txBody>
          <a:bodyPr wrap="square" rtlCol="0">
            <a:spAutoFit/>
          </a:bodyPr>
          <a:lstStyle/>
          <a:p>
            <a:r>
              <a:rPr lang="en-US" dirty="0">
                <a:solidFill>
                  <a:schemeClr val="tx1">
                    <a:lumMod val="85000"/>
                  </a:schemeClr>
                </a:solidFill>
              </a:rPr>
              <a:t>Best Estimator</a:t>
            </a:r>
          </a:p>
        </p:txBody>
      </p:sp>
      <p:sp>
        <p:nvSpPr>
          <p:cNvPr id="43" name="TextBox 42">
            <a:extLst>
              <a:ext uri="{FF2B5EF4-FFF2-40B4-BE49-F238E27FC236}">
                <a16:creationId xmlns:a16="http://schemas.microsoft.com/office/drawing/2014/main" id="{D427FEE7-7B48-28F5-F6AD-91A0C8B4A61C}"/>
              </a:ext>
            </a:extLst>
          </p:cNvPr>
          <p:cNvSpPr txBox="1"/>
          <p:nvPr/>
        </p:nvSpPr>
        <p:spPr>
          <a:xfrm>
            <a:off x="3138198" y="4082405"/>
            <a:ext cx="2255944" cy="369332"/>
          </a:xfrm>
          <a:prstGeom prst="rect">
            <a:avLst/>
          </a:prstGeom>
          <a:noFill/>
        </p:spPr>
        <p:txBody>
          <a:bodyPr wrap="square" rtlCol="0">
            <a:spAutoFit/>
          </a:bodyPr>
          <a:lstStyle/>
          <a:p>
            <a:r>
              <a:rPr lang="en-US" dirty="0">
                <a:solidFill>
                  <a:schemeClr val="tx1">
                    <a:lumMod val="85000"/>
                  </a:schemeClr>
                </a:solidFill>
              </a:rPr>
              <a:t>Best Parameter</a:t>
            </a:r>
          </a:p>
        </p:txBody>
      </p:sp>
      <p:sp>
        <p:nvSpPr>
          <p:cNvPr id="45" name="TextBox 44">
            <a:extLst>
              <a:ext uri="{FF2B5EF4-FFF2-40B4-BE49-F238E27FC236}">
                <a16:creationId xmlns:a16="http://schemas.microsoft.com/office/drawing/2014/main" id="{B58ADFF0-0A96-BE92-33D0-A896FE82265F}"/>
              </a:ext>
            </a:extLst>
          </p:cNvPr>
          <p:cNvSpPr txBox="1"/>
          <p:nvPr/>
        </p:nvSpPr>
        <p:spPr>
          <a:xfrm>
            <a:off x="3138197" y="4862557"/>
            <a:ext cx="2994837" cy="369332"/>
          </a:xfrm>
          <a:prstGeom prst="rect">
            <a:avLst/>
          </a:prstGeom>
          <a:noFill/>
        </p:spPr>
        <p:txBody>
          <a:bodyPr wrap="square" rtlCol="0">
            <a:spAutoFit/>
          </a:bodyPr>
          <a:lstStyle/>
          <a:p>
            <a:r>
              <a:rPr lang="en-US" dirty="0">
                <a:solidFill>
                  <a:schemeClr val="tx1">
                    <a:lumMod val="85000"/>
                  </a:schemeClr>
                </a:solidFill>
              </a:rPr>
              <a:t>Cross Validation sets</a:t>
            </a:r>
          </a:p>
        </p:txBody>
      </p:sp>
      <p:sp>
        <p:nvSpPr>
          <p:cNvPr id="47" name="TextBox 46">
            <a:extLst>
              <a:ext uri="{FF2B5EF4-FFF2-40B4-BE49-F238E27FC236}">
                <a16:creationId xmlns:a16="http://schemas.microsoft.com/office/drawing/2014/main" id="{943763AA-C34A-3CBF-E523-B28A0EBB900F}"/>
              </a:ext>
            </a:extLst>
          </p:cNvPr>
          <p:cNvSpPr txBox="1"/>
          <p:nvPr/>
        </p:nvSpPr>
        <p:spPr>
          <a:xfrm>
            <a:off x="3147986" y="5493096"/>
            <a:ext cx="4492312" cy="646331"/>
          </a:xfrm>
          <a:prstGeom prst="rect">
            <a:avLst/>
          </a:prstGeom>
          <a:noFill/>
        </p:spPr>
        <p:txBody>
          <a:bodyPr wrap="square" rtlCol="0">
            <a:spAutoFit/>
          </a:bodyPr>
          <a:lstStyle/>
          <a:p>
            <a:r>
              <a:rPr lang="en-US" dirty="0">
                <a:solidFill>
                  <a:schemeClr val="tx1">
                    <a:lumMod val="85000"/>
                  </a:schemeClr>
                </a:solidFill>
              </a:rPr>
              <a:t>Avg </a:t>
            </a:r>
            <a:r>
              <a:rPr lang="en-US" dirty="0" err="1">
                <a:solidFill>
                  <a:schemeClr val="tx1">
                    <a:lumMod val="85000"/>
                  </a:schemeClr>
                </a:solidFill>
              </a:rPr>
              <a:t>crossvalidation</a:t>
            </a:r>
            <a:r>
              <a:rPr lang="en-US" dirty="0">
                <a:solidFill>
                  <a:schemeClr val="tx1">
                    <a:lumMod val="85000"/>
                  </a:schemeClr>
                </a:solidFill>
              </a:rPr>
              <a:t> score Of </a:t>
            </a:r>
          </a:p>
          <a:p>
            <a:r>
              <a:rPr lang="en-US" dirty="0">
                <a:solidFill>
                  <a:schemeClr val="tx1">
                    <a:lumMod val="85000"/>
                  </a:schemeClr>
                </a:solidFill>
              </a:rPr>
              <a:t>best estimator</a:t>
            </a:r>
          </a:p>
        </p:txBody>
      </p:sp>
      <p:sp>
        <p:nvSpPr>
          <p:cNvPr id="9" name="TextBox 8">
            <a:extLst>
              <a:ext uri="{FF2B5EF4-FFF2-40B4-BE49-F238E27FC236}">
                <a16:creationId xmlns:a16="http://schemas.microsoft.com/office/drawing/2014/main" id="{EB788ED4-437E-33D8-E809-2F164936955C}"/>
              </a:ext>
            </a:extLst>
          </p:cNvPr>
          <p:cNvSpPr txBox="1"/>
          <p:nvPr/>
        </p:nvSpPr>
        <p:spPr>
          <a:xfrm>
            <a:off x="8019394" y="1440032"/>
            <a:ext cx="941283" cy="369332"/>
          </a:xfrm>
          <a:prstGeom prst="rect">
            <a:avLst/>
          </a:prstGeom>
          <a:noFill/>
        </p:spPr>
        <p:txBody>
          <a:bodyPr wrap="none" rtlCol="0">
            <a:spAutoFit/>
          </a:bodyPr>
          <a:lstStyle/>
          <a:p>
            <a:r>
              <a:rPr lang="en-US" dirty="0">
                <a:solidFill>
                  <a:srgbClr val="0DAFDE"/>
                </a:solidFill>
              </a:rPr>
              <a:t>98.70%</a:t>
            </a:r>
          </a:p>
        </p:txBody>
      </p:sp>
      <p:graphicFrame>
        <p:nvGraphicFramePr>
          <p:cNvPr id="13" name="Table 26">
            <a:extLst>
              <a:ext uri="{FF2B5EF4-FFF2-40B4-BE49-F238E27FC236}">
                <a16:creationId xmlns:a16="http://schemas.microsoft.com/office/drawing/2014/main" id="{C4DB86B8-F656-647E-706A-CDF0207B2091}"/>
              </a:ext>
            </a:extLst>
          </p:cNvPr>
          <p:cNvGraphicFramePr>
            <a:graphicFrameLocks noGrp="1"/>
          </p:cNvGraphicFramePr>
          <p:nvPr>
            <p:extLst>
              <p:ext uri="{D42A27DB-BD31-4B8C-83A1-F6EECF244321}">
                <p14:modId xmlns:p14="http://schemas.microsoft.com/office/powerpoint/2010/main" val="3507762389"/>
              </p:ext>
            </p:extLst>
          </p:nvPr>
        </p:nvGraphicFramePr>
        <p:xfrm>
          <a:off x="6404577" y="2351687"/>
          <a:ext cx="5149762" cy="2804160"/>
        </p:xfrm>
        <a:graphic>
          <a:graphicData uri="http://schemas.openxmlformats.org/drawingml/2006/table">
            <a:tbl>
              <a:tblPr firstRow="1" bandRow="1">
                <a:tableStyleId>{2D5ABB26-0587-4C30-8999-92F81FD0307C}</a:tableStyleId>
              </a:tblPr>
              <a:tblGrid>
                <a:gridCol w="860017">
                  <a:extLst>
                    <a:ext uri="{9D8B030D-6E8A-4147-A177-3AD203B41FA5}">
                      <a16:colId xmlns:a16="http://schemas.microsoft.com/office/drawing/2014/main" val="1762307471"/>
                    </a:ext>
                  </a:extLst>
                </a:gridCol>
                <a:gridCol w="611345">
                  <a:extLst>
                    <a:ext uri="{9D8B030D-6E8A-4147-A177-3AD203B41FA5}">
                      <a16:colId xmlns:a16="http://schemas.microsoft.com/office/drawing/2014/main" val="3347218617"/>
                    </a:ext>
                  </a:extLst>
                </a:gridCol>
                <a:gridCol w="735680">
                  <a:extLst>
                    <a:ext uri="{9D8B030D-6E8A-4147-A177-3AD203B41FA5}">
                      <a16:colId xmlns:a16="http://schemas.microsoft.com/office/drawing/2014/main" val="4160736459"/>
                    </a:ext>
                  </a:extLst>
                </a:gridCol>
                <a:gridCol w="735680">
                  <a:extLst>
                    <a:ext uri="{9D8B030D-6E8A-4147-A177-3AD203B41FA5}">
                      <a16:colId xmlns:a16="http://schemas.microsoft.com/office/drawing/2014/main" val="3464400690"/>
                    </a:ext>
                  </a:extLst>
                </a:gridCol>
                <a:gridCol w="735680">
                  <a:extLst>
                    <a:ext uri="{9D8B030D-6E8A-4147-A177-3AD203B41FA5}">
                      <a16:colId xmlns:a16="http://schemas.microsoft.com/office/drawing/2014/main" val="4173554572"/>
                    </a:ext>
                  </a:extLst>
                </a:gridCol>
                <a:gridCol w="735680">
                  <a:extLst>
                    <a:ext uri="{9D8B030D-6E8A-4147-A177-3AD203B41FA5}">
                      <a16:colId xmlns:a16="http://schemas.microsoft.com/office/drawing/2014/main" val="2867193850"/>
                    </a:ext>
                  </a:extLst>
                </a:gridCol>
                <a:gridCol w="735680">
                  <a:extLst>
                    <a:ext uri="{9D8B030D-6E8A-4147-A177-3AD203B41FA5}">
                      <a16:colId xmlns:a16="http://schemas.microsoft.com/office/drawing/2014/main" val="813668206"/>
                    </a:ext>
                  </a:extLst>
                </a:gridCol>
              </a:tblGrid>
              <a:tr h="509560">
                <a:tc>
                  <a:txBody>
                    <a:bodyPr/>
                    <a:lstStyle/>
                    <a:p>
                      <a:endParaRPr lang="en-US" dirty="0"/>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Laying</a:t>
                      </a:r>
                    </a:p>
                    <a:p>
                      <a:endParaRPr lang="en-US" sz="1000" dirty="0"/>
                    </a:p>
                  </a:txBody>
                  <a:tcPr>
                    <a:lnL w="3175" cap="flat" cmpd="sng" algn="ctr">
                      <a:no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Sitting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Standing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a:t>
                      </a:r>
                    </a:p>
                    <a:p>
                      <a:endParaRPr lang="en-US" sz="1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Walking down</a:t>
                      </a:r>
                    </a:p>
                    <a:p>
                      <a:endParaRPr lang="en-US" sz="1000" dirty="0"/>
                    </a:p>
                  </a:txBody>
                  <a:tcPr/>
                </a:tc>
                <a:tc>
                  <a:txBody>
                    <a:bodyPr/>
                    <a:lstStyle/>
                    <a:p>
                      <a:r>
                        <a:rPr lang="en-US" sz="1000" dirty="0"/>
                        <a:t>Walking</a:t>
                      </a:r>
                    </a:p>
                    <a:p>
                      <a:r>
                        <a:rPr lang="en-US" sz="1000" dirty="0"/>
                        <a:t>Up</a:t>
                      </a:r>
                    </a:p>
                    <a:p>
                      <a:endParaRPr lang="en-US" sz="1000" dirty="0"/>
                    </a:p>
                  </a:txBody>
                  <a:tcPr/>
                </a:tc>
                <a:extLst>
                  <a:ext uri="{0D108BD9-81ED-4DB2-BD59-A6C34878D82A}">
                    <a16:rowId xmlns:a16="http://schemas.microsoft.com/office/drawing/2014/main" val="1901737736"/>
                  </a:ext>
                </a:extLst>
              </a:tr>
              <a:tr h="339707">
                <a:tc>
                  <a:txBody>
                    <a:bodyPr/>
                    <a:lstStyle/>
                    <a:p>
                      <a:r>
                        <a:rPr lang="en-US" sz="1000" dirty="0"/>
                        <a:t>Laying</a:t>
                      </a:r>
                    </a:p>
                  </a:txBody>
                  <a:tcPr>
                    <a:lnT w="3175" cap="flat" cmpd="sng" algn="ctr">
                      <a:noFill/>
                      <a:prstDash val="solid"/>
                      <a:round/>
                      <a:headEnd type="none" w="med" len="med"/>
                      <a:tailEnd type="none" w="med" len="med"/>
                    </a:lnT>
                  </a:tcPr>
                </a:tc>
                <a:tc>
                  <a:txBody>
                    <a:bodyPr/>
                    <a:lstStyle/>
                    <a:p>
                      <a:r>
                        <a:rPr lang="en-US" dirty="0">
                          <a:solidFill>
                            <a:srgbClr val="0DAFDE"/>
                          </a:solidFill>
                        </a:rPr>
                        <a:t>305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22302332"/>
                  </a:ext>
                </a:extLst>
              </a:tr>
              <a:tr h="339707">
                <a:tc>
                  <a:txBody>
                    <a:bodyPr/>
                    <a:lstStyle/>
                    <a:p>
                      <a:r>
                        <a:rPr lang="en-US" sz="1000" dirty="0">
                          <a:solidFill>
                            <a:schemeClr val="accent5"/>
                          </a:solidFill>
                        </a:rPr>
                        <a:t>Sitting</a:t>
                      </a:r>
                    </a:p>
                  </a:txBody>
                  <a:tcPr/>
                </a:tc>
                <a:tc>
                  <a:txBody>
                    <a:bodyPr/>
                    <a:lstStyle/>
                    <a:p>
                      <a:r>
                        <a:rPr lang="en-US" dirty="0"/>
                        <a:t>0</a:t>
                      </a:r>
                    </a:p>
                  </a:txBody>
                  <a:tcPr/>
                </a:tc>
                <a:tc>
                  <a:txBody>
                    <a:bodyPr/>
                    <a:lstStyle/>
                    <a:p>
                      <a:r>
                        <a:rPr lang="en-US" dirty="0">
                          <a:solidFill>
                            <a:srgbClr val="0DAFDE"/>
                          </a:solidFill>
                        </a:rPr>
                        <a:t>255</a:t>
                      </a:r>
                    </a:p>
                  </a:txBody>
                  <a:tcPr/>
                </a:tc>
                <a:tc>
                  <a:txBody>
                    <a:bodyPr/>
                    <a:lstStyle/>
                    <a:p>
                      <a:r>
                        <a:rPr lang="en-US" dirty="0">
                          <a:solidFill>
                            <a:schemeClr val="accent6"/>
                          </a:solidFill>
                        </a:rPr>
                        <a:t>13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3977004"/>
                  </a:ext>
                </a:extLst>
              </a:tr>
              <a:tr h="339707">
                <a:tc>
                  <a:txBody>
                    <a:bodyPr/>
                    <a:lstStyle/>
                    <a:p>
                      <a:r>
                        <a:rPr lang="en-US" sz="1000" dirty="0">
                          <a:solidFill>
                            <a:schemeClr val="accent5"/>
                          </a:solidFill>
                        </a:rPr>
                        <a:t>Standing</a:t>
                      </a:r>
                    </a:p>
                  </a:txBody>
                  <a:tcPr/>
                </a:tc>
                <a:tc>
                  <a:txBody>
                    <a:bodyPr/>
                    <a:lstStyle/>
                    <a:p>
                      <a:r>
                        <a:rPr lang="en-US" dirty="0"/>
                        <a:t>0</a:t>
                      </a:r>
                    </a:p>
                  </a:txBody>
                  <a:tcPr/>
                </a:tc>
                <a:tc>
                  <a:txBody>
                    <a:bodyPr/>
                    <a:lstStyle/>
                    <a:p>
                      <a:r>
                        <a:rPr lang="en-US" dirty="0">
                          <a:solidFill>
                            <a:schemeClr val="accent6"/>
                          </a:solidFill>
                        </a:rPr>
                        <a:t>6</a:t>
                      </a:r>
                    </a:p>
                  </a:txBody>
                  <a:tcPr/>
                </a:tc>
                <a:tc>
                  <a:txBody>
                    <a:bodyPr/>
                    <a:lstStyle/>
                    <a:p>
                      <a:r>
                        <a:rPr lang="en-US" dirty="0">
                          <a:solidFill>
                            <a:srgbClr val="0DAFDE"/>
                          </a:solidFill>
                        </a:rPr>
                        <a:t>278</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695811571"/>
                  </a:ext>
                </a:extLst>
              </a:tr>
              <a:tr h="339707">
                <a:tc>
                  <a:txBody>
                    <a:bodyPr/>
                    <a:lstStyle/>
                    <a:p>
                      <a:r>
                        <a:rPr lang="en-US" sz="1000" dirty="0"/>
                        <a:t>Walking</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218</a:t>
                      </a:r>
                    </a:p>
                  </a:txBody>
                  <a:tcPr/>
                </a:tc>
                <a:tc>
                  <a:txBody>
                    <a:bodyPr/>
                    <a:lstStyle/>
                    <a:p>
                      <a:r>
                        <a:rPr lang="en-US" dirty="0"/>
                        <a:t>0</a:t>
                      </a:r>
                    </a:p>
                  </a:txBody>
                  <a:tcPr/>
                </a:tc>
                <a:tc>
                  <a:txBody>
                    <a:bodyPr/>
                    <a:lstStyle/>
                    <a:p>
                      <a:r>
                        <a:rPr lang="en-US" dirty="0"/>
                        <a:t>3</a:t>
                      </a:r>
                    </a:p>
                  </a:txBody>
                  <a:tcPr/>
                </a:tc>
                <a:extLst>
                  <a:ext uri="{0D108BD9-81ED-4DB2-BD59-A6C34878D82A}">
                    <a16:rowId xmlns:a16="http://schemas.microsoft.com/office/drawing/2014/main" val="890983824"/>
                  </a:ext>
                </a:extLst>
              </a:tr>
              <a:tr h="368016">
                <a:tc>
                  <a:txBody>
                    <a:bodyPr/>
                    <a:lstStyle/>
                    <a:p>
                      <a:r>
                        <a:rPr lang="en-US" sz="1000" dirty="0"/>
                        <a:t>Walking down</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196</a:t>
                      </a:r>
                    </a:p>
                  </a:txBody>
                  <a:tcPr/>
                </a:tc>
                <a:tc>
                  <a:txBody>
                    <a:bodyPr/>
                    <a:lstStyle/>
                    <a:p>
                      <a:r>
                        <a:rPr lang="en-US" dirty="0"/>
                        <a:t>0</a:t>
                      </a:r>
                    </a:p>
                  </a:txBody>
                  <a:tcPr/>
                </a:tc>
                <a:extLst>
                  <a:ext uri="{0D108BD9-81ED-4DB2-BD59-A6C34878D82A}">
                    <a16:rowId xmlns:a16="http://schemas.microsoft.com/office/drawing/2014/main" val="3739233925"/>
                  </a:ext>
                </a:extLst>
              </a:tr>
              <a:tr h="368016">
                <a:tc>
                  <a:txBody>
                    <a:bodyPr/>
                    <a:lstStyle/>
                    <a:p>
                      <a:r>
                        <a:rPr lang="en-US" sz="1000" dirty="0"/>
                        <a:t>Walking</a:t>
                      </a:r>
                    </a:p>
                    <a:p>
                      <a:r>
                        <a:rPr lang="en-US" sz="1000" dirty="0"/>
                        <a:t>Up</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DAFDE"/>
                          </a:solidFill>
                        </a:rPr>
                        <a:t>200</a:t>
                      </a:r>
                    </a:p>
                  </a:txBody>
                  <a:tcPr/>
                </a:tc>
                <a:extLst>
                  <a:ext uri="{0D108BD9-81ED-4DB2-BD59-A6C34878D82A}">
                    <a16:rowId xmlns:a16="http://schemas.microsoft.com/office/drawing/2014/main" val="2685061567"/>
                  </a:ext>
                </a:extLst>
              </a:tr>
            </a:tbl>
          </a:graphicData>
        </a:graphic>
      </p:graphicFrame>
      <p:graphicFrame>
        <p:nvGraphicFramePr>
          <p:cNvPr id="14" name="Table 33">
            <a:extLst>
              <a:ext uri="{FF2B5EF4-FFF2-40B4-BE49-F238E27FC236}">
                <a16:creationId xmlns:a16="http://schemas.microsoft.com/office/drawing/2014/main" id="{B6522A79-8B94-8B94-4F5D-D9689C8B53FE}"/>
              </a:ext>
            </a:extLst>
          </p:cNvPr>
          <p:cNvGraphicFramePr>
            <a:graphicFrameLocks noGrp="1"/>
          </p:cNvGraphicFramePr>
          <p:nvPr>
            <p:extLst>
              <p:ext uri="{D42A27DB-BD31-4B8C-83A1-F6EECF244321}">
                <p14:modId xmlns:p14="http://schemas.microsoft.com/office/powerpoint/2010/main" val="1282823529"/>
              </p:ext>
            </p:extLst>
          </p:nvPr>
        </p:nvGraphicFramePr>
        <p:xfrm>
          <a:off x="6404577" y="2120333"/>
          <a:ext cx="4806820" cy="3223488"/>
        </p:xfrm>
        <a:graphic>
          <a:graphicData uri="http://schemas.openxmlformats.org/drawingml/2006/table">
            <a:tbl>
              <a:tblPr firstRow="1" bandRow="1">
                <a:tableStyleId>{2D5ABB26-0587-4C30-8999-92F81FD0307C}</a:tableStyleId>
              </a:tblPr>
              <a:tblGrid>
                <a:gridCol w="961364">
                  <a:extLst>
                    <a:ext uri="{9D8B030D-6E8A-4147-A177-3AD203B41FA5}">
                      <a16:colId xmlns:a16="http://schemas.microsoft.com/office/drawing/2014/main" val="1629885439"/>
                    </a:ext>
                  </a:extLst>
                </a:gridCol>
                <a:gridCol w="961364">
                  <a:extLst>
                    <a:ext uri="{9D8B030D-6E8A-4147-A177-3AD203B41FA5}">
                      <a16:colId xmlns:a16="http://schemas.microsoft.com/office/drawing/2014/main" val="265551208"/>
                    </a:ext>
                  </a:extLst>
                </a:gridCol>
                <a:gridCol w="961364">
                  <a:extLst>
                    <a:ext uri="{9D8B030D-6E8A-4147-A177-3AD203B41FA5}">
                      <a16:colId xmlns:a16="http://schemas.microsoft.com/office/drawing/2014/main" val="2915651322"/>
                    </a:ext>
                  </a:extLst>
                </a:gridCol>
                <a:gridCol w="961364">
                  <a:extLst>
                    <a:ext uri="{9D8B030D-6E8A-4147-A177-3AD203B41FA5}">
                      <a16:colId xmlns:a16="http://schemas.microsoft.com/office/drawing/2014/main" val="1446339932"/>
                    </a:ext>
                  </a:extLst>
                </a:gridCol>
                <a:gridCol w="961364">
                  <a:extLst>
                    <a:ext uri="{9D8B030D-6E8A-4147-A177-3AD203B41FA5}">
                      <a16:colId xmlns:a16="http://schemas.microsoft.com/office/drawing/2014/main" val="2470752143"/>
                    </a:ext>
                  </a:extLst>
                </a:gridCol>
              </a:tblGrid>
              <a:tr h="270112">
                <a:tc>
                  <a:txBody>
                    <a:bodyPr/>
                    <a:lstStyle/>
                    <a:p>
                      <a:endParaRPr lang="en-US" sz="1000" dirty="0"/>
                    </a:p>
                  </a:txBody>
                  <a:tcPr/>
                </a:tc>
                <a:tc>
                  <a:txBody>
                    <a:bodyPr/>
                    <a:lstStyle/>
                    <a:p>
                      <a:r>
                        <a:rPr lang="en-US" sz="1000" dirty="0"/>
                        <a:t>precision</a:t>
                      </a:r>
                    </a:p>
                  </a:txBody>
                  <a:tcPr/>
                </a:tc>
                <a:tc>
                  <a:txBody>
                    <a:bodyPr/>
                    <a:lstStyle/>
                    <a:p>
                      <a:r>
                        <a:rPr lang="en-US" sz="1000" dirty="0"/>
                        <a:t>recall</a:t>
                      </a:r>
                    </a:p>
                  </a:txBody>
                  <a:tcPr/>
                </a:tc>
                <a:tc>
                  <a:txBody>
                    <a:bodyPr/>
                    <a:lstStyle/>
                    <a:p>
                      <a:r>
                        <a:rPr lang="en-US" sz="1000" dirty="0"/>
                        <a:t>f1-score</a:t>
                      </a:r>
                    </a:p>
                  </a:txBody>
                  <a:tcPr/>
                </a:tc>
                <a:tc>
                  <a:txBody>
                    <a:bodyPr/>
                    <a:lstStyle/>
                    <a:p>
                      <a:r>
                        <a:rPr lang="en-US" sz="1000" dirty="0"/>
                        <a:t>support</a:t>
                      </a:r>
                    </a:p>
                  </a:txBody>
                  <a:tcPr/>
                </a:tc>
                <a:extLst>
                  <a:ext uri="{0D108BD9-81ED-4DB2-BD59-A6C34878D82A}">
                    <a16:rowId xmlns:a16="http://schemas.microsoft.com/office/drawing/2014/main" val="952710887"/>
                  </a:ext>
                </a:extLst>
              </a:tr>
              <a:tr h="270112">
                <a:tc>
                  <a:txBody>
                    <a:bodyPr/>
                    <a:lstStyle/>
                    <a:p>
                      <a:r>
                        <a:rPr lang="en-US" sz="1000" dirty="0"/>
                        <a:t>Laying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305</a:t>
                      </a:r>
                    </a:p>
                  </a:txBody>
                  <a:tcPr/>
                </a:tc>
                <a:extLst>
                  <a:ext uri="{0D108BD9-81ED-4DB2-BD59-A6C34878D82A}">
                    <a16:rowId xmlns:a16="http://schemas.microsoft.com/office/drawing/2014/main" val="1769376720"/>
                  </a:ext>
                </a:extLst>
              </a:tr>
              <a:tr h="270112">
                <a:tc>
                  <a:txBody>
                    <a:bodyPr/>
                    <a:lstStyle/>
                    <a:p>
                      <a:r>
                        <a:rPr lang="en-US" sz="1000" dirty="0"/>
                        <a:t>Sitting</a:t>
                      </a:r>
                    </a:p>
                  </a:txBody>
                  <a:tcPr/>
                </a:tc>
                <a:tc>
                  <a:txBody>
                    <a:bodyPr/>
                    <a:lstStyle/>
                    <a:p>
                      <a:r>
                        <a:rPr lang="en-US" sz="1000" dirty="0"/>
                        <a:t>0.98</a:t>
                      </a:r>
                    </a:p>
                  </a:txBody>
                  <a:tcPr/>
                </a:tc>
                <a:tc>
                  <a:txBody>
                    <a:bodyPr/>
                    <a:lstStyle/>
                    <a:p>
                      <a:r>
                        <a:rPr lang="en-US" sz="1000" dirty="0"/>
                        <a:t>0.95</a:t>
                      </a:r>
                    </a:p>
                  </a:txBody>
                  <a:tcPr/>
                </a:tc>
                <a:tc>
                  <a:txBody>
                    <a:bodyPr/>
                    <a:lstStyle/>
                    <a:p>
                      <a:r>
                        <a:rPr lang="en-US" sz="1000" dirty="0"/>
                        <a:t>0.96</a:t>
                      </a:r>
                    </a:p>
                  </a:txBody>
                  <a:tcPr/>
                </a:tc>
                <a:tc>
                  <a:txBody>
                    <a:bodyPr/>
                    <a:lstStyle/>
                    <a:p>
                      <a:r>
                        <a:rPr lang="en-US" sz="1000" dirty="0"/>
                        <a:t>268</a:t>
                      </a:r>
                    </a:p>
                  </a:txBody>
                  <a:tcPr/>
                </a:tc>
                <a:extLst>
                  <a:ext uri="{0D108BD9-81ED-4DB2-BD59-A6C34878D82A}">
                    <a16:rowId xmlns:a16="http://schemas.microsoft.com/office/drawing/2014/main" val="3867093010"/>
                  </a:ext>
                </a:extLst>
              </a:tr>
              <a:tr h="270112">
                <a:tc>
                  <a:txBody>
                    <a:bodyPr/>
                    <a:lstStyle/>
                    <a:p>
                      <a:r>
                        <a:rPr lang="en-US" sz="1000" dirty="0"/>
                        <a:t>Standing</a:t>
                      </a:r>
                    </a:p>
                  </a:txBody>
                  <a:tcPr/>
                </a:tc>
                <a:tc>
                  <a:txBody>
                    <a:bodyPr/>
                    <a:lstStyle/>
                    <a:p>
                      <a:r>
                        <a:rPr lang="en-US" sz="1000" dirty="0"/>
                        <a:t>0.96</a:t>
                      </a:r>
                    </a:p>
                  </a:txBody>
                  <a:tcPr/>
                </a:tc>
                <a:tc>
                  <a:txBody>
                    <a:bodyPr/>
                    <a:lstStyle/>
                    <a:p>
                      <a:r>
                        <a:rPr lang="en-US" sz="1000" dirty="0"/>
                        <a:t>0.98</a:t>
                      </a:r>
                    </a:p>
                  </a:txBody>
                  <a:tcPr/>
                </a:tc>
                <a:tc>
                  <a:txBody>
                    <a:bodyPr/>
                    <a:lstStyle/>
                    <a:p>
                      <a:r>
                        <a:rPr lang="en-US" sz="1000" dirty="0"/>
                        <a:t>0.97</a:t>
                      </a:r>
                    </a:p>
                  </a:txBody>
                  <a:tcPr/>
                </a:tc>
                <a:tc>
                  <a:txBody>
                    <a:bodyPr/>
                    <a:lstStyle/>
                    <a:p>
                      <a:r>
                        <a:rPr lang="en-US" sz="1000" dirty="0"/>
                        <a:t>284</a:t>
                      </a:r>
                    </a:p>
                  </a:txBody>
                  <a:tcPr/>
                </a:tc>
                <a:extLst>
                  <a:ext uri="{0D108BD9-81ED-4DB2-BD59-A6C34878D82A}">
                    <a16:rowId xmlns:a16="http://schemas.microsoft.com/office/drawing/2014/main" val="2893131309"/>
                  </a:ext>
                </a:extLst>
              </a:tr>
              <a:tr h="270112">
                <a:tc>
                  <a:txBody>
                    <a:bodyPr/>
                    <a:lstStyle/>
                    <a:p>
                      <a:r>
                        <a:rPr lang="en-US" sz="1000" dirty="0"/>
                        <a:t>Walking</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218</a:t>
                      </a:r>
                    </a:p>
                  </a:txBody>
                  <a:tcPr/>
                </a:tc>
                <a:extLst>
                  <a:ext uri="{0D108BD9-81ED-4DB2-BD59-A6C34878D82A}">
                    <a16:rowId xmlns:a16="http://schemas.microsoft.com/office/drawing/2014/main" val="1581908486"/>
                  </a:ext>
                </a:extLst>
              </a:tr>
              <a:tr h="270112">
                <a:tc>
                  <a:txBody>
                    <a:bodyPr/>
                    <a:lstStyle/>
                    <a:p>
                      <a:r>
                        <a:rPr lang="en-US" sz="1000" dirty="0"/>
                        <a:t>Walking down</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196</a:t>
                      </a:r>
                    </a:p>
                  </a:txBody>
                  <a:tcPr/>
                </a:tc>
                <a:extLst>
                  <a:ext uri="{0D108BD9-81ED-4DB2-BD59-A6C34878D82A}">
                    <a16:rowId xmlns:a16="http://schemas.microsoft.com/office/drawing/2014/main" val="3988189266"/>
                  </a:ext>
                </a:extLst>
              </a:tr>
              <a:tr h="270112">
                <a:tc>
                  <a:txBody>
                    <a:bodyPr/>
                    <a:lstStyle/>
                    <a:p>
                      <a:r>
                        <a:rPr lang="en-US" sz="1000" dirty="0"/>
                        <a:t>Walking UP</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1.00</a:t>
                      </a:r>
                    </a:p>
                  </a:txBody>
                  <a:tcPr/>
                </a:tc>
                <a:tc>
                  <a:txBody>
                    <a:bodyPr/>
                    <a:lstStyle/>
                    <a:p>
                      <a:r>
                        <a:rPr lang="en-US" sz="1000" dirty="0"/>
                        <a:t>200</a:t>
                      </a:r>
                    </a:p>
                  </a:txBody>
                  <a:tcPr/>
                </a:tc>
                <a:extLst>
                  <a:ext uri="{0D108BD9-81ED-4DB2-BD59-A6C34878D82A}">
                    <a16:rowId xmlns:a16="http://schemas.microsoft.com/office/drawing/2014/main" val="2591630660"/>
                  </a:ext>
                </a:extLst>
              </a:tr>
              <a:tr h="27011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209691258"/>
                  </a:ext>
                </a:extLst>
              </a:tr>
              <a:tr h="270112">
                <a:tc>
                  <a:txBody>
                    <a:bodyPr/>
                    <a:lstStyle/>
                    <a:p>
                      <a:r>
                        <a:rPr lang="en-US" sz="1000" dirty="0"/>
                        <a:t>Accuracy</a:t>
                      </a:r>
                    </a:p>
                  </a:txBody>
                  <a:tcPr/>
                </a:tc>
                <a:tc>
                  <a:txBody>
                    <a:bodyPr/>
                    <a:lstStyle/>
                    <a:p>
                      <a:endParaRPr lang="en-US" sz="1000" dirty="0"/>
                    </a:p>
                  </a:txBody>
                  <a:tcPr/>
                </a:tc>
                <a:tc>
                  <a:txBody>
                    <a:bodyPr/>
                    <a:lstStyle/>
                    <a:p>
                      <a:endParaRPr lang="en-US" sz="1000" dirty="0"/>
                    </a:p>
                  </a:txBody>
                  <a:tcPr/>
                </a:tc>
                <a:tc>
                  <a:txBody>
                    <a:bodyPr/>
                    <a:lstStyle/>
                    <a:p>
                      <a:r>
                        <a:rPr lang="en-US" sz="1000" dirty="0"/>
                        <a:t>0.99</a:t>
                      </a:r>
                    </a:p>
                  </a:txBody>
                  <a:tcPr/>
                </a:tc>
                <a:tc>
                  <a:txBody>
                    <a:bodyPr/>
                    <a:lstStyle/>
                    <a:p>
                      <a:r>
                        <a:rPr lang="en-US" sz="1000" dirty="0"/>
                        <a:t>1471</a:t>
                      </a:r>
                    </a:p>
                  </a:txBody>
                  <a:tcPr/>
                </a:tc>
                <a:extLst>
                  <a:ext uri="{0D108BD9-81ED-4DB2-BD59-A6C34878D82A}">
                    <a16:rowId xmlns:a16="http://schemas.microsoft.com/office/drawing/2014/main" val="1659388028"/>
                  </a:ext>
                </a:extLst>
              </a:tr>
              <a:tr h="270112">
                <a:tc>
                  <a:txBody>
                    <a:bodyPr/>
                    <a:lstStyle/>
                    <a:p>
                      <a:r>
                        <a:rPr lang="en-US" sz="1000" dirty="0"/>
                        <a:t>Macro Avg</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1471</a:t>
                      </a:r>
                    </a:p>
                  </a:txBody>
                  <a:tcPr/>
                </a:tc>
                <a:extLst>
                  <a:ext uri="{0D108BD9-81ED-4DB2-BD59-A6C34878D82A}">
                    <a16:rowId xmlns:a16="http://schemas.microsoft.com/office/drawing/2014/main" val="4292483853"/>
                  </a:ext>
                </a:extLst>
              </a:tr>
              <a:tr h="270112">
                <a:tc>
                  <a:txBody>
                    <a:bodyPr/>
                    <a:lstStyle/>
                    <a:p>
                      <a:r>
                        <a:rPr lang="en-US" sz="1000" dirty="0"/>
                        <a:t>Weighted Avg</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0.99</a:t>
                      </a:r>
                    </a:p>
                  </a:txBody>
                  <a:tcPr/>
                </a:tc>
                <a:tc>
                  <a:txBody>
                    <a:bodyPr/>
                    <a:lstStyle/>
                    <a:p>
                      <a:r>
                        <a:rPr lang="en-US" sz="1000" dirty="0"/>
                        <a:t>1471</a:t>
                      </a:r>
                    </a:p>
                  </a:txBody>
                  <a:tcPr/>
                </a:tc>
                <a:extLst>
                  <a:ext uri="{0D108BD9-81ED-4DB2-BD59-A6C34878D82A}">
                    <a16:rowId xmlns:a16="http://schemas.microsoft.com/office/drawing/2014/main" val="126273442"/>
                  </a:ext>
                </a:extLst>
              </a:tr>
            </a:tbl>
          </a:graphicData>
        </a:graphic>
      </p:graphicFrame>
      <p:sp>
        <p:nvSpPr>
          <p:cNvPr id="17" name="TextBox 16">
            <a:extLst>
              <a:ext uri="{FF2B5EF4-FFF2-40B4-BE49-F238E27FC236}">
                <a16:creationId xmlns:a16="http://schemas.microsoft.com/office/drawing/2014/main" id="{C75B79CB-1A7D-1376-5B8E-4EE8DCB9673C}"/>
              </a:ext>
            </a:extLst>
          </p:cNvPr>
          <p:cNvSpPr txBox="1"/>
          <p:nvPr/>
        </p:nvSpPr>
        <p:spPr>
          <a:xfrm>
            <a:off x="8019394" y="3362745"/>
            <a:ext cx="3294492" cy="369332"/>
          </a:xfrm>
          <a:prstGeom prst="rect">
            <a:avLst/>
          </a:prstGeom>
          <a:noFill/>
        </p:spPr>
        <p:txBody>
          <a:bodyPr wrap="none" rtlCol="0">
            <a:spAutoFit/>
          </a:bodyPr>
          <a:lstStyle/>
          <a:p>
            <a:r>
              <a:rPr lang="en-US" dirty="0" err="1"/>
              <a:t>LinearSVC</a:t>
            </a:r>
            <a:r>
              <a:rPr lang="en-US" dirty="0"/>
              <a:t>(C=</a:t>
            </a:r>
            <a:r>
              <a:rPr lang="en-US" dirty="0">
                <a:solidFill>
                  <a:srgbClr val="0DAFDE"/>
                </a:solidFill>
              </a:rPr>
              <a:t>0.5</a:t>
            </a:r>
            <a:r>
              <a:rPr lang="en-US" dirty="0"/>
              <a:t>, </a:t>
            </a:r>
            <a:r>
              <a:rPr lang="en-US" dirty="0" err="1"/>
              <a:t>tol</a:t>
            </a:r>
            <a:r>
              <a:rPr lang="en-US" dirty="0"/>
              <a:t>=</a:t>
            </a:r>
            <a:r>
              <a:rPr lang="en-US" dirty="0">
                <a:solidFill>
                  <a:srgbClr val="0DAFDE"/>
                </a:solidFill>
              </a:rPr>
              <a:t>5e-05</a:t>
            </a:r>
            <a:r>
              <a:rPr lang="en-US" dirty="0"/>
              <a:t>)</a:t>
            </a:r>
          </a:p>
        </p:txBody>
      </p:sp>
      <p:sp>
        <p:nvSpPr>
          <p:cNvPr id="22" name="TextBox 21">
            <a:extLst>
              <a:ext uri="{FF2B5EF4-FFF2-40B4-BE49-F238E27FC236}">
                <a16:creationId xmlns:a16="http://schemas.microsoft.com/office/drawing/2014/main" id="{5B114FF7-F451-4AFD-A4D0-61E5FE8438F5}"/>
              </a:ext>
            </a:extLst>
          </p:cNvPr>
          <p:cNvSpPr txBox="1"/>
          <p:nvPr/>
        </p:nvSpPr>
        <p:spPr>
          <a:xfrm>
            <a:off x="8019394" y="4082405"/>
            <a:ext cx="947695" cy="369332"/>
          </a:xfrm>
          <a:prstGeom prst="rect">
            <a:avLst/>
          </a:prstGeom>
          <a:noFill/>
        </p:spPr>
        <p:txBody>
          <a:bodyPr wrap="none" rtlCol="0">
            <a:spAutoFit/>
          </a:bodyPr>
          <a:lstStyle/>
          <a:p>
            <a:r>
              <a:rPr lang="en-US" dirty="0"/>
              <a:t>'C’: </a:t>
            </a:r>
            <a:r>
              <a:rPr lang="en-US" dirty="0">
                <a:solidFill>
                  <a:srgbClr val="0DAFDE"/>
                </a:solidFill>
              </a:rPr>
              <a:t>0.5</a:t>
            </a:r>
          </a:p>
        </p:txBody>
      </p:sp>
      <p:sp>
        <p:nvSpPr>
          <p:cNvPr id="24" name="TextBox 23">
            <a:extLst>
              <a:ext uri="{FF2B5EF4-FFF2-40B4-BE49-F238E27FC236}">
                <a16:creationId xmlns:a16="http://schemas.microsoft.com/office/drawing/2014/main" id="{011C36A4-BFE3-CCB4-AA09-5D4C49BD45EE}"/>
              </a:ext>
            </a:extLst>
          </p:cNvPr>
          <p:cNvSpPr txBox="1"/>
          <p:nvPr/>
        </p:nvSpPr>
        <p:spPr>
          <a:xfrm>
            <a:off x="8019394" y="4862557"/>
            <a:ext cx="312906" cy="369332"/>
          </a:xfrm>
          <a:prstGeom prst="rect">
            <a:avLst/>
          </a:prstGeom>
          <a:noFill/>
        </p:spPr>
        <p:txBody>
          <a:bodyPr wrap="none" rtlCol="0">
            <a:spAutoFit/>
          </a:bodyPr>
          <a:lstStyle/>
          <a:p>
            <a:r>
              <a:rPr lang="en-US" dirty="0">
                <a:solidFill>
                  <a:srgbClr val="0DAFDE"/>
                </a:solidFill>
              </a:rPr>
              <a:t>5</a:t>
            </a:r>
          </a:p>
        </p:txBody>
      </p:sp>
      <p:sp>
        <p:nvSpPr>
          <p:cNvPr id="25" name="TextBox 24">
            <a:extLst>
              <a:ext uri="{FF2B5EF4-FFF2-40B4-BE49-F238E27FC236}">
                <a16:creationId xmlns:a16="http://schemas.microsoft.com/office/drawing/2014/main" id="{3927CB02-1334-6426-3D45-1BBF26597F83}"/>
              </a:ext>
            </a:extLst>
          </p:cNvPr>
          <p:cNvSpPr txBox="1"/>
          <p:nvPr/>
        </p:nvSpPr>
        <p:spPr>
          <a:xfrm>
            <a:off x="8019393" y="5656262"/>
            <a:ext cx="941283" cy="369332"/>
          </a:xfrm>
          <a:prstGeom prst="rect">
            <a:avLst/>
          </a:prstGeom>
          <a:noFill/>
        </p:spPr>
        <p:txBody>
          <a:bodyPr wrap="none" rtlCol="0">
            <a:spAutoFit/>
          </a:bodyPr>
          <a:lstStyle/>
          <a:p>
            <a:r>
              <a:rPr lang="en-US" dirty="0">
                <a:solidFill>
                  <a:srgbClr val="0DAFDE"/>
                </a:solidFill>
              </a:rPr>
              <a:t>98.65%</a:t>
            </a:r>
          </a:p>
        </p:txBody>
      </p:sp>
      <p:sp>
        <p:nvSpPr>
          <p:cNvPr id="10" name="TextBox 9">
            <a:extLst>
              <a:ext uri="{FF2B5EF4-FFF2-40B4-BE49-F238E27FC236}">
                <a16:creationId xmlns:a16="http://schemas.microsoft.com/office/drawing/2014/main" id="{41F6785B-4ABC-1D7A-939C-8AD37E601D10}"/>
              </a:ext>
            </a:extLst>
          </p:cNvPr>
          <p:cNvSpPr txBox="1"/>
          <p:nvPr/>
        </p:nvSpPr>
        <p:spPr>
          <a:xfrm>
            <a:off x="9478516" y="684405"/>
            <a:ext cx="837089" cy="584775"/>
          </a:xfrm>
          <a:prstGeom prst="rect">
            <a:avLst/>
          </a:prstGeom>
          <a:noFill/>
        </p:spPr>
        <p:txBody>
          <a:bodyPr wrap="none" rtlCol="0">
            <a:spAutoFit/>
          </a:bodyPr>
          <a:lstStyle/>
          <a:p>
            <a:r>
              <a:rPr lang="en-US" sz="1600" dirty="0"/>
              <a:t>Linear </a:t>
            </a:r>
          </a:p>
          <a:p>
            <a:r>
              <a:rPr lang="en-US" sz="1600" dirty="0"/>
              <a:t>SVC</a:t>
            </a:r>
          </a:p>
        </p:txBody>
      </p:sp>
      <p:sp>
        <p:nvSpPr>
          <p:cNvPr id="11" name="TextBox 10">
            <a:extLst>
              <a:ext uri="{FF2B5EF4-FFF2-40B4-BE49-F238E27FC236}">
                <a16:creationId xmlns:a16="http://schemas.microsoft.com/office/drawing/2014/main" id="{3DC065B1-ACC3-E300-B758-B8806B28D4AC}"/>
              </a:ext>
            </a:extLst>
          </p:cNvPr>
          <p:cNvSpPr txBox="1"/>
          <p:nvPr/>
        </p:nvSpPr>
        <p:spPr>
          <a:xfrm>
            <a:off x="10473865" y="792126"/>
            <a:ext cx="671979" cy="369332"/>
          </a:xfrm>
          <a:prstGeom prst="rect">
            <a:avLst/>
          </a:prstGeom>
          <a:noFill/>
        </p:spPr>
        <p:txBody>
          <a:bodyPr wrap="none" rtlCol="0">
            <a:spAutoFit/>
          </a:bodyPr>
          <a:lstStyle/>
          <a:p>
            <a:r>
              <a:rPr lang="en-US" dirty="0"/>
              <a:t>With</a:t>
            </a:r>
          </a:p>
        </p:txBody>
      </p:sp>
      <p:sp>
        <p:nvSpPr>
          <p:cNvPr id="18" name="TextBox 17">
            <a:extLst>
              <a:ext uri="{FF2B5EF4-FFF2-40B4-BE49-F238E27FC236}">
                <a16:creationId xmlns:a16="http://schemas.microsoft.com/office/drawing/2014/main" id="{94F14FA7-54F9-5403-1400-7274F977430B}"/>
              </a:ext>
            </a:extLst>
          </p:cNvPr>
          <p:cNvSpPr txBox="1"/>
          <p:nvPr/>
        </p:nvSpPr>
        <p:spPr>
          <a:xfrm>
            <a:off x="11304104" y="792126"/>
            <a:ext cx="679994" cy="369332"/>
          </a:xfrm>
          <a:prstGeom prst="rect">
            <a:avLst/>
          </a:prstGeom>
          <a:noFill/>
        </p:spPr>
        <p:txBody>
          <a:bodyPr wrap="none" rtlCol="0">
            <a:spAutoFit/>
          </a:bodyPr>
          <a:lstStyle/>
          <a:p>
            <a:r>
              <a:rPr lang="en-US" dirty="0"/>
              <a:t>PCA</a:t>
            </a:r>
          </a:p>
        </p:txBody>
      </p:sp>
      <p:sp>
        <p:nvSpPr>
          <p:cNvPr id="33" name="TextBox 32">
            <a:extLst>
              <a:ext uri="{FF2B5EF4-FFF2-40B4-BE49-F238E27FC236}">
                <a16:creationId xmlns:a16="http://schemas.microsoft.com/office/drawing/2014/main" id="{564DB5F2-57B4-AFF1-43E6-1BB49B246277}"/>
              </a:ext>
            </a:extLst>
          </p:cNvPr>
          <p:cNvSpPr txBox="1"/>
          <p:nvPr/>
        </p:nvSpPr>
        <p:spPr>
          <a:xfrm>
            <a:off x="2883261" y="928016"/>
            <a:ext cx="2246128" cy="369332"/>
          </a:xfrm>
          <a:prstGeom prst="rect">
            <a:avLst/>
          </a:prstGeom>
          <a:noFill/>
        </p:spPr>
        <p:txBody>
          <a:bodyPr wrap="none" rtlCol="0">
            <a:spAutoFit/>
          </a:bodyPr>
          <a:lstStyle/>
          <a:p>
            <a:r>
              <a:rPr lang="en-US" dirty="0">
                <a:solidFill>
                  <a:schemeClr val="accent6"/>
                </a:solidFill>
              </a:rPr>
              <a:t>Time domain data</a:t>
            </a:r>
          </a:p>
        </p:txBody>
      </p:sp>
      <p:sp>
        <p:nvSpPr>
          <p:cNvPr id="28" name="Fig 59">
            <a:extLst>
              <a:ext uri="{FF2B5EF4-FFF2-40B4-BE49-F238E27FC236}">
                <a16:creationId xmlns:a16="http://schemas.microsoft.com/office/drawing/2014/main" id="{F48F21B6-20BF-1876-81A8-E1E9D639F7FA}"/>
              </a:ext>
            </a:extLst>
          </p:cNvPr>
          <p:cNvSpPr txBox="1"/>
          <p:nvPr/>
        </p:nvSpPr>
        <p:spPr>
          <a:xfrm rot="16200000">
            <a:off x="11517188" y="6125852"/>
            <a:ext cx="859531" cy="369332"/>
          </a:xfrm>
          <a:prstGeom prst="rect">
            <a:avLst/>
          </a:prstGeom>
          <a:noFill/>
        </p:spPr>
        <p:txBody>
          <a:bodyPr wrap="none" rtlCol="0">
            <a:spAutoFit/>
          </a:bodyPr>
          <a:lstStyle/>
          <a:p>
            <a:r>
              <a:rPr lang="en-US" dirty="0"/>
              <a:t>Figure</a:t>
            </a:r>
          </a:p>
        </p:txBody>
      </p:sp>
      <p:pic>
        <p:nvPicPr>
          <p:cNvPr id="31" name="Picture 30" descr="Chart, waterfall chart&#10;&#10;Description automatically generated">
            <a:extLst>
              <a:ext uri="{FF2B5EF4-FFF2-40B4-BE49-F238E27FC236}">
                <a16:creationId xmlns:a16="http://schemas.microsoft.com/office/drawing/2014/main" id="{6F87DEC7-CED3-3F79-1799-487DAFA477A0}"/>
              </a:ext>
            </a:extLst>
          </p:cNvPr>
          <p:cNvPicPr>
            <a:picLocks noChangeAspect="1"/>
          </p:cNvPicPr>
          <p:nvPr/>
        </p:nvPicPr>
        <p:blipFill>
          <a:blip r:embed="rId10"/>
          <a:stretch>
            <a:fillRect/>
          </a:stretch>
        </p:blipFill>
        <p:spPr>
          <a:xfrm>
            <a:off x="2823484" y="1311592"/>
            <a:ext cx="8730855" cy="4827835"/>
          </a:xfrm>
          <a:prstGeom prst="rect">
            <a:avLst/>
          </a:prstGeom>
          <a:ln>
            <a:solidFill>
              <a:schemeClr val="tx1">
                <a:lumMod val="50000"/>
                <a:lumOff val="50000"/>
              </a:schemeClr>
            </a:solidFill>
          </a:ln>
        </p:spPr>
      </p:pic>
    </p:spTree>
    <p:extLst>
      <p:ext uri="{BB962C8B-B14F-4D97-AF65-F5344CB8AC3E}">
        <p14:creationId xmlns:p14="http://schemas.microsoft.com/office/powerpoint/2010/main" val="1964978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6"/>
                                        </p:tgtEl>
                                        <p:attrNameLst>
                                          <p:attrName>ppt_x</p:attrName>
                                        </p:attrNameLst>
                                      </p:cBhvr>
                                      <p:tavLst>
                                        <p:tav tm="0">
                                          <p:val>
                                            <p:strVal val="ppt_x"/>
                                          </p:val>
                                        </p:tav>
                                        <p:tav tm="100000">
                                          <p:val>
                                            <p:strVal val="ppt_x"/>
                                          </p:val>
                                        </p:tav>
                                      </p:tavLst>
                                    </p:anim>
                                    <p:anim calcmode="lin" valueType="num">
                                      <p:cBhvr additive="base">
                                        <p:cTn id="17" dur="500"/>
                                        <p:tgtEl>
                                          <p:spTgt spid="16"/>
                                        </p:tgtEl>
                                        <p:attrNameLst>
                                          <p:attrName>ppt_y</p:attrName>
                                        </p:attrNameLst>
                                      </p:cBhvr>
                                      <p:tavLst>
                                        <p:tav tm="0">
                                          <p:val>
                                            <p:strVal val="ppt_y"/>
                                          </p:val>
                                        </p:tav>
                                        <p:tav tm="100000">
                                          <p:val>
                                            <p:strVal val="1+ppt_h/2"/>
                                          </p:val>
                                        </p:tav>
                                      </p:tavLst>
                                    </p:anim>
                                    <p:set>
                                      <p:cBhvr>
                                        <p:cTn id="18" dur="1" fill="hold">
                                          <p:stCondLst>
                                            <p:cond delay="499"/>
                                          </p:stCondLst>
                                        </p:cTn>
                                        <p:tgtEl>
                                          <p:spTgt spid="16"/>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ppt_x"/>
                                          </p:val>
                                        </p:tav>
                                      </p:tavLst>
                                    </p:anim>
                                    <p:anim calcmode="lin" valueType="num">
                                      <p:cBhvr additive="base">
                                        <p:cTn id="21" dur="500"/>
                                        <p:tgtEl>
                                          <p:spTgt spid="13"/>
                                        </p:tgtEl>
                                        <p:attrNameLst>
                                          <p:attrName>ppt_y</p:attrName>
                                        </p:attrNameLst>
                                      </p:cBhvr>
                                      <p:tavLst>
                                        <p:tav tm="0">
                                          <p:val>
                                            <p:strVal val="ppt_y"/>
                                          </p:val>
                                        </p:tav>
                                        <p:tav tm="100000">
                                          <p:val>
                                            <p:strVal val="1+ppt_h/2"/>
                                          </p:val>
                                        </p:tav>
                                      </p:tavLst>
                                    </p:anim>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27"/>
                                        </p:tgtEl>
                                        <p:attrNameLst>
                                          <p:attrName>ppt_x</p:attrName>
                                        </p:attrNameLst>
                                      </p:cBhvr>
                                      <p:tavLst>
                                        <p:tav tm="0">
                                          <p:val>
                                            <p:strVal val="ppt_x"/>
                                          </p:val>
                                        </p:tav>
                                        <p:tav tm="100000">
                                          <p:val>
                                            <p:strVal val="ppt_x"/>
                                          </p:val>
                                        </p:tav>
                                      </p:tavLst>
                                    </p:anim>
                                    <p:anim calcmode="lin" valueType="num">
                                      <p:cBhvr additive="base">
                                        <p:cTn id="37" dur="500"/>
                                        <p:tgtEl>
                                          <p:spTgt spid="27"/>
                                        </p:tgtEl>
                                        <p:attrNameLst>
                                          <p:attrName>ppt_y</p:attrName>
                                        </p:attrNameLst>
                                      </p:cBhvr>
                                      <p:tavLst>
                                        <p:tav tm="0">
                                          <p:val>
                                            <p:strVal val="ppt_y"/>
                                          </p:val>
                                        </p:tav>
                                        <p:tav tm="100000">
                                          <p:val>
                                            <p:strVal val="1+ppt_h/2"/>
                                          </p:val>
                                        </p:tav>
                                      </p:tavLst>
                                    </p:anim>
                                    <p:set>
                                      <p:cBhvr>
                                        <p:cTn id="38" dur="1" fill="hold">
                                          <p:stCondLst>
                                            <p:cond delay="499"/>
                                          </p:stCondLst>
                                        </p:cTn>
                                        <p:tgtEl>
                                          <p:spTgt spid="27"/>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4"/>
                                        </p:tgtEl>
                                        <p:attrNameLst>
                                          <p:attrName>ppt_x</p:attrName>
                                        </p:attrNameLst>
                                      </p:cBhvr>
                                      <p:tavLst>
                                        <p:tav tm="0">
                                          <p:val>
                                            <p:strVal val="ppt_x"/>
                                          </p:val>
                                        </p:tav>
                                        <p:tav tm="100000">
                                          <p:val>
                                            <p:strVal val="ppt_x"/>
                                          </p:val>
                                        </p:tav>
                                      </p:tavLst>
                                    </p:anim>
                                    <p:anim calcmode="lin" valueType="num">
                                      <p:cBhvr additive="base">
                                        <p:cTn id="41" dur="500"/>
                                        <p:tgtEl>
                                          <p:spTgt spid="14"/>
                                        </p:tgtEl>
                                        <p:attrNameLst>
                                          <p:attrName>ppt_y</p:attrName>
                                        </p:attrNameLst>
                                      </p:cBhvr>
                                      <p:tavLst>
                                        <p:tav tm="0">
                                          <p:val>
                                            <p:strVal val="ppt_y"/>
                                          </p:val>
                                        </p:tav>
                                        <p:tav tm="100000">
                                          <p:val>
                                            <p:strVal val="1+ppt_h/2"/>
                                          </p:val>
                                        </p:tav>
                                      </p:tavLst>
                                    </p:anim>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7" restart="whenNotActive" fill="hold" evtFilter="cancelBubble" nodeType="interactiveSeq">
                <p:stCondLst>
                  <p:cond evt="onClick" delay="0">
                    <p:tgtEl>
                      <p:spTgt spid="28"/>
                    </p:tgtEl>
                  </p:cond>
                </p:stCondLst>
                <p:endSync evt="end" delay="0">
                  <p:rtn val="all"/>
                </p:endSync>
                <p:childTnLst>
                  <p:par>
                    <p:cTn id="78" fill="hold">
                      <p:stCondLst>
                        <p:cond delay="0"/>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31"/>
                                        </p:tgtEl>
                                        <p:attrNameLst>
                                          <p:attrName>ppt_x</p:attrName>
                                        </p:attrNameLst>
                                      </p:cBhvr>
                                      <p:tavLst>
                                        <p:tav tm="0">
                                          <p:val>
                                            <p:strVal val="ppt_x"/>
                                          </p:val>
                                        </p:tav>
                                        <p:tav tm="100000">
                                          <p:val>
                                            <p:strVal val="ppt_x"/>
                                          </p:val>
                                        </p:tav>
                                      </p:tavLst>
                                    </p:anim>
                                    <p:anim calcmode="lin" valueType="num">
                                      <p:cBhvr additive="base">
                                        <p:cTn id="88" dur="500"/>
                                        <p:tgtEl>
                                          <p:spTgt spid="31"/>
                                        </p:tgtEl>
                                        <p:attrNameLst>
                                          <p:attrName>ppt_y</p:attrName>
                                        </p:attrNameLst>
                                      </p:cBhvr>
                                      <p:tavLst>
                                        <p:tav tm="0">
                                          <p:val>
                                            <p:strVal val="ppt_y"/>
                                          </p:val>
                                        </p:tav>
                                        <p:tav tm="100000">
                                          <p:val>
                                            <p:strVal val="1+ppt_h/2"/>
                                          </p:val>
                                        </p:tav>
                                      </p:tavLst>
                                    </p:anim>
                                    <p:set>
                                      <p:cBhvr>
                                        <p:cTn id="8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8"/>
                  </p:tgtEl>
                </p:cond>
              </p:nextCondLst>
            </p:seq>
          </p:childTnLst>
        </p:cTn>
      </p:par>
    </p:tnLst>
    <p:bldLst>
      <p:bldP spid="16" grpId="0"/>
      <p:bldP spid="16" grpId="1"/>
      <p:bldP spid="27" grpId="0"/>
      <p:bldP spid="27" grpId="1"/>
      <p:bldP spid="37" grpId="0"/>
      <p:bldP spid="43" grpId="0"/>
      <p:bldP spid="45" grpId="0"/>
      <p:bldP spid="47" grpId="0"/>
      <p:bldP spid="17" grpId="0"/>
      <p:bldP spid="22" grpId="0"/>
      <p:bldP spid="24"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3">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Machine learning - Free computer icons">
            <a:extLst>
              <a:ext uri="{FF2B5EF4-FFF2-40B4-BE49-F238E27FC236}">
                <a16:creationId xmlns:a16="http://schemas.microsoft.com/office/drawing/2014/main" id="{ED793DB3-CED5-9871-34B2-AFF73EC5C87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118" y="2486437"/>
            <a:ext cx="1347457" cy="1347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E8247-6599-E49F-1F86-6B040F59D0B7}"/>
              </a:ext>
            </a:extLst>
          </p:cNvPr>
          <p:cNvSpPr txBox="1"/>
          <p:nvPr/>
        </p:nvSpPr>
        <p:spPr>
          <a:xfrm>
            <a:off x="514304" y="2146446"/>
            <a:ext cx="1475084" cy="369332"/>
          </a:xfrm>
          <a:prstGeom prst="rect">
            <a:avLst/>
          </a:prstGeom>
          <a:noFill/>
        </p:spPr>
        <p:txBody>
          <a:bodyPr wrap="none" rtlCol="0">
            <a:spAutoFit/>
          </a:bodyPr>
          <a:lstStyle/>
          <a:p>
            <a:r>
              <a:rPr lang="en-US" dirty="0"/>
              <a:t>SUPERVISED</a:t>
            </a:r>
          </a:p>
        </p:txBody>
      </p:sp>
      <p:sp>
        <p:nvSpPr>
          <p:cNvPr id="5" name="TextBox 4">
            <a:extLst>
              <a:ext uri="{FF2B5EF4-FFF2-40B4-BE49-F238E27FC236}">
                <a16:creationId xmlns:a16="http://schemas.microsoft.com/office/drawing/2014/main" id="{D5AFF6B8-33FB-0969-36D6-84ACFB24B75F}"/>
              </a:ext>
            </a:extLst>
          </p:cNvPr>
          <p:cNvSpPr txBox="1"/>
          <p:nvPr/>
        </p:nvSpPr>
        <p:spPr>
          <a:xfrm rot="5400000">
            <a:off x="1523838" y="2947511"/>
            <a:ext cx="1324402" cy="369332"/>
          </a:xfrm>
          <a:prstGeom prst="rect">
            <a:avLst/>
          </a:prstGeom>
          <a:noFill/>
        </p:spPr>
        <p:txBody>
          <a:bodyPr wrap="none" rtlCol="0">
            <a:spAutoFit/>
          </a:bodyPr>
          <a:lstStyle/>
          <a:p>
            <a:r>
              <a:rPr lang="en-US" dirty="0"/>
              <a:t>LEARNING</a:t>
            </a:r>
          </a:p>
        </p:txBody>
      </p:sp>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564437" y="16425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pic>
        <p:nvPicPr>
          <p:cNvPr id="6" name="Picture 5" descr="Chart, bar chart&#10;&#10;Description automatically generated">
            <a:extLst>
              <a:ext uri="{FF2B5EF4-FFF2-40B4-BE49-F238E27FC236}">
                <a16:creationId xmlns:a16="http://schemas.microsoft.com/office/drawing/2014/main" id="{2957D4A6-4917-9325-0111-2CFE6496DBF5}"/>
              </a:ext>
            </a:extLst>
          </p:cNvPr>
          <p:cNvPicPr>
            <a:picLocks noChangeAspect="1"/>
          </p:cNvPicPr>
          <p:nvPr/>
        </p:nvPicPr>
        <p:blipFill>
          <a:blip r:embed="rId10"/>
          <a:stretch>
            <a:fillRect/>
          </a:stretch>
        </p:blipFill>
        <p:spPr>
          <a:xfrm>
            <a:off x="3384551" y="1320800"/>
            <a:ext cx="4946650" cy="4648200"/>
          </a:xfrm>
          <a:prstGeom prst="rect">
            <a:avLst/>
          </a:prstGeom>
          <a:ln>
            <a:solidFill>
              <a:schemeClr val="tx1">
                <a:lumMod val="50000"/>
                <a:lumOff val="50000"/>
              </a:schemeClr>
            </a:solidFill>
          </a:ln>
        </p:spPr>
      </p:pic>
      <p:sp>
        <p:nvSpPr>
          <p:cNvPr id="9" name="TextBox 8">
            <a:extLst>
              <a:ext uri="{FF2B5EF4-FFF2-40B4-BE49-F238E27FC236}">
                <a16:creationId xmlns:a16="http://schemas.microsoft.com/office/drawing/2014/main" id="{DCD45F61-D20F-520F-C7A4-B6F2391E2DB1}"/>
              </a:ext>
            </a:extLst>
          </p:cNvPr>
          <p:cNvSpPr txBox="1"/>
          <p:nvPr/>
        </p:nvSpPr>
        <p:spPr>
          <a:xfrm>
            <a:off x="8559628" y="1592448"/>
            <a:ext cx="3250664" cy="2554545"/>
          </a:xfrm>
          <a:prstGeom prst="rect">
            <a:avLst/>
          </a:prstGeom>
          <a:noFill/>
        </p:spPr>
        <p:txBody>
          <a:bodyPr wrap="square" rtlCol="0">
            <a:spAutoFit/>
          </a:bodyPr>
          <a:lstStyle/>
          <a:p>
            <a:r>
              <a:rPr lang="en-US" sz="2000" dirty="0">
                <a:solidFill>
                  <a:schemeClr val="accent6"/>
                </a:solidFill>
              </a:rPr>
              <a:t>We can use Linear SVC on whole data</a:t>
            </a:r>
          </a:p>
          <a:p>
            <a:r>
              <a:rPr lang="en-US" sz="2000" dirty="0">
                <a:solidFill>
                  <a:schemeClr val="accent6"/>
                </a:solidFill>
              </a:rPr>
              <a:t>Or only on </a:t>
            </a:r>
          </a:p>
          <a:p>
            <a:r>
              <a:rPr lang="en-US" sz="2000" dirty="0">
                <a:solidFill>
                  <a:schemeClr val="accent6"/>
                </a:solidFill>
              </a:rPr>
              <a:t>time domain subset data</a:t>
            </a:r>
          </a:p>
          <a:p>
            <a:r>
              <a:rPr lang="en-US" sz="2000" dirty="0">
                <a:solidFill>
                  <a:schemeClr val="accent6"/>
                </a:solidFill>
              </a:rPr>
              <a:t>on new data points to predict precise human activity. </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16532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624163" cy="369332"/>
          </a:xfrm>
          <a:prstGeom prst="rect">
            <a:avLst/>
          </a:prstGeom>
          <a:noFill/>
        </p:spPr>
        <p:txBody>
          <a:bodyPr wrap="none" rtlCol="0">
            <a:spAutoFit/>
          </a:bodyPr>
          <a:lstStyle/>
          <a:p>
            <a:r>
              <a:rPr lang="en-US" dirty="0">
                <a:solidFill>
                  <a:srgbClr val="0DAFDE"/>
                </a:solidFill>
              </a:rPr>
              <a:t>Scaling Data</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F1D3407C-43C1-EB9B-23B0-FFC7C38685E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022600" y="2711726"/>
            <a:ext cx="3073400" cy="2881726"/>
          </a:xfrm>
          <a:prstGeom prst="rect">
            <a:avLst/>
          </a:prstGeom>
        </p:spPr>
      </p:pic>
      <p:cxnSp>
        <p:nvCxnSpPr>
          <p:cNvPr id="37" name="Straight Arrow Connector 36">
            <a:extLst>
              <a:ext uri="{FF2B5EF4-FFF2-40B4-BE49-F238E27FC236}">
                <a16:creationId xmlns:a16="http://schemas.microsoft.com/office/drawing/2014/main" id="{FE10FB8F-2C2C-1861-42A0-9B7159BAAE3B}"/>
              </a:ext>
            </a:extLst>
          </p:cNvPr>
          <p:cNvCxnSpPr/>
          <p:nvPr/>
        </p:nvCxnSpPr>
        <p:spPr>
          <a:xfrm>
            <a:off x="3181350" y="5733152"/>
            <a:ext cx="27559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0A2524-9454-4A78-A5B8-28982B81168C}"/>
              </a:ext>
            </a:extLst>
          </p:cNvPr>
          <p:cNvSpPr txBox="1"/>
          <p:nvPr/>
        </p:nvSpPr>
        <p:spPr>
          <a:xfrm>
            <a:off x="3395839" y="5762098"/>
            <a:ext cx="351378" cy="230832"/>
          </a:xfrm>
          <a:prstGeom prst="rect">
            <a:avLst/>
          </a:prstGeom>
          <a:noFill/>
        </p:spPr>
        <p:txBody>
          <a:bodyPr wrap="none" rtlCol="0">
            <a:spAutoFit/>
          </a:bodyPr>
          <a:lstStyle/>
          <a:p>
            <a:r>
              <a:rPr lang="en-US" sz="900" dirty="0"/>
              <a:t>-20</a:t>
            </a:r>
          </a:p>
        </p:txBody>
      </p:sp>
      <p:sp>
        <p:nvSpPr>
          <p:cNvPr id="39" name="TextBox 38">
            <a:extLst>
              <a:ext uri="{FF2B5EF4-FFF2-40B4-BE49-F238E27FC236}">
                <a16:creationId xmlns:a16="http://schemas.microsoft.com/office/drawing/2014/main" id="{28BF7A83-F7C6-A7E1-94B3-DEE75A588CDD}"/>
              </a:ext>
            </a:extLst>
          </p:cNvPr>
          <p:cNvSpPr txBox="1"/>
          <p:nvPr/>
        </p:nvSpPr>
        <p:spPr>
          <a:xfrm>
            <a:off x="4272139" y="5762098"/>
            <a:ext cx="248786" cy="230832"/>
          </a:xfrm>
          <a:prstGeom prst="rect">
            <a:avLst/>
          </a:prstGeom>
          <a:noFill/>
        </p:spPr>
        <p:txBody>
          <a:bodyPr wrap="none" rtlCol="0">
            <a:spAutoFit/>
          </a:bodyPr>
          <a:lstStyle/>
          <a:p>
            <a:r>
              <a:rPr lang="en-US" sz="900" dirty="0"/>
              <a:t>0</a:t>
            </a:r>
          </a:p>
        </p:txBody>
      </p:sp>
      <p:sp>
        <p:nvSpPr>
          <p:cNvPr id="40" name="TextBox 39">
            <a:extLst>
              <a:ext uri="{FF2B5EF4-FFF2-40B4-BE49-F238E27FC236}">
                <a16:creationId xmlns:a16="http://schemas.microsoft.com/office/drawing/2014/main" id="{EAAA955A-4D57-DD60-A504-72CD51C12FCB}"/>
              </a:ext>
            </a:extLst>
          </p:cNvPr>
          <p:cNvSpPr txBox="1"/>
          <p:nvPr/>
        </p:nvSpPr>
        <p:spPr>
          <a:xfrm>
            <a:off x="5042765" y="5762098"/>
            <a:ext cx="312906" cy="230832"/>
          </a:xfrm>
          <a:prstGeom prst="rect">
            <a:avLst/>
          </a:prstGeom>
          <a:noFill/>
        </p:spPr>
        <p:txBody>
          <a:bodyPr wrap="none" rtlCol="0">
            <a:spAutoFit/>
          </a:bodyPr>
          <a:lstStyle/>
          <a:p>
            <a:r>
              <a:rPr lang="en-US" sz="900" dirty="0"/>
              <a:t>20</a:t>
            </a:r>
          </a:p>
        </p:txBody>
      </p:sp>
      <p:sp>
        <p:nvSpPr>
          <p:cNvPr id="41" name="Right Arrow 40">
            <a:extLst>
              <a:ext uri="{FF2B5EF4-FFF2-40B4-BE49-F238E27FC236}">
                <a16:creationId xmlns:a16="http://schemas.microsoft.com/office/drawing/2014/main" id="{9448861E-FE46-1491-4A88-1A4F70E310F2}"/>
              </a:ext>
            </a:extLst>
          </p:cNvPr>
          <p:cNvSpPr/>
          <p:nvPr/>
        </p:nvSpPr>
        <p:spPr>
          <a:xfrm>
            <a:off x="6553200" y="4152589"/>
            <a:ext cx="368300" cy="239178"/>
          </a:xfrm>
          <a:prstGeom prst="rightArrow">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FB669959-BEBD-702C-DCD9-8A23978EB703}"/>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721600" y="2679685"/>
            <a:ext cx="3256564" cy="3053467"/>
          </a:xfrm>
          <a:prstGeom prst="rect">
            <a:avLst/>
          </a:prstGeom>
        </p:spPr>
      </p:pic>
      <p:cxnSp>
        <p:nvCxnSpPr>
          <p:cNvPr id="43" name="Straight Arrow Connector 42">
            <a:extLst>
              <a:ext uri="{FF2B5EF4-FFF2-40B4-BE49-F238E27FC236}">
                <a16:creationId xmlns:a16="http://schemas.microsoft.com/office/drawing/2014/main" id="{2F2045D1-64FA-7F11-41DC-813D8D28FD9C}"/>
              </a:ext>
            </a:extLst>
          </p:cNvPr>
          <p:cNvCxnSpPr/>
          <p:nvPr/>
        </p:nvCxnSpPr>
        <p:spPr>
          <a:xfrm>
            <a:off x="7981950" y="5733152"/>
            <a:ext cx="27559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B48D897-6BE0-224F-5E1D-C10B3F49386B}"/>
              </a:ext>
            </a:extLst>
          </p:cNvPr>
          <p:cNvSpPr txBox="1"/>
          <p:nvPr/>
        </p:nvSpPr>
        <p:spPr>
          <a:xfrm>
            <a:off x="8406685" y="5762098"/>
            <a:ext cx="287258" cy="230832"/>
          </a:xfrm>
          <a:prstGeom prst="rect">
            <a:avLst/>
          </a:prstGeom>
          <a:noFill/>
        </p:spPr>
        <p:txBody>
          <a:bodyPr wrap="none" rtlCol="0">
            <a:spAutoFit/>
          </a:bodyPr>
          <a:lstStyle/>
          <a:p>
            <a:r>
              <a:rPr lang="en-US" sz="900" dirty="0"/>
              <a:t>-5</a:t>
            </a:r>
          </a:p>
        </p:txBody>
      </p:sp>
      <p:sp>
        <p:nvSpPr>
          <p:cNvPr id="45" name="TextBox 44">
            <a:extLst>
              <a:ext uri="{FF2B5EF4-FFF2-40B4-BE49-F238E27FC236}">
                <a16:creationId xmlns:a16="http://schemas.microsoft.com/office/drawing/2014/main" id="{35AFB062-1910-31F1-4289-7FC67A558D01}"/>
              </a:ext>
            </a:extLst>
          </p:cNvPr>
          <p:cNvSpPr txBox="1"/>
          <p:nvPr/>
        </p:nvSpPr>
        <p:spPr>
          <a:xfrm>
            <a:off x="9282985" y="5762098"/>
            <a:ext cx="248786" cy="230832"/>
          </a:xfrm>
          <a:prstGeom prst="rect">
            <a:avLst/>
          </a:prstGeom>
          <a:noFill/>
        </p:spPr>
        <p:txBody>
          <a:bodyPr wrap="none" rtlCol="0">
            <a:spAutoFit/>
          </a:bodyPr>
          <a:lstStyle/>
          <a:p>
            <a:r>
              <a:rPr lang="en-US" sz="900" dirty="0"/>
              <a:t>0</a:t>
            </a:r>
          </a:p>
        </p:txBody>
      </p:sp>
      <p:sp>
        <p:nvSpPr>
          <p:cNvPr id="46" name="TextBox 45">
            <a:extLst>
              <a:ext uri="{FF2B5EF4-FFF2-40B4-BE49-F238E27FC236}">
                <a16:creationId xmlns:a16="http://schemas.microsoft.com/office/drawing/2014/main" id="{A88C0D38-F136-C116-F110-E606EC2944B8}"/>
              </a:ext>
            </a:extLst>
          </p:cNvPr>
          <p:cNvSpPr txBox="1"/>
          <p:nvPr/>
        </p:nvSpPr>
        <p:spPr>
          <a:xfrm>
            <a:off x="10053611" y="5762098"/>
            <a:ext cx="248786" cy="230832"/>
          </a:xfrm>
          <a:prstGeom prst="rect">
            <a:avLst/>
          </a:prstGeom>
          <a:noFill/>
        </p:spPr>
        <p:txBody>
          <a:bodyPr wrap="none" rtlCol="0">
            <a:spAutoFit/>
          </a:bodyPr>
          <a:lstStyle/>
          <a:p>
            <a:r>
              <a:rPr lang="en-US" sz="900" dirty="0"/>
              <a:t>5</a:t>
            </a:r>
          </a:p>
        </p:txBody>
      </p:sp>
      <p:sp>
        <p:nvSpPr>
          <p:cNvPr id="48" name="TextBox 47">
            <a:extLst>
              <a:ext uri="{FF2B5EF4-FFF2-40B4-BE49-F238E27FC236}">
                <a16:creationId xmlns:a16="http://schemas.microsoft.com/office/drawing/2014/main" id="{78195405-8083-7424-68BF-DD44EC9E30BB}"/>
              </a:ext>
            </a:extLst>
          </p:cNvPr>
          <p:cNvSpPr txBox="1"/>
          <p:nvPr/>
        </p:nvSpPr>
        <p:spPr>
          <a:xfrm>
            <a:off x="3395839" y="1391676"/>
            <a:ext cx="6973065" cy="646331"/>
          </a:xfrm>
          <a:prstGeom prst="rect">
            <a:avLst/>
          </a:prstGeom>
          <a:noFill/>
        </p:spPr>
        <p:txBody>
          <a:bodyPr wrap="square" rtlCol="0">
            <a:spAutoFit/>
          </a:bodyPr>
          <a:lstStyle/>
          <a:p>
            <a:pPr algn="ctr"/>
            <a:r>
              <a:rPr lang="en-US" dirty="0"/>
              <a:t>Standardizing the features by removing the mean </a:t>
            </a:r>
          </a:p>
          <a:p>
            <a:pPr algn="ctr"/>
            <a:r>
              <a:rPr lang="en-US" dirty="0"/>
              <a:t>and scales each feature to unit variance</a:t>
            </a:r>
          </a:p>
        </p:txBody>
      </p:sp>
      <p:pic>
        <p:nvPicPr>
          <p:cNvPr id="49" name="Picture 48">
            <a:extLst>
              <a:ext uri="{FF2B5EF4-FFF2-40B4-BE49-F238E27FC236}">
                <a16:creationId xmlns:a16="http://schemas.microsoft.com/office/drawing/2014/main" id="{3D6424A3-B792-8872-9D1F-2EDF1370379E}"/>
              </a:ext>
            </a:extLst>
          </p:cNvPr>
          <p:cNvPicPr>
            <a:picLocks noChangeAspect="1"/>
          </p:cNvPicPr>
          <p:nvPr/>
        </p:nvPicPr>
        <p:blipFill>
          <a:blip r:embed="rId12"/>
          <a:stretch>
            <a:fillRect/>
          </a:stretch>
        </p:blipFill>
        <p:spPr>
          <a:xfrm>
            <a:off x="2996171" y="2400226"/>
            <a:ext cx="7772400" cy="1173124"/>
          </a:xfrm>
          <a:prstGeom prst="rect">
            <a:avLst/>
          </a:prstGeom>
        </p:spPr>
      </p:pic>
      <p:sp>
        <p:nvSpPr>
          <p:cNvPr id="50" name="Code 61">
            <a:extLst>
              <a:ext uri="{FF2B5EF4-FFF2-40B4-BE49-F238E27FC236}">
                <a16:creationId xmlns:a16="http://schemas.microsoft.com/office/drawing/2014/main" id="{AEE5D56C-4A19-8CBD-CBED-D7E33749F461}"/>
              </a:ext>
            </a:extLst>
          </p:cNvPr>
          <p:cNvSpPr txBox="1"/>
          <p:nvPr/>
        </p:nvSpPr>
        <p:spPr>
          <a:xfrm>
            <a:off x="11252200" y="6455537"/>
            <a:ext cx="832279"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3826838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9"/>
                                        </p:tgtEl>
                                        <p:attrNameLst>
                                          <p:attrName>ppt_x</p:attrName>
                                        </p:attrNameLst>
                                      </p:cBhvr>
                                      <p:tavLst>
                                        <p:tav tm="0">
                                          <p:val>
                                            <p:strVal val="ppt_x"/>
                                          </p:val>
                                        </p:tav>
                                        <p:tav tm="100000">
                                          <p:val>
                                            <p:strVal val="ppt_x"/>
                                          </p:val>
                                        </p:tav>
                                      </p:tavLst>
                                    </p:anim>
                                    <p:anim calcmode="lin" valueType="num">
                                      <p:cBhvr additive="base">
                                        <p:cTn id="13" dur="500"/>
                                        <p:tgtEl>
                                          <p:spTgt spid="49"/>
                                        </p:tgtEl>
                                        <p:attrNameLst>
                                          <p:attrName>ppt_y</p:attrName>
                                        </p:attrNameLst>
                                      </p:cBhvr>
                                      <p:tavLst>
                                        <p:tav tm="0">
                                          <p:val>
                                            <p:strVal val="ppt_y"/>
                                          </p:val>
                                        </p:tav>
                                        <p:tav tm="100000">
                                          <p:val>
                                            <p:strVal val="1+ppt_h/2"/>
                                          </p:val>
                                        </p:tav>
                                      </p:tavLst>
                                    </p:anim>
                                    <p:set>
                                      <p:cBhvr>
                                        <p:cTn id="14" dur="1" fill="hold">
                                          <p:stCondLst>
                                            <p:cond delay="499"/>
                                          </p:stCondLst>
                                        </p:cTn>
                                        <p:tgtEl>
                                          <p:spTgt spid="49"/>
                                        </p:tgtEl>
                                        <p:attrNameLst>
                                          <p:attrName>style.visibility</p:attrName>
                                        </p:attrNameLst>
                                      </p:cBhvr>
                                      <p:to>
                                        <p:strVal val="hidden"/>
                                      </p:to>
                                    </p:set>
                                  </p:childTnLst>
                                </p:cTn>
                              </p:par>
                            </p:childTnLst>
                          </p:cTn>
                        </p:par>
                      </p:childTnLst>
                    </p:cTn>
                  </p:par>
                </p:childTnLst>
              </p:cTn>
              <p:nextCondLst>
                <p:cond evt="onClick" delay="0">
                  <p:tgtEl>
                    <p:spTgt spid="50"/>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939800"/>
            <a:ext cx="1245854" cy="369332"/>
          </a:xfrm>
          <a:prstGeom prst="rect">
            <a:avLst/>
          </a:prstGeom>
          <a:noFill/>
        </p:spPr>
        <p:txBody>
          <a:bodyPr wrap="square" rtlCol="0">
            <a:spAutoFit/>
          </a:bodyPr>
          <a:lstStyle/>
          <a:p>
            <a:r>
              <a:rPr lang="en-US" dirty="0"/>
              <a:t>K-Means</a:t>
            </a:r>
          </a:p>
        </p:txBody>
      </p:sp>
      <p:cxnSp>
        <p:nvCxnSpPr>
          <p:cNvPr id="3" name="Straight Arrow Connector 2">
            <a:extLst>
              <a:ext uri="{FF2B5EF4-FFF2-40B4-BE49-F238E27FC236}">
                <a16:creationId xmlns:a16="http://schemas.microsoft.com/office/drawing/2014/main" id="{A8B6A2FB-4300-297F-2616-BCDD2008670F}"/>
              </a:ext>
            </a:extLst>
          </p:cNvPr>
          <p:cNvCxnSpPr/>
          <p:nvPr/>
        </p:nvCxnSpPr>
        <p:spPr>
          <a:xfrm flipV="1">
            <a:off x="3246783" y="2406397"/>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5" name="Straight Arrow Connector 4">
            <a:extLst>
              <a:ext uri="{FF2B5EF4-FFF2-40B4-BE49-F238E27FC236}">
                <a16:creationId xmlns:a16="http://schemas.microsoft.com/office/drawing/2014/main" id="{EB2F8FD0-33B1-A647-2DF8-CC98B63A1DBB}"/>
              </a:ext>
            </a:extLst>
          </p:cNvPr>
          <p:cNvCxnSpPr/>
          <p:nvPr/>
        </p:nvCxnSpPr>
        <p:spPr>
          <a:xfrm>
            <a:off x="3246783" y="4841484"/>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32B9D393-A4F4-636E-4F37-A95679D38BE7}"/>
              </a:ext>
            </a:extLst>
          </p:cNvPr>
          <p:cNvSpPr txBox="1"/>
          <p:nvPr/>
        </p:nvSpPr>
        <p:spPr>
          <a:xfrm>
            <a:off x="2829221" y="3439274"/>
            <a:ext cx="308098" cy="369332"/>
          </a:xfrm>
          <a:prstGeom prst="rect">
            <a:avLst/>
          </a:prstGeom>
          <a:noFill/>
        </p:spPr>
        <p:txBody>
          <a:bodyPr wrap="none" rtlCol="0">
            <a:spAutoFit/>
          </a:bodyPr>
          <a:lstStyle/>
          <a:p>
            <a:r>
              <a:rPr lang="en-US" dirty="0"/>
              <a:t>y</a:t>
            </a:r>
          </a:p>
        </p:txBody>
      </p:sp>
      <p:sp>
        <p:nvSpPr>
          <p:cNvPr id="9" name="TextBox 8">
            <a:extLst>
              <a:ext uri="{FF2B5EF4-FFF2-40B4-BE49-F238E27FC236}">
                <a16:creationId xmlns:a16="http://schemas.microsoft.com/office/drawing/2014/main" id="{8E4BAAD1-A83C-FE2A-A3EB-A2DE8C726ED5}"/>
              </a:ext>
            </a:extLst>
          </p:cNvPr>
          <p:cNvSpPr txBox="1"/>
          <p:nvPr/>
        </p:nvSpPr>
        <p:spPr>
          <a:xfrm>
            <a:off x="4338224" y="4904714"/>
            <a:ext cx="295274" cy="369332"/>
          </a:xfrm>
          <a:prstGeom prst="rect">
            <a:avLst/>
          </a:prstGeom>
          <a:noFill/>
        </p:spPr>
        <p:txBody>
          <a:bodyPr wrap="none" rtlCol="0">
            <a:spAutoFit/>
          </a:bodyPr>
          <a:lstStyle/>
          <a:p>
            <a:r>
              <a:rPr lang="en-US" dirty="0"/>
              <a:t>x</a:t>
            </a:r>
          </a:p>
        </p:txBody>
      </p:sp>
      <p:cxnSp>
        <p:nvCxnSpPr>
          <p:cNvPr id="52" name="Straight Arrow Connector 51">
            <a:extLst>
              <a:ext uri="{FF2B5EF4-FFF2-40B4-BE49-F238E27FC236}">
                <a16:creationId xmlns:a16="http://schemas.microsoft.com/office/drawing/2014/main" id="{7D74809A-8239-DF2F-52EC-8E1147B0F058}"/>
              </a:ext>
            </a:extLst>
          </p:cNvPr>
          <p:cNvCxnSpPr/>
          <p:nvPr/>
        </p:nvCxnSpPr>
        <p:spPr>
          <a:xfrm flipV="1">
            <a:off x="8142294" y="2406397"/>
            <a:ext cx="0" cy="2435087"/>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CAE803A3-9E05-434D-508B-3F1930A91194}"/>
              </a:ext>
            </a:extLst>
          </p:cNvPr>
          <p:cNvCxnSpPr/>
          <p:nvPr/>
        </p:nvCxnSpPr>
        <p:spPr>
          <a:xfrm>
            <a:off x="8142294" y="4841484"/>
            <a:ext cx="2478156" cy="0"/>
          </a:xfrm>
          <a:prstGeom prst="straightConnector1">
            <a:avLst/>
          </a:prstGeom>
          <a:ln>
            <a:solidFill>
              <a:srgbClr val="0DAFDE"/>
            </a:solidFill>
            <a:tailEnd type="triangle"/>
          </a:ln>
        </p:spPr>
        <p:style>
          <a:lnRef idx="3">
            <a:schemeClr val="accent4"/>
          </a:lnRef>
          <a:fillRef idx="0">
            <a:schemeClr val="accent4"/>
          </a:fillRef>
          <a:effectRef idx="2">
            <a:schemeClr val="accent4"/>
          </a:effectRef>
          <a:fontRef idx="minor">
            <a:schemeClr val="tx1"/>
          </a:fontRef>
        </p:style>
      </p:cxnSp>
      <p:sp>
        <p:nvSpPr>
          <p:cNvPr id="54" name="TextBox 53">
            <a:extLst>
              <a:ext uri="{FF2B5EF4-FFF2-40B4-BE49-F238E27FC236}">
                <a16:creationId xmlns:a16="http://schemas.microsoft.com/office/drawing/2014/main" id="{63E24948-21B5-E450-54C6-F2F290AB32A0}"/>
              </a:ext>
            </a:extLst>
          </p:cNvPr>
          <p:cNvSpPr txBox="1"/>
          <p:nvPr/>
        </p:nvSpPr>
        <p:spPr>
          <a:xfrm>
            <a:off x="7724732" y="3439274"/>
            <a:ext cx="308098" cy="369332"/>
          </a:xfrm>
          <a:prstGeom prst="rect">
            <a:avLst/>
          </a:prstGeom>
          <a:noFill/>
        </p:spPr>
        <p:txBody>
          <a:bodyPr wrap="none" rtlCol="0">
            <a:spAutoFit/>
          </a:bodyPr>
          <a:lstStyle/>
          <a:p>
            <a:r>
              <a:rPr lang="en-US" dirty="0"/>
              <a:t>y</a:t>
            </a:r>
          </a:p>
        </p:txBody>
      </p:sp>
      <p:sp>
        <p:nvSpPr>
          <p:cNvPr id="55" name="TextBox 54">
            <a:extLst>
              <a:ext uri="{FF2B5EF4-FFF2-40B4-BE49-F238E27FC236}">
                <a16:creationId xmlns:a16="http://schemas.microsoft.com/office/drawing/2014/main" id="{115B7A49-5AAD-EEB4-5011-600C2BC3F5A8}"/>
              </a:ext>
            </a:extLst>
          </p:cNvPr>
          <p:cNvSpPr txBox="1"/>
          <p:nvPr/>
        </p:nvSpPr>
        <p:spPr>
          <a:xfrm>
            <a:off x="9233735" y="4904714"/>
            <a:ext cx="295274" cy="369332"/>
          </a:xfrm>
          <a:prstGeom prst="rect">
            <a:avLst/>
          </a:prstGeom>
          <a:noFill/>
        </p:spPr>
        <p:txBody>
          <a:bodyPr wrap="none" rtlCol="0">
            <a:spAutoFit/>
          </a:bodyPr>
          <a:lstStyle/>
          <a:p>
            <a:r>
              <a:rPr lang="en-US" dirty="0"/>
              <a:t>x</a:t>
            </a:r>
          </a:p>
        </p:txBody>
      </p:sp>
      <p:sp>
        <p:nvSpPr>
          <p:cNvPr id="56" name="Oval 55">
            <a:extLst>
              <a:ext uri="{FF2B5EF4-FFF2-40B4-BE49-F238E27FC236}">
                <a16:creationId xmlns:a16="http://schemas.microsoft.com/office/drawing/2014/main" id="{7811215F-E7FC-E864-68CC-C4ACF41D0B4C}"/>
              </a:ext>
            </a:extLst>
          </p:cNvPr>
          <p:cNvSpPr/>
          <p:nvPr/>
        </p:nvSpPr>
        <p:spPr>
          <a:xfrm>
            <a:off x="8446434" y="4086510"/>
            <a:ext cx="240608" cy="22809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E41E897-2BF4-86A7-D38B-BCCDEC9A8943}"/>
              </a:ext>
            </a:extLst>
          </p:cNvPr>
          <p:cNvSpPr/>
          <p:nvPr/>
        </p:nvSpPr>
        <p:spPr>
          <a:xfrm>
            <a:off x="8580444" y="3736758"/>
            <a:ext cx="240608" cy="22809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EAFBB99-E74C-C2F1-6951-DE0EA1168FBB}"/>
              </a:ext>
            </a:extLst>
          </p:cNvPr>
          <p:cNvSpPr/>
          <p:nvPr/>
        </p:nvSpPr>
        <p:spPr>
          <a:xfrm>
            <a:off x="8785727" y="4042550"/>
            <a:ext cx="240608" cy="22809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5EB0FDE-4478-DADD-B89D-BA4D0D46FEF8}"/>
              </a:ext>
            </a:extLst>
          </p:cNvPr>
          <p:cNvSpPr/>
          <p:nvPr/>
        </p:nvSpPr>
        <p:spPr>
          <a:xfrm>
            <a:off x="8655396" y="3076762"/>
            <a:ext cx="240608" cy="22809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54EE424-50B4-C883-42A0-665977EA410D}"/>
              </a:ext>
            </a:extLst>
          </p:cNvPr>
          <p:cNvSpPr/>
          <p:nvPr/>
        </p:nvSpPr>
        <p:spPr>
          <a:xfrm>
            <a:off x="9622377" y="3698097"/>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D6A3137-3B48-3A45-54DA-A50D64CC2358}"/>
              </a:ext>
            </a:extLst>
          </p:cNvPr>
          <p:cNvSpPr/>
          <p:nvPr/>
        </p:nvSpPr>
        <p:spPr>
          <a:xfrm>
            <a:off x="9780214" y="2580093"/>
            <a:ext cx="240608" cy="22809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5CE3F95-4965-3D00-E4CB-6EFD560608D6}"/>
              </a:ext>
            </a:extLst>
          </p:cNvPr>
          <p:cNvSpPr/>
          <p:nvPr/>
        </p:nvSpPr>
        <p:spPr>
          <a:xfrm>
            <a:off x="9140764" y="3058180"/>
            <a:ext cx="240608" cy="22809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B5615C6-04DA-08AC-7DD5-C68296660A84}"/>
              </a:ext>
            </a:extLst>
          </p:cNvPr>
          <p:cNvSpPr/>
          <p:nvPr/>
        </p:nvSpPr>
        <p:spPr>
          <a:xfrm>
            <a:off x="9053172" y="4268576"/>
            <a:ext cx="240608" cy="22809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2B6B12B-DA6A-4201-2E8B-20A3FC0B6FBC}"/>
              </a:ext>
            </a:extLst>
          </p:cNvPr>
          <p:cNvSpPr/>
          <p:nvPr/>
        </p:nvSpPr>
        <p:spPr>
          <a:xfrm>
            <a:off x="10064389" y="4095838"/>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9712B65-B9C1-D467-3260-C77E55A81ED7}"/>
              </a:ext>
            </a:extLst>
          </p:cNvPr>
          <p:cNvSpPr/>
          <p:nvPr/>
        </p:nvSpPr>
        <p:spPr>
          <a:xfrm>
            <a:off x="8704610" y="4420976"/>
            <a:ext cx="240608" cy="22809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60A24B6F-BE6A-A0DE-CD05-8397C69193FD}"/>
              </a:ext>
            </a:extLst>
          </p:cNvPr>
          <p:cNvSpPr/>
          <p:nvPr/>
        </p:nvSpPr>
        <p:spPr>
          <a:xfrm>
            <a:off x="8893155" y="2846542"/>
            <a:ext cx="240608" cy="22809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95815BD-0DAC-B9F8-57C0-9238A7FDA062}"/>
              </a:ext>
            </a:extLst>
          </p:cNvPr>
          <p:cNvSpPr/>
          <p:nvPr/>
        </p:nvSpPr>
        <p:spPr>
          <a:xfrm>
            <a:off x="9096069" y="2580093"/>
            <a:ext cx="240608" cy="22809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5E793F9-F5E2-48CD-55EB-72E002A0C188}"/>
              </a:ext>
            </a:extLst>
          </p:cNvPr>
          <p:cNvSpPr/>
          <p:nvPr/>
        </p:nvSpPr>
        <p:spPr>
          <a:xfrm>
            <a:off x="10016995" y="3761647"/>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6C6F344-E1FA-1F9E-4AC2-C0AC3ABBDCCF}"/>
              </a:ext>
            </a:extLst>
          </p:cNvPr>
          <p:cNvSpPr/>
          <p:nvPr/>
        </p:nvSpPr>
        <p:spPr>
          <a:xfrm>
            <a:off x="9780214" y="4333570"/>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EDFA5CA-4B7B-2DB5-939E-E9F07DB8B050}"/>
              </a:ext>
            </a:extLst>
          </p:cNvPr>
          <p:cNvSpPr/>
          <p:nvPr/>
        </p:nvSpPr>
        <p:spPr>
          <a:xfrm>
            <a:off x="8573470" y="2732493"/>
            <a:ext cx="240608" cy="228098"/>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BC7ABC3-A376-8131-4965-A2112938B5C9}"/>
              </a:ext>
            </a:extLst>
          </p:cNvPr>
          <p:cNvSpPr/>
          <p:nvPr/>
        </p:nvSpPr>
        <p:spPr>
          <a:xfrm>
            <a:off x="10304997" y="3675330"/>
            <a:ext cx="240608" cy="228098"/>
          </a:xfrm>
          <a:prstGeom prst="ellipse">
            <a:avLst/>
          </a:prstGeom>
          <a:solidFill>
            <a:srgbClr val="0DAFDE"/>
          </a:solidFill>
          <a:ln>
            <a:solidFill>
              <a:srgbClr val="0D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0D6570B-AED2-34C8-47E2-F3CDE22BE326}"/>
              </a:ext>
            </a:extLst>
          </p:cNvPr>
          <p:cNvSpPr/>
          <p:nvPr/>
        </p:nvSpPr>
        <p:spPr>
          <a:xfrm>
            <a:off x="3506228" y="4076670"/>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FAAD7E5-2161-0991-4EDC-1A74E2507DB8}"/>
              </a:ext>
            </a:extLst>
          </p:cNvPr>
          <p:cNvSpPr/>
          <p:nvPr/>
        </p:nvSpPr>
        <p:spPr>
          <a:xfrm>
            <a:off x="3640238" y="372691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B1AAF4-CB78-0B11-1CC8-FA41B5CD0E51}"/>
              </a:ext>
            </a:extLst>
          </p:cNvPr>
          <p:cNvSpPr/>
          <p:nvPr/>
        </p:nvSpPr>
        <p:spPr>
          <a:xfrm>
            <a:off x="3845521" y="4032710"/>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D131076-609A-8F17-610A-A5F626376C02}"/>
              </a:ext>
            </a:extLst>
          </p:cNvPr>
          <p:cNvSpPr/>
          <p:nvPr/>
        </p:nvSpPr>
        <p:spPr>
          <a:xfrm>
            <a:off x="3715190" y="306692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F741F48-44C2-64B6-3A90-7C1F2AAD8802}"/>
              </a:ext>
            </a:extLst>
          </p:cNvPr>
          <p:cNvSpPr/>
          <p:nvPr/>
        </p:nvSpPr>
        <p:spPr>
          <a:xfrm>
            <a:off x="4642612" y="381445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2911238-5599-2560-C3F2-D980731C6F05}"/>
              </a:ext>
            </a:extLst>
          </p:cNvPr>
          <p:cNvSpPr/>
          <p:nvPr/>
        </p:nvSpPr>
        <p:spPr>
          <a:xfrm>
            <a:off x="4840008" y="2570253"/>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002DF28-4A3D-7AB6-5098-B001761C4FE4}"/>
              </a:ext>
            </a:extLst>
          </p:cNvPr>
          <p:cNvSpPr/>
          <p:nvPr/>
        </p:nvSpPr>
        <p:spPr>
          <a:xfrm>
            <a:off x="4200558" y="3048340"/>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1EC5428-2C3A-1AB5-8E65-B8C2361D3B43}"/>
              </a:ext>
            </a:extLst>
          </p:cNvPr>
          <p:cNvSpPr/>
          <p:nvPr/>
        </p:nvSpPr>
        <p:spPr>
          <a:xfrm>
            <a:off x="4112966" y="4258736"/>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F117A31-AB9E-566F-8E33-6937DC3E27F7}"/>
              </a:ext>
            </a:extLst>
          </p:cNvPr>
          <p:cNvSpPr/>
          <p:nvPr/>
        </p:nvSpPr>
        <p:spPr>
          <a:xfrm>
            <a:off x="5124183" y="4085998"/>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2BE9AE1-FC74-ACA8-535B-767349A6AA75}"/>
              </a:ext>
            </a:extLst>
          </p:cNvPr>
          <p:cNvSpPr/>
          <p:nvPr/>
        </p:nvSpPr>
        <p:spPr>
          <a:xfrm>
            <a:off x="3764404" y="4411136"/>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3982D0B-0844-802E-C525-6B68A93422AA}"/>
              </a:ext>
            </a:extLst>
          </p:cNvPr>
          <p:cNvSpPr/>
          <p:nvPr/>
        </p:nvSpPr>
        <p:spPr>
          <a:xfrm>
            <a:off x="3952949" y="2836702"/>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7A606CE-EC5F-56FD-30BE-EC2E6D4294FA}"/>
              </a:ext>
            </a:extLst>
          </p:cNvPr>
          <p:cNvSpPr/>
          <p:nvPr/>
        </p:nvSpPr>
        <p:spPr>
          <a:xfrm>
            <a:off x="4155863" y="2570253"/>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91007BE-0FB0-DE29-81F3-E5D7D9201F2B}"/>
              </a:ext>
            </a:extLst>
          </p:cNvPr>
          <p:cNvSpPr/>
          <p:nvPr/>
        </p:nvSpPr>
        <p:spPr>
          <a:xfrm>
            <a:off x="5076789" y="3751807"/>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27F9A5D-D97B-1095-458F-DE38598C3406}"/>
              </a:ext>
            </a:extLst>
          </p:cNvPr>
          <p:cNvSpPr/>
          <p:nvPr/>
        </p:nvSpPr>
        <p:spPr>
          <a:xfrm>
            <a:off x="4840008" y="4323730"/>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953C9CA-1D9A-7993-F5C5-E8103F930FD9}"/>
              </a:ext>
            </a:extLst>
          </p:cNvPr>
          <p:cNvSpPr/>
          <p:nvPr/>
        </p:nvSpPr>
        <p:spPr>
          <a:xfrm>
            <a:off x="3633264" y="2722653"/>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38A7A6B-F6CA-88E3-EE97-E06288639B6A}"/>
              </a:ext>
            </a:extLst>
          </p:cNvPr>
          <p:cNvSpPr/>
          <p:nvPr/>
        </p:nvSpPr>
        <p:spPr>
          <a:xfrm>
            <a:off x="5364791" y="3665490"/>
            <a:ext cx="240608" cy="228098"/>
          </a:xfrm>
          <a:prstGeom prst="ellipse">
            <a:avLst/>
          </a:prstGeom>
          <a:solidFill>
            <a:schemeClr val="accent6"/>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76B6F4E-F0C0-5F94-5DBF-751657CFB6A3}"/>
              </a:ext>
            </a:extLst>
          </p:cNvPr>
          <p:cNvSpPr/>
          <p:nvPr/>
        </p:nvSpPr>
        <p:spPr>
          <a:xfrm>
            <a:off x="8348462" y="2432242"/>
            <a:ext cx="1980679" cy="1002417"/>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8B7E276-C990-583C-2788-34AD04C7F5AD}"/>
              </a:ext>
            </a:extLst>
          </p:cNvPr>
          <p:cNvSpPr/>
          <p:nvPr/>
        </p:nvSpPr>
        <p:spPr>
          <a:xfrm>
            <a:off x="8186840" y="3601516"/>
            <a:ext cx="1277250" cy="114828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D594FF4-2CE3-BE2C-009E-1546932D9B85}"/>
              </a:ext>
            </a:extLst>
          </p:cNvPr>
          <p:cNvSpPr/>
          <p:nvPr/>
        </p:nvSpPr>
        <p:spPr>
          <a:xfrm rot="19114172">
            <a:off x="9566004" y="3401604"/>
            <a:ext cx="1235350" cy="126880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6BA144FD-6DD7-9A7E-3DB6-1AD87439510C}"/>
              </a:ext>
            </a:extLst>
          </p:cNvPr>
          <p:cNvSpPr/>
          <p:nvPr/>
        </p:nvSpPr>
        <p:spPr>
          <a:xfrm>
            <a:off x="6426200" y="3429000"/>
            <a:ext cx="571500" cy="322807"/>
          </a:xfrm>
          <a:prstGeom prst="rightArrow">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DDF2D96A-1B63-4A16-FF56-5C5124456B15}"/>
              </a:ext>
            </a:extLst>
          </p:cNvPr>
          <p:cNvSpPr txBox="1"/>
          <p:nvPr/>
        </p:nvSpPr>
        <p:spPr>
          <a:xfrm>
            <a:off x="3845521" y="1524853"/>
            <a:ext cx="5942652" cy="369332"/>
          </a:xfrm>
          <a:prstGeom prst="rect">
            <a:avLst/>
          </a:prstGeom>
          <a:noFill/>
        </p:spPr>
        <p:txBody>
          <a:bodyPr wrap="none" rtlCol="0">
            <a:spAutoFit/>
          </a:bodyPr>
          <a:lstStyle/>
          <a:p>
            <a:r>
              <a:rPr lang="en-US" dirty="0"/>
              <a:t>Tries to group similar kinds of items in form of clusters</a:t>
            </a:r>
          </a:p>
        </p:txBody>
      </p:sp>
      <p:pic>
        <p:nvPicPr>
          <p:cNvPr id="93" name="Picture 92">
            <a:extLst>
              <a:ext uri="{FF2B5EF4-FFF2-40B4-BE49-F238E27FC236}">
                <a16:creationId xmlns:a16="http://schemas.microsoft.com/office/drawing/2014/main" id="{7B21A78A-4A10-93E0-2AB8-B64335B1DE79}"/>
              </a:ext>
            </a:extLst>
          </p:cNvPr>
          <p:cNvPicPr>
            <a:picLocks noChangeAspect="1"/>
          </p:cNvPicPr>
          <p:nvPr/>
        </p:nvPicPr>
        <p:blipFill>
          <a:blip r:embed="rId10"/>
          <a:stretch>
            <a:fillRect/>
          </a:stretch>
        </p:blipFill>
        <p:spPr>
          <a:xfrm>
            <a:off x="3033700" y="4900128"/>
            <a:ext cx="7772400" cy="1467835"/>
          </a:xfrm>
          <a:prstGeom prst="rect">
            <a:avLst/>
          </a:prstGeom>
        </p:spPr>
      </p:pic>
      <p:sp>
        <p:nvSpPr>
          <p:cNvPr id="94" name="Code 62">
            <a:extLst>
              <a:ext uri="{FF2B5EF4-FFF2-40B4-BE49-F238E27FC236}">
                <a16:creationId xmlns:a16="http://schemas.microsoft.com/office/drawing/2014/main" id="{FBCE8084-82F0-15B8-DBA4-920AE1CB3896}"/>
              </a:ext>
            </a:extLst>
          </p:cNvPr>
          <p:cNvSpPr txBox="1"/>
          <p:nvPr/>
        </p:nvSpPr>
        <p:spPr>
          <a:xfrm>
            <a:off x="11354870" y="6455537"/>
            <a:ext cx="832279"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1262988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ppt_x"/>
                                          </p:val>
                                        </p:tav>
                                        <p:tav tm="100000">
                                          <p:val>
                                            <p:strVal val="#ppt_x"/>
                                          </p:val>
                                        </p:tav>
                                      </p:tavLst>
                                    </p:anim>
                                    <p:anim calcmode="lin" valueType="num">
                                      <p:cBhvr additive="base">
                                        <p:cTn id="32" dur="500" fill="hold"/>
                                        <p:tgtEl>
                                          <p:spTgt spid="5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ppt_x"/>
                                          </p:val>
                                        </p:tav>
                                        <p:tav tm="100000">
                                          <p:val>
                                            <p:strVal val="#ppt_x"/>
                                          </p:val>
                                        </p:tav>
                                      </p:tavLst>
                                    </p:anim>
                                    <p:anim calcmode="lin" valueType="num">
                                      <p:cBhvr additive="base">
                                        <p:cTn id="36" dur="500" fill="hold"/>
                                        <p:tgtEl>
                                          <p:spTgt spid="6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ppt_x"/>
                                          </p:val>
                                        </p:tav>
                                        <p:tav tm="100000">
                                          <p:val>
                                            <p:strVal val="#ppt_x"/>
                                          </p:val>
                                        </p:tav>
                                      </p:tavLst>
                                    </p:anim>
                                    <p:anim calcmode="lin" valueType="num">
                                      <p:cBhvr additive="base">
                                        <p:cTn id="40" dur="500" fill="hold"/>
                                        <p:tgtEl>
                                          <p:spTgt spid="6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 calcmode="lin" valueType="num">
                                      <p:cBhvr additive="base">
                                        <p:cTn id="43" dur="500" fill="hold"/>
                                        <p:tgtEl>
                                          <p:spTgt spid="62"/>
                                        </p:tgtEl>
                                        <p:attrNameLst>
                                          <p:attrName>ppt_x</p:attrName>
                                        </p:attrNameLst>
                                      </p:cBhvr>
                                      <p:tavLst>
                                        <p:tav tm="0">
                                          <p:val>
                                            <p:strVal val="#ppt_x"/>
                                          </p:val>
                                        </p:tav>
                                        <p:tav tm="100000">
                                          <p:val>
                                            <p:strVal val="#ppt_x"/>
                                          </p:val>
                                        </p:tav>
                                      </p:tavLst>
                                    </p:anim>
                                    <p:anim calcmode="lin" valueType="num">
                                      <p:cBhvr additive="base">
                                        <p:cTn id="44" dur="500" fill="hold"/>
                                        <p:tgtEl>
                                          <p:spTgt spid="6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ppt_x"/>
                                          </p:val>
                                        </p:tav>
                                        <p:tav tm="100000">
                                          <p:val>
                                            <p:strVal val="#ppt_x"/>
                                          </p:val>
                                        </p:tav>
                                      </p:tavLst>
                                    </p:anim>
                                    <p:anim calcmode="lin" valueType="num">
                                      <p:cBhvr additive="base">
                                        <p:cTn id="48" dur="500" fill="hold"/>
                                        <p:tgtEl>
                                          <p:spTgt spid="6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ppt_x"/>
                                          </p:val>
                                        </p:tav>
                                        <p:tav tm="100000">
                                          <p:val>
                                            <p:strVal val="#ppt_x"/>
                                          </p:val>
                                        </p:tav>
                                      </p:tavLst>
                                    </p:anim>
                                    <p:anim calcmode="lin" valueType="num">
                                      <p:cBhvr additive="base">
                                        <p:cTn id="52" dur="500" fill="hold"/>
                                        <p:tgtEl>
                                          <p:spTgt spid="6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500" fill="hold"/>
                                        <p:tgtEl>
                                          <p:spTgt spid="65"/>
                                        </p:tgtEl>
                                        <p:attrNameLst>
                                          <p:attrName>ppt_x</p:attrName>
                                        </p:attrNameLst>
                                      </p:cBhvr>
                                      <p:tavLst>
                                        <p:tav tm="0">
                                          <p:val>
                                            <p:strVal val="#ppt_x"/>
                                          </p:val>
                                        </p:tav>
                                        <p:tav tm="100000">
                                          <p:val>
                                            <p:strVal val="#ppt_x"/>
                                          </p:val>
                                        </p:tav>
                                      </p:tavLst>
                                    </p:anim>
                                    <p:anim calcmode="lin" valueType="num">
                                      <p:cBhvr additive="base">
                                        <p:cTn id="56" dur="500" fill="hold"/>
                                        <p:tgtEl>
                                          <p:spTgt spid="6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fill="hold"/>
                                        <p:tgtEl>
                                          <p:spTgt spid="67"/>
                                        </p:tgtEl>
                                        <p:attrNameLst>
                                          <p:attrName>ppt_x</p:attrName>
                                        </p:attrNameLst>
                                      </p:cBhvr>
                                      <p:tavLst>
                                        <p:tav tm="0">
                                          <p:val>
                                            <p:strVal val="#ppt_x"/>
                                          </p:val>
                                        </p:tav>
                                        <p:tav tm="100000">
                                          <p:val>
                                            <p:strVal val="#ppt_x"/>
                                          </p:val>
                                        </p:tav>
                                      </p:tavLst>
                                    </p:anim>
                                    <p:anim calcmode="lin" valueType="num">
                                      <p:cBhvr additive="base">
                                        <p:cTn id="64" dur="500" fill="hold"/>
                                        <p:tgtEl>
                                          <p:spTgt spid="6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fill="hold"/>
                                        <p:tgtEl>
                                          <p:spTgt spid="68"/>
                                        </p:tgtEl>
                                        <p:attrNameLst>
                                          <p:attrName>ppt_x</p:attrName>
                                        </p:attrNameLst>
                                      </p:cBhvr>
                                      <p:tavLst>
                                        <p:tav tm="0">
                                          <p:val>
                                            <p:strVal val="#ppt_x"/>
                                          </p:val>
                                        </p:tav>
                                        <p:tav tm="100000">
                                          <p:val>
                                            <p:strVal val="#ppt_x"/>
                                          </p:val>
                                        </p:tav>
                                      </p:tavLst>
                                    </p:anim>
                                    <p:anim calcmode="lin" valueType="num">
                                      <p:cBhvr additive="base">
                                        <p:cTn id="68" dur="500" fill="hold"/>
                                        <p:tgtEl>
                                          <p:spTgt spid="6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 calcmode="lin" valueType="num">
                                      <p:cBhvr additive="base">
                                        <p:cTn id="71" dur="500" fill="hold"/>
                                        <p:tgtEl>
                                          <p:spTgt spid="69"/>
                                        </p:tgtEl>
                                        <p:attrNameLst>
                                          <p:attrName>ppt_x</p:attrName>
                                        </p:attrNameLst>
                                      </p:cBhvr>
                                      <p:tavLst>
                                        <p:tav tm="0">
                                          <p:val>
                                            <p:strVal val="#ppt_x"/>
                                          </p:val>
                                        </p:tav>
                                        <p:tav tm="100000">
                                          <p:val>
                                            <p:strVal val="#ppt_x"/>
                                          </p:val>
                                        </p:tav>
                                      </p:tavLst>
                                    </p:anim>
                                    <p:anim calcmode="lin" valueType="num">
                                      <p:cBhvr additive="base">
                                        <p:cTn id="72" dur="500" fill="hold"/>
                                        <p:tgtEl>
                                          <p:spTgt spid="6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additive="base">
                                        <p:cTn id="75" dur="500" fill="hold"/>
                                        <p:tgtEl>
                                          <p:spTgt spid="70"/>
                                        </p:tgtEl>
                                        <p:attrNameLst>
                                          <p:attrName>ppt_x</p:attrName>
                                        </p:attrNameLst>
                                      </p:cBhvr>
                                      <p:tavLst>
                                        <p:tav tm="0">
                                          <p:val>
                                            <p:strVal val="#ppt_x"/>
                                          </p:val>
                                        </p:tav>
                                        <p:tav tm="100000">
                                          <p:val>
                                            <p:strVal val="#ppt_x"/>
                                          </p:val>
                                        </p:tav>
                                      </p:tavLst>
                                    </p:anim>
                                    <p:anim calcmode="lin" valueType="num">
                                      <p:cBhvr additive="base">
                                        <p:cTn id="76" dur="500" fill="hold"/>
                                        <p:tgtEl>
                                          <p:spTgt spid="7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additive="base">
                                        <p:cTn id="79" dur="500" fill="hold"/>
                                        <p:tgtEl>
                                          <p:spTgt spid="71"/>
                                        </p:tgtEl>
                                        <p:attrNameLst>
                                          <p:attrName>ppt_x</p:attrName>
                                        </p:attrNameLst>
                                      </p:cBhvr>
                                      <p:tavLst>
                                        <p:tav tm="0">
                                          <p:val>
                                            <p:strVal val="#ppt_x"/>
                                          </p:val>
                                        </p:tav>
                                        <p:tav tm="100000">
                                          <p:val>
                                            <p:strVal val="#ppt_x"/>
                                          </p:val>
                                        </p:tav>
                                      </p:tavLst>
                                    </p:anim>
                                    <p:anim calcmode="lin" valueType="num">
                                      <p:cBhvr additive="base">
                                        <p:cTn id="80" dur="500" fill="hold"/>
                                        <p:tgtEl>
                                          <p:spTgt spid="7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anim calcmode="lin" valueType="num">
                                      <p:cBhvr additive="base">
                                        <p:cTn id="83" dur="500" fill="hold"/>
                                        <p:tgtEl>
                                          <p:spTgt spid="88"/>
                                        </p:tgtEl>
                                        <p:attrNameLst>
                                          <p:attrName>ppt_x</p:attrName>
                                        </p:attrNameLst>
                                      </p:cBhvr>
                                      <p:tavLst>
                                        <p:tav tm="0">
                                          <p:val>
                                            <p:strVal val="#ppt_x"/>
                                          </p:val>
                                        </p:tav>
                                        <p:tav tm="100000">
                                          <p:val>
                                            <p:strVal val="#ppt_x"/>
                                          </p:val>
                                        </p:tav>
                                      </p:tavLst>
                                    </p:anim>
                                    <p:anim calcmode="lin" valueType="num">
                                      <p:cBhvr additive="base">
                                        <p:cTn id="84" dur="500" fill="hold"/>
                                        <p:tgtEl>
                                          <p:spTgt spid="8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89"/>
                                        </p:tgtEl>
                                        <p:attrNameLst>
                                          <p:attrName>style.visibility</p:attrName>
                                        </p:attrNameLst>
                                      </p:cBhvr>
                                      <p:to>
                                        <p:strVal val="visible"/>
                                      </p:to>
                                    </p:set>
                                    <p:anim calcmode="lin" valueType="num">
                                      <p:cBhvr additive="base">
                                        <p:cTn id="87" dur="500" fill="hold"/>
                                        <p:tgtEl>
                                          <p:spTgt spid="89"/>
                                        </p:tgtEl>
                                        <p:attrNameLst>
                                          <p:attrName>ppt_x</p:attrName>
                                        </p:attrNameLst>
                                      </p:cBhvr>
                                      <p:tavLst>
                                        <p:tav tm="0">
                                          <p:val>
                                            <p:strVal val="#ppt_x"/>
                                          </p:val>
                                        </p:tav>
                                        <p:tav tm="100000">
                                          <p:val>
                                            <p:strVal val="#ppt_x"/>
                                          </p:val>
                                        </p:tav>
                                      </p:tavLst>
                                    </p:anim>
                                    <p:anim calcmode="lin" valueType="num">
                                      <p:cBhvr additive="base">
                                        <p:cTn id="88" dur="500" fill="hold"/>
                                        <p:tgtEl>
                                          <p:spTgt spid="89"/>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anim calcmode="lin" valueType="num">
                                      <p:cBhvr additive="base">
                                        <p:cTn id="91" dur="500" fill="hold"/>
                                        <p:tgtEl>
                                          <p:spTgt spid="90"/>
                                        </p:tgtEl>
                                        <p:attrNameLst>
                                          <p:attrName>ppt_x</p:attrName>
                                        </p:attrNameLst>
                                      </p:cBhvr>
                                      <p:tavLst>
                                        <p:tav tm="0">
                                          <p:val>
                                            <p:strVal val="#ppt_x"/>
                                          </p:val>
                                        </p:tav>
                                        <p:tav tm="100000">
                                          <p:val>
                                            <p:strVal val="#ppt_x"/>
                                          </p:val>
                                        </p:tav>
                                      </p:tavLst>
                                    </p:anim>
                                    <p:anim calcmode="lin" valueType="num">
                                      <p:cBhvr additive="base">
                                        <p:cTn id="9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3" restart="whenNotActive" fill="hold" evtFilter="cancelBubble" nodeType="interactiveSeq">
                <p:stCondLst>
                  <p:cond evt="onClick" delay="0">
                    <p:tgtEl>
                      <p:spTgt spid="94"/>
                    </p:tgtEl>
                  </p:cond>
                </p:stCondLst>
                <p:endSync evt="end" delay="0">
                  <p:rtn val="all"/>
                </p:endSync>
                <p:childTnLst>
                  <p:par>
                    <p:cTn id="94" fill="hold">
                      <p:stCondLst>
                        <p:cond delay="0"/>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93"/>
                                        </p:tgtEl>
                                        <p:attrNameLst>
                                          <p:attrName>style.visibility</p:attrName>
                                        </p:attrNameLst>
                                      </p:cBhvr>
                                      <p:to>
                                        <p:strVal val="visible"/>
                                      </p:to>
                                    </p:set>
                                    <p:anim calcmode="lin" valueType="num">
                                      <p:cBhvr additive="base">
                                        <p:cTn id="98" dur="500" fill="hold"/>
                                        <p:tgtEl>
                                          <p:spTgt spid="93"/>
                                        </p:tgtEl>
                                        <p:attrNameLst>
                                          <p:attrName>ppt_x</p:attrName>
                                        </p:attrNameLst>
                                      </p:cBhvr>
                                      <p:tavLst>
                                        <p:tav tm="0">
                                          <p:val>
                                            <p:strVal val="#ppt_x"/>
                                          </p:val>
                                        </p:tav>
                                        <p:tav tm="100000">
                                          <p:val>
                                            <p:strVal val="#ppt_x"/>
                                          </p:val>
                                        </p:tav>
                                      </p:tavLst>
                                    </p:anim>
                                    <p:anim calcmode="lin" valueType="num">
                                      <p:cBhvr additive="base">
                                        <p:cTn id="99"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xit" presetSubtype="4" fill="hold" nodeType="clickEffect">
                                  <p:stCondLst>
                                    <p:cond delay="0"/>
                                  </p:stCondLst>
                                  <p:childTnLst>
                                    <p:anim calcmode="lin" valueType="num">
                                      <p:cBhvr additive="base">
                                        <p:cTn id="103" dur="500"/>
                                        <p:tgtEl>
                                          <p:spTgt spid="93"/>
                                        </p:tgtEl>
                                        <p:attrNameLst>
                                          <p:attrName>ppt_x</p:attrName>
                                        </p:attrNameLst>
                                      </p:cBhvr>
                                      <p:tavLst>
                                        <p:tav tm="0">
                                          <p:val>
                                            <p:strVal val="ppt_x"/>
                                          </p:val>
                                        </p:tav>
                                        <p:tav tm="100000">
                                          <p:val>
                                            <p:strVal val="ppt_x"/>
                                          </p:val>
                                        </p:tav>
                                      </p:tavLst>
                                    </p:anim>
                                    <p:anim calcmode="lin" valueType="num">
                                      <p:cBhvr additive="base">
                                        <p:cTn id="104" dur="500"/>
                                        <p:tgtEl>
                                          <p:spTgt spid="93"/>
                                        </p:tgtEl>
                                        <p:attrNameLst>
                                          <p:attrName>ppt_y</p:attrName>
                                        </p:attrNameLst>
                                      </p:cBhvr>
                                      <p:tavLst>
                                        <p:tav tm="0">
                                          <p:val>
                                            <p:strVal val="ppt_y"/>
                                          </p:val>
                                        </p:tav>
                                        <p:tav tm="100000">
                                          <p:val>
                                            <p:strVal val="1+ppt_h/2"/>
                                          </p:val>
                                        </p:tav>
                                      </p:tavLst>
                                    </p:anim>
                                    <p:set>
                                      <p:cBhvr>
                                        <p:cTn id="105" dur="1" fill="hold">
                                          <p:stCondLst>
                                            <p:cond delay="499"/>
                                          </p:stCondLst>
                                        </p:cTn>
                                        <p:tgtEl>
                                          <p:spTgt spid="93"/>
                                        </p:tgtEl>
                                        <p:attrNameLst>
                                          <p:attrName>style.visibility</p:attrName>
                                        </p:attrNameLst>
                                      </p:cBhvr>
                                      <p:to>
                                        <p:strVal val="hidden"/>
                                      </p:to>
                                    </p:set>
                                  </p:childTnLst>
                                </p:cTn>
                              </p:par>
                            </p:childTnLst>
                          </p:cTn>
                        </p:par>
                      </p:childTnLst>
                    </p:cTn>
                  </p:par>
                </p:childTnLst>
              </p:cTn>
              <p:nextCondLst>
                <p:cond evt="onClick" delay="0">
                  <p:tgtEl>
                    <p:spTgt spid="94"/>
                  </p:tgtEl>
                </p:cond>
              </p:nextCondLst>
            </p:seq>
          </p:childTnLst>
        </p:cTn>
      </p:par>
    </p:tnLst>
    <p:bldLst>
      <p:bldP spid="54"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88" grpId="0" animBg="1"/>
      <p:bldP spid="89" grpId="0" animBg="1"/>
      <p:bldP spid="9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939800"/>
            <a:ext cx="1245854" cy="369332"/>
          </a:xfrm>
          <a:prstGeom prst="rect">
            <a:avLst/>
          </a:prstGeom>
          <a:noFill/>
        </p:spPr>
        <p:txBody>
          <a:bodyPr wrap="square" rtlCol="0">
            <a:spAutoFit/>
          </a:bodyPr>
          <a:lstStyle/>
          <a:p>
            <a:r>
              <a:rPr lang="en-US" dirty="0"/>
              <a:t>K-Means</a:t>
            </a:r>
          </a:p>
        </p:txBody>
      </p:sp>
      <p:sp>
        <p:nvSpPr>
          <p:cNvPr id="15" name="TextBox 14">
            <a:extLst>
              <a:ext uri="{FF2B5EF4-FFF2-40B4-BE49-F238E27FC236}">
                <a16:creationId xmlns:a16="http://schemas.microsoft.com/office/drawing/2014/main" id="{31899D04-5CEA-425C-C164-0AC17D1C5380}"/>
              </a:ext>
            </a:extLst>
          </p:cNvPr>
          <p:cNvSpPr txBox="1"/>
          <p:nvPr/>
        </p:nvSpPr>
        <p:spPr>
          <a:xfrm>
            <a:off x="3588100" y="1383536"/>
            <a:ext cx="6723315" cy="369332"/>
          </a:xfrm>
          <a:prstGeom prst="rect">
            <a:avLst/>
          </a:prstGeom>
          <a:noFill/>
        </p:spPr>
        <p:txBody>
          <a:bodyPr wrap="none" rtlCol="0">
            <a:spAutoFit/>
          </a:bodyPr>
          <a:lstStyle/>
          <a:p>
            <a:r>
              <a:rPr lang="en-US" dirty="0"/>
              <a:t>Checking for best number of clusters using Elbow-Method </a:t>
            </a:r>
          </a:p>
        </p:txBody>
      </p:sp>
      <p:pic>
        <p:nvPicPr>
          <p:cNvPr id="16" name="Picture 15">
            <a:extLst>
              <a:ext uri="{FF2B5EF4-FFF2-40B4-BE49-F238E27FC236}">
                <a16:creationId xmlns:a16="http://schemas.microsoft.com/office/drawing/2014/main" id="{09B85B99-233F-5D5E-0C01-3EDF7400051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951128" y="1993368"/>
            <a:ext cx="5753100" cy="3975100"/>
          </a:xfrm>
          <a:prstGeom prst="rect">
            <a:avLst/>
          </a:prstGeom>
        </p:spPr>
      </p:pic>
      <p:pic>
        <p:nvPicPr>
          <p:cNvPr id="9220" name="Picture 4" descr="Hand To Elbow Clip Art - Free Transparent PNG Clipart Images Download">
            <a:extLst>
              <a:ext uri="{FF2B5EF4-FFF2-40B4-BE49-F238E27FC236}">
                <a16:creationId xmlns:a16="http://schemas.microsoft.com/office/drawing/2014/main" id="{5DA11AC2-49FB-EB3C-E8AD-66657B9E8022}"/>
              </a:ext>
            </a:extLst>
          </p:cNvPr>
          <p:cNvPicPr>
            <a:picLocks noChangeAspect="1" noChangeArrowheads="1"/>
          </p:cNvPicPr>
          <p:nvPr/>
        </p:nvPicPr>
        <p:blipFill>
          <a:blip r:embed="rId11">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967960">
            <a:off x="6641014" y="3295650"/>
            <a:ext cx="1033060" cy="69215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D147F240-7E00-03A6-B922-FD20F68135A1}"/>
              </a:ext>
            </a:extLst>
          </p:cNvPr>
          <p:cNvSpPr/>
          <p:nvPr/>
        </p:nvSpPr>
        <p:spPr>
          <a:xfrm>
            <a:off x="6583521" y="3701518"/>
            <a:ext cx="244157" cy="27940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4693D21-4729-54D9-C8A6-ECCB3755E89D}"/>
              </a:ext>
            </a:extLst>
          </p:cNvPr>
          <p:cNvSpPr/>
          <p:nvPr/>
        </p:nvSpPr>
        <p:spPr>
          <a:xfrm>
            <a:off x="5394143" y="4394200"/>
            <a:ext cx="333557" cy="28521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02D4B26C-B4E3-5DC0-E35A-0BEAD9BF5565}"/>
              </a:ext>
            </a:extLst>
          </p:cNvPr>
          <p:cNvCxnSpPr>
            <a:cxnSpLocks/>
            <a:stCxn id="18" idx="7"/>
            <a:endCxn id="17" idx="3"/>
          </p:cNvCxnSpPr>
          <p:nvPr/>
        </p:nvCxnSpPr>
        <p:spPr>
          <a:xfrm flipV="1">
            <a:off x="5678852" y="3940001"/>
            <a:ext cx="940425" cy="49596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Code 63">
            <a:extLst>
              <a:ext uri="{FF2B5EF4-FFF2-40B4-BE49-F238E27FC236}">
                <a16:creationId xmlns:a16="http://schemas.microsoft.com/office/drawing/2014/main" id="{11FADA8F-A66B-33C5-96CA-13ED8C56E424}"/>
              </a:ext>
            </a:extLst>
          </p:cNvPr>
          <p:cNvSpPr txBox="1"/>
          <p:nvPr/>
        </p:nvSpPr>
        <p:spPr>
          <a:xfrm>
            <a:off x="11354870" y="6455537"/>
            <a:ext cx="832279" cy="369332"/>
          </a:xfrm>
          <a:prstGeom prst="rect">
            <a:avLst/>
          </a:prstGeom>
          <a:noFill/>
        </p:spPr>
        <p:txBody>
          <a:bodyPr wrap="none" rtlCol="0">
            <a:spAutoFit/>
          </a:bodyPr>
          <a:lstStyle/>
          <a:p>
            <a:r>
              <a:rPr lang="en-US" dirty="0"/>
              <a:t>Code</a:t>
            </a:r>
          </a:p>
        </p:txBody>
      </p:sp>
      <p:pic>
        <p:nvPicPr>
          <p:cNvPr id="26" name="Picture 25">
            <a:extLst>
              <a:ext uri="{FF2B5EF4-FFF2-40B4-BE49-F238E27FC236}">
                <a16:creationId xmlns:a16="http://schemas.microsoft.com/office/drawing/2014/main" id="{0B83411A-3E6A-F2AD-550A-1FD66236CC71}"/>
              </a:ext>
            </a:extLst>
          </p:cNvPr>
          <p:cNvPicPr>
            <a:picLocks noChangeAspect="1"/>
          </p:cNvPicPr>
          <p:nvPr/>
        </p:nvPicPr>
        <p:blipFill>
          <a:blip r:embed="rId12"/>
          <a:stretch>
            <a:fillRect/>
          </a:stretch>
        </p:blipFill>
        <p:spPr>
          <a:xfrm>
            <a:off x="3396601" y="3836613"/>
            <a:ext cx="7772400" cy="1437433"/>
          </a:xfrm>
          <a:prstGeom prst="rect">
            <a:avLst/>
          </a:prstGeom>
        </p:spPr>
      </p:pic>
      <p:sp>
        <p:nvSpPr>
          <p:cNvPr id="27" name="TextBox 26">
            <a:extLst>
              <a:ext uri="{FF2B5EF4-FFF2-40B4-BE49-F238E27FC236}">
                <a16:creationId xmlns:a16="http://schemas.microsoft.com/office/drawing/2014/main" id="{4D6542D5-26E8-EF47-C98F-FFCEDFD1C1E6}"/>
              </a:ext>
            </a:extLst>
          </p:cNvPr>
          <p:cNvSpPr txBox="1"/>
          <p:nvPr/>
        </p:nvSpPr>
        <p:spPr>
          <a:xfrm>
            <a:off x="6806348" y="2536196"/>
            <a:ext cx="2638864" cy="523220"/>
          </a:xfrm>
          <a:prstGeom prst="rect">
            <a:avLst/>
          </a:prstGeom>
          <a:noFill/>
        </p:spPr>
        <p:txBody>
          <a:bodyPr wrap="none" rtlCol="0">
            <a:spAutoFit/>
          </a:bodyPr>
          <a:lstStyle/>
          <a:p>
            <a:r>
              <a:rPr lang="en-US" sz="1400" b="0" i="0" dirty="0">
                <a:solidFill>
                  <a:srgbClr val="000000"/>
                </a:solidFill>
                <a:effectLst/>
                <a:latin typeface="Helvetica Neue" panose="02000503000000020004" pitchFamily="2" charset="0"/>
              </a:rPr>
              <a:t>The point after the inertia </a:t>
            </a:r>
          </a:p>
          <a:p>
            <a:r>
              <a:rPr lang="en-US" sz="1400" b="0" i="0" dirty="0">
                <a:solidFill>
                  <a:srgbClr val="000000"/>
                </a:solidFill>
                <a:effectLst/>
                <a:latin typeface="Helvetica Neue" panose="02000503000000020004" pitchFamily="2" charset="0"/>
              </a:rPr>
              <a:t>decreases much slower after 2</a:t>
            </a:r>
            <a:endParaRPr lang="en-US" sz="1400" dirty="0"/>
          </a:p>
        </p:txBody>
      </p:sp>
      <p:sp>
        <p:nvSpPr>
          <p:cNvPr id="31" name="TextBox 30">
            <a:extLst>
              <a:ext uri="{FF2B5EF4-FFF2-40B4-BE49-F238E27FC236}">
                <a16:creationId xmlns:a16="http://schemas.microsoft.com/office/drawing/2014/main" id="{543AEBA6-D1EB-50AC-DB9F-1D848776AB8D}"/>
              </a:ext>
            </a:extLst>
          </p:cNvPr>
          <p:cNvSpPr txBox="1"/>
          <p:nvPr/>
        </p:nvSpPr>
        <p:spPr>
          <a:xfrm>
            <a:off x="9584506" y="2298070"/>
            <a:ext cx="2353494" cy="1477328"/>
          </a:xfrm>
          <a:prstGeom prst="rect">
            <a:avLst/>
          </a:prstGeom>
          <a:noFill/>
        </p:spPr>
        <p:txBody>
          <a:bodyPr wrap="square">
            <a:spAutoFit/>
          </a:bodyPr>
          <a:lstStyle/>
          <a:p>
            <a:r>
              <a:rPr lang="en-US" b="0" i="0" dirty="0">
                <a:solidFill>
                  <a:schemeClr val="accent6"/>
                </a:solidFill>
                <a:effectLst/>
                <a:latin typeface="Helvetica Neue" panose="02000503000000020004" pitchFamily="2" charset="0"/>
              </a:rPr>
              <a:t>we will run the algorithm with 2 clusters </a:t>
            </a:r>
          </a:p>
          <a:p>
            <a:r>
              <a:rPr lang="en-US" b="0" i="0" dirty="0">
                <a:solidFill>
                  <a:schemeClr val="accent6"/>
                </a:solidFill>
                <a:effectLst/>
                <a:latin typeface="Helvetica Neue" panose="02000503000000020004" pitchFamily="2" charset="0"/>
              </a:rPr>
              <a:t>i.e. </a:t>
            </a:r>
          </a:p>
          <a:p>
            <a:r>
              <a:rPr lang="en-US" b="1" i="0" dirty="0" err="1">
                <a:solidFill>
                  <a:srgbClr val="0DAFDE"/>
                </a:solidFill>
                <a:effectLst/>
                <a:latin typeface="Helvetica Neue" panose="02000503000000020004" pitchFamily="2" charset="0"/>
              </a:rPr>
              <a:t>n_cluster</a:t>
            </a:r>
            <a:r>
              <a:rPr lang="en-US" b="1" i="0" dirty="0">
                <a:solidFill>
                  <a:srgbClr val="0DAFDE"/>
                </a:solidFill>
                <a:effectLst/>
                <a:latin typeface="Helvetica Neue" panose="02000503000000020004" pitchFamily="2" charset="0"/>
              </a:rPr>
              <a:t> =2</a:t>
            </a:r>
            <a:endParaRPr lang="en-US" b="1" dirty="0">
              <a:solidFill>
                <a:srgbClr val="0DAFDE"/>
              </a:solidFill>
            </a:endParaRPr>
          </a:p>
        </p:txBody>
      </p:sp>
    </p:spTree>
    <p:extLst>
      <p:ext uri="{BB962C8B-B14F-4D97-AF65-F5344CB8AC3E}">
        <p14:creationId xmlns:p14="http://schemas.microsoft.com/office/powerpoint/2010/main" val="2015871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5"/>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939800"/>
            <a:ext cx="1245854" cy="369332"/>
          </a:xfrm>
          <a:prstGeom prst="rect">
            <a:avLst/>
          </a:prstGeom>
          <a:noFill/>
        </p:spPr>
        <p:txBody>
          <a:bodyPr wrap="square" rtlCol="0">
            <a:spAutoFit/>
          </a:bodyPr>
          <a:lstStyle/>
          <a:p>
            <a:r>
              <a:rPr lang="en-US" dirty="0"/>
              <a:t>K-Means</a:t>
            </a:r>
          </a:p>
        </p:txBody>
      </p:sp>
      <p:sp>
        <p:nvSpPr>
          <p:cNvPr id="3" name="TextBox 2">
            <a:extLst>
              <a:ext uri="{FF2B5EF4-FFF2-40B4-BE49-F238E27FC236}">
                <a16:creationId xmlns:a16="http://schemas.microsoft.com/office/drawing/2014/main" id="{E2642A39-7DEE-6D68-2C8B-777F269081AA}"/>
              </a:ext>
            </a:extLst>
          </p:cNvPr>
          <p:cNvSpPr txBox="1"/>
          <p:nvPr/>
        </p:nvSpPr>
        <p:spPr>
          <a:xfrm>
            <a:off x="2679700" y="1309132"/>
            <a:ext cx="3897221" cy="923330"/>
          </a:xfrm>
          <a:prstGeom prst="rect">
            <a:avLst/>
          </a:prstGeom>
          <a:noFill/>
        </p:spPr>
        <p:txBody>
          <a:bodyPr wrap="none" rtlCol="0">
            <a:spAutoFit/>
          </a:bodyPr>
          <a:lstStyle/>
          <a:p>
            <a:r>
              <a:rPr lang="en-US" dirty="0"/>
              <a:t>F</a:t>
            </a:r>
            <a:r>
              <a:rPr lang="en-US" sz="1400" dirty="0"/>
              <a:t>it the train data to </a:t>
            </a:r>
            <a:r>
              <a:rPr lang="en-US" sz="1400" dirty="0" err="1"/>
              <a:t>KMeans</a:t>
            </a:r>
            <a:r>
              <a:rPr lang="en-US" sz="1400" dirty="0"/>
              <a:t> Algorithm with</a:t>
            </a:r>
          </a:p>
          <a:p>
            <a:r>
              <a:rPr lang="en-US" b="1" dirty="0" err="1"/>
              <a:t>n_clusters</a:t>
            </a:r>
            <a:r>
              <a:rPr lang="en-US" b="1" dirty="0"/>
              <a:t> </a:t>
            </a:r>
            <a:r>
              <a:rPr lang="en-US" dirty="0"/>
              <a:t>–</a:t>
            </a:r>
            <a:r>
              <a:rPr lang="en-US" dirty="0">
                <a:solidFill>
                  <a:srgbClr val="0DAFDE"/>
                </a:solidFill>
              </a:rPr>
              <a:t> 2 </a:t>
            </a:r>
          </a:p>
          <a:p>
            <a:r>
              <a:rPr lang="en-US" b="1" dirty="0"/>
              <a:t>algorithm</a:t>
            </a:r>
            <a:r>
              <a:rPr lang="en-US" dirty="0"/>
              <a:t> – </a:t>
            </a:r>
            <a:r>
              <a:rPr lang="en-US" dirty="0">
                <a:solidFill>
                  <a:srgbClr val="0DAFDE"/>
                </a:solidFill>
              </a:rPr>
              <a:t>‘elkan’ </a:t>
            </a:r>
          </a:p>
        </p:txBody>
      </p:sp>
      <p:sp>
        <p:nvSpPr>
          <p:cNvPr id="5" name="TextBox 4">
            <a:extLst>
              <a:ext uri="{FF2B5EF4-FFF2-40B4-BE49-F238E27FC236}">
                <a16:creationId xmlns:a16="http://schemas.microsoft.com/office/drawing/2014/main" id="{E59711E5-6BB7-895B-8942-B9EDF26A6A02}"/>
              </a:ext>
            </a:extLst>
          </p:cNvPr>
          <p:cNvSpPr txBox="1"/>
          <p:nvPr/>
        </p:nvSpPr>
        <p:spPr>
          <a:xfrm>
            <a:off x="4241801" y="1616908"/>
            <a:ext cx="6010630" cy="307777"/>
          </a:xfrm>
          <a:prstGeom prst="rect">
            <a:avLst/>
          </a:prstGeom>
          <a:noFill/>
        </p:spPr>
        <p:txBody>
          <a:bodyPr wrap="square" rtlCol="0">
            <a:spAutoFit/>
          </a:bodyPr>
          <a:lstStyle/>
          <a:p>
            <a:r>
              <a:rPr lang="en-US" sz="1400" dirty="0"/>
              <a:t>We can see the data using a scatter plot with gravity mean feature</a:t>
            </a:r>
          </a:p>
        </p:txBody>
      </p:sp>
      <p:pic>
        <p:nvPicPr>
          <p:cNvPr id="6" name="Picture 5">
            <a:extLst>
              <a:ext uri="{FF2B5EF4-FFF2-40B4-BE49-F238E27FC236}">
                <a16:creationId xmlns:a16="http://schemas.microsoft.com/office/drawing/2014/main" id="{B9532F1D-337A-FFEA-1D22-8A897224BA35}"/>
              </a:ext>
            </a:extLst>
          </p:cNvPr>
          <p:cNvPicPr>
            <a:picLocks noChangeAspect="1"/>
          </p:cNvPicPr>
          <p:nvPr/>
        </p:nvPicPr>
        <p:blipFill>
          <a:blip r:embed="rId10"/>
          <a:stretch>
            <a:fillRect/>
          </a:stretch>
        </p:blipFill>
        <p:spPr>
          <a:xfrm>
            <a:off x="2679700" y="2227055"/>
            <a:ext cx="4013200" cy="4432300"/>
          </a:xfrm>
          <a:prstGeom prst="rect">
            <a:avLst/>
          </a:prstGeom>
        </p:spPr>
      </p:pic>
      <p:pic>
        <p:nvPicPr>
          <p:cNvPr id="9" name="Picture 8">
            <a:extLst>
              <a:ext uri="{FF2B5EF4-FFF2-40B4-BE49-F238E27FC236}">
                <a16:creationId xmlns:a16="http://schemas.microsoft.com/office/drawing/2014/main" id="{A993CE71-3CDA-7D8D-CF0C-DDB4329AECAF}"/>
              </a:ext>
            </a:extLst>
          </p:cNvPr>
          <p:cNvPicPr>
            <a:picLocks noChangeAspect="1"/>
          </p:cNvPicPr>
          <p:nvPr/>
        </p:nvPicPr>
        <p:blipFill>
          <a:blip r:embed="rId11"/>
          <a:stretch>
            <a:fillRect/>
          </a:stretch>
        </p:blipFill>
        <p:spPr>
          <a:xfrm>
            <a:off x="7362311" y="2227055"/>
            <a:ext cx="4163676" cy="4432300"/>
          </a:xfrm>
          <a:prstGeom prst="rect">
            <a:avLst/>
          </a:prstGeom>
        </p:spPr>
      </p:pic>
      <p:sp>
        <p:nvSpPr>
          <p:cNvPr id="24" name="Code 64">
            <a:extLst>
              <a:ext uri="{FF2B5EF4-FFF2-40B4-BE49-F238E27FC236}">
                <a16:creationId xmlns:a16="http://schemas.microsoft.com/office/drawing/2014/main" id="{ACE2CAE3-9B9E-2891-B9DC-C3885A0808B2}"/>
              </a:ext>
            </a:extLst>
          </p:cNvPr>
          <p:cNvSpPr txBox="1"/>
          <p:nvPr/>
        </p:nvSpPr>
        <p:spPr>
          <a:xfrm>
            <a:off x="11525987" y="6560694"/>
            <a:ext cx="688009" cy="307777"/>
          </a:xfrm>
          <a:prstGeom prst="rect">
            <a:avLst/>
          </a:prstGeom>
          <a:noFill/>
        </p:spPr>
        <p:txBody>
          <a:bodyPr wrap="none" rtlCol="0">
            <a:spAutoFit/>
          </a:bodyPr>
          <a:lstStyle/>
          <a:p>
            <a:r>
              <a:rPr lang="en-US" sz="1400" dirty="0"/>
              <a:t>Code</a:t>
            </a:r>
          </a:p>
        </p:txBody>
      </p:sp>
      <p:pic>
        <p:nvPicPr>
          <p:cNvPr id="28" name="Picture 27">
            <a:extLst>
              <a:ext uri="{FF2B5EF4-FFF2-40B4-BE49-F238E27FC236}">
                <a16:creationId xmlns:a16="http://schemas.microsoft.com/office/drawing/2014/main" id="{06B853AA-82CD-06D7-91CA-0D99ECA11FD6}"/>
              </a:ext>
            </a:extLst>
          </p:cNvPr>
          <p:cNvPicPr>
            <a:picLocks noChangeAspect="1"/>
          </p:cNvPicPr>
          <p:nvPr/>
        </p:nvPicPr>
        <p:blipFill>
          <a:blip r:embed="rId12"/>
          <a:stretch>
            <a:fillRect/>
          </a:stretch>
        </p:blipFill>
        <p:spPr>
          <a:xfrm>
            <a:off x="2468483" y="5452902"/>
            <a:ext cx="9378124" cy="2263541"/>
          </a:xfrm>
          <a:prstGeom prst="rect">
            <a:avLst/>
          </a:prstGeom>
        </p:spPr>
      </p:pic>
    </p:spTree>
    <p:extLst>
      <p:ext uri="{BB962C8B-B14F-4D97-AF65-F5344CB8AC3E}">
        <p14:creationId xmlns:p14="http://schemas.microsoft.com/office/powerpoint/2010/main" val="2214578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24"/>
                    </p:tgtEl>
                  </p:cond>
                </p:stCondLst>
                <p:endSync evt="end" delay="0">
                  <p:rtn val="all"/>
                </p:endSync>
                <p:childTnLst>
                  <p:par>
                    <p:cTn id="25" fill="hold">
                      <p:stCondLst>
                        <p:cond delay="0"/>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28"/>
                                        </p:tgtEl>
                                        <p:attrNameLst>
                                          <p:attrName>ppt_x</p:attrName>
                                        </p:attrNameLst>
                                      </p:cBhvr>
                                      <p:tavLst>
                                        <p:tav tm="0">
                                          <p:val>
                                            <p:strVal val="ppt_x"/>
                                          </p:val>
                                        </p:tav>
                                        <p:tav tm="100000">
                                          <p:val>
                                            <p:strVal val="ppt_x"/>
                                          </p:val>
                                        </p:tav>
                                      </p:tavLst>
                                    </p:anim>
                                    <p:anim calcmode="lin" valueType="num">
                                      <p:cBhvr additive="base">
                                        <p:cTn id="35" dur="500"/>
                                        <p:tgtEl>
                                          <p:spTgt spid="28"/>
                                        </p:tgtEl>
                                        <p:attrNameLst>
                                          <p:attrName>ppt_y</p:attrName>
                                        </p:attrNameLst>
                                      </p:cBhvr>
                                      <p:tavLst>
                                        <p:tav tm="0">
                                          <p:val>
                                            <p:strVal val="ppt_y"/>
                                          </p:val>
                                        </p:tav>
                                        <p:tav tm="100000">
                                          <p:val>
                                            <p:strVal val="1+ppt_h/2"/>
                                          </p:val>
                                        </p:tav>
                                      </p:tavLst>
                                    </p:anim>
                                    <p:set>
                                      <p:cBhvr>
                                        <p:cTn id="36" dur="1" fill="hold">
                                          <p:stCondLst>
                                            <p:cond delay="499"/>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3"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397536" y="88996"/>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30" name="TextBox 29">
            <a:extLst>
              <a:ext uri="{FF2B5EF4-FFF2-40B4-BE49-F238E27FC236}">
                <a16:creationId xmlns:a16="http://schemas.microsoft.com/office/drawing/2014/main" id="{1CEECF91-8E40-BAB9-9D04-3CE6B5523FC9}"/>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721211"/>
            <a:ext cx="1245854" cy="369332"/>
          </a:xfrm>
          <a:prstGeom prst="rect">
            <a:avLst/>
          </a:prstGeom>
          <a:noFill/>
        </p:spPr>
        <p:txBody>
          <a:bodyPr wrap="square" rtlCol="0">
            <a:spAutoFit/>
          </a:bodyPr>
          <a:lstStyle/>
          <a:p>
            <a:r>
              <a:rPr lang="en-US" dirty="0"/>
              <a:t>K-Means</a:t>
            </a:r>
          </a:p>
        </p:txBody>
      </p:sp>
      <p:sp>
        <p:nvSpPr>
          <p:cNvPr id="5" name="TextBox 4">
            <a:extLst>
              <a:ext uri="{FF2B5EF4-FFF2-40B4-BE49-F238E27FC236}">
                <a16:creationId xmlns:a16="http://schemas.microsoft.com/office/drawing/2014/main" id="{E59711E5-6BB7-895B-8942-B9EDF26A6A02}"/>
              </a:ext>
            </a:extLst>
          </p:cNvPr>
          <p:cNvSpPr txBox="1"/>
          <p:nvPr/>
        </p:nvSpPr>
        <p:spPr>
          <a:xfrm>
            <a:off x="1535553" y="1042480"/>
            <a:ext cx="5017647" cy="523220"/>
          </a:xfrm>
          <a:prstGeom prst="rect">
            <a:avLst/>
          </a:prstGeom>
          <a:noFill/>
        </p:spPr>
        <p:txBody>
          <a:bodyPr wrap="square" rtlCol="0">
            <a:spAutoFit/>
          </a:bodyPr>
          <a:lstStyle/>
          <a:p>
            <a:r>
              <a:rPr lang="en-US" sz="1400" dirty="0"/>
              <a:t>We can see the data using a scatter plot with gravity mean feature</a:t>
            </a:r>
          </a:p>
        </p:txBody>
      </p:sp>
      <p:pic>
        <p:nvPicPr>
          <p:cNvPr id="6" name="Picture 5">
            <a:extLst>
              <a:ext uri="{FF2B5EF4-FFF2-40B4-BE49-F238E27FC236}">
                <a16:creationId xmlns:a16="http://schemas.microsoft.com/office/drawing/2014/main" id="{B9532F1D-337A-FFEA-1D22-8A897224BA35}"/>
              </a:ext>
            </a:extLst>
          </p:cNvPr>
          <p:cNvPicPr>
            <a:picLocks noChangeAspect="1"/>
          </p:cNvPicPr>
          <p:nvPr/>
        </p:nvPicPr>
        <p:blipFill>
          <a:blip r:embed="rId10"/>
          <a:stretch>
            <a:fillRect/>
          </a:stretch>
        </p:blipFill>
        <p:spPr>
          <a:xfrm>
            <a:off x="2679700" y="2227055"/>
            <a:ext cx="4013200" cy="4432300"/>
          </a:xfrm>
          <a:prstGeom prst="rect">
            <a:avLst/>
          </a:prstGeom>
        </p:spPr>
      </p:pic>
      <p:pic>
        <p:nvPicPr>
          <p:cNvPr id="9" name="Picture 8">
            <a:extLst>
              <a:ext uri="{FF2B5EF4-FFF2-40B4-BE49-F238E27FC236}">
                <a16:creationId xmlns:a16="http://schemas.microsoft.com/office/drawing/2014/main" id="{A993CE71-3CDA-7D8D-CF0C-DDB4329AECAF}"/>
              </a:ext>
            </a:extLst>
          </p:cNvPr>
          <p:cNvPicPr>
            <a:picLocks noChangeAspect="1"/>
          </p:cNvPicPr>
          <p:nvPr/>
        </p:nvPicPr>
        <p:blipFill>
          <a:blip r:embed="rId11"/>
          <a:stretch>
            <a:fillRect/>
          </a:stretch>
        </p:blipFill>
        <p:spPr>
          <a:xfrm>
            <a:off x="7362311" y="2227055"/>
            <a:ext cx="4163676" cy="4432300"/>
          </a:xfrm>
          <a:prstGeom prst="rect">
            <a:avLst/>
          </a:prstGeom>
        </p:spPr>
      </p:pic>
      <p:sp>
        <p:nvSpPr>
          <p:cNvPr id="24" name="Code 64">
            <a:extLst>
              <a:ext uri="{FF2B5EF4-FFF2-40B4-BE49-F238E27FC236}">
                <a16:creationId xmlns:a16="http://schemas.microsoft.com/office/drawing/2014/main" id="{ACE2CAE3-9B9E-2891-B9DC-C3885A0808B2}"/>
              </a:ext>
            </a:extLst>
          </p:cNvPr>
          <p:cNvSpPr txBox="1"/>
          <p:nvPr/>
        </p:nvSpPr>
        <p:spPr>
          <a:xfrm>
            <a:off x="11525987" y="6560694"/>
            <a:ext cx="688009" cy="307777"/>
          </a:xfrm>
          <a:prstGeom prst="rect">
            <a:avLst/>
          </a:prstGeom>
          <a:noFill/>
        </p:spPr>
        <p:txBody>
          <a:bodyPr wrap="none" rtlCol="0">
            <a:spAutoFit/>
          </a:bodyPr>
          <a:lstStyle/>
          <a:p>
            <a:r>
              <a:rPr lang="en-US" sz="1400" dirty="0"/>
              <a:t>Code</a:t>
            </a:r>
          </a:p>
        </p:txBody>
      </p:sp>
      <p:sp>
        <p:nvSpPr>
          <p:cNvPr id="15" name="TextBox 14">
            <a:extLst>
              <a:ext uri="{FF2B5EF4-FFF2-40B4-BE49-F238E27FC236}">
                <a16:creationId xmlns:a16="http://schemas.microsoft.com/office/drawing/2014/main" id="{A8124547-4D11-5317-9D93-A3EC3C063838}"/>
              </a:ext>
            </a:extLst>
          </p:cNvPr>
          <p:cNvSpPr txBox="1"/>
          <p:nvPr/>
        </p:nvSpPr>
        <p:spPr>
          <a:xfrm>
            <a:off x="3487513" y="1627255"/>
            <a:ext cx="6702157" cy="307777"/>
          </a:xfrm>
          <a:prstGeom prst="rect">
            <a:avLst/>
          </a:prstGeom>
          <a:noFill/>
        </p:spPr>
        <p:txBody>
          <a:bodyPr wrap="square" rtlCol="0">
            <a:spAutoFit/>
          </a:bodyPr>
          <a:lstStyle/>
          <a:p>
            <a:r>
              <a:rPr lang="en-US" sz="1400" b="0" i="0" dirty="0">
                <a:solidFill>
                  <a:schemeClr val="accent5"/>
                </a:solidFill>
                <a:effectLst/>
                <a:latin typeface="Helvetica Neue" panose="02000503000000020004" pitchFamily="2" charset="0"/>
              </a:rPr>
              <a:t>I believe that selecting 2 as the value for k will divide the data into two clusters: </a:t>
            </a:r>
            <a:endParaRPr lang="en-US" sz="1400" dirty="0">
              <a:solidFill>
                <a:schemeClr val="accent5"/>
              </a:solidFill>
            </a:endParaRPr>
          </a:p>
        </p:txBody>
      </p:sp>
      <p:sp>
        <p:nvSpPr>
          <p:cNvPr id="16" name="TextBox 15">
            <a:extLst>
              <a:ext uri="{FF2B5EF4-FFF2-40B4-BE49-F238E27FC236}">
                <a16:creationId xmlns:a16="http://schemas.microsoft.com/office/drawing/2014/main" id="{4197AB26-8298-341D-6409-AADEF710A27B}"/>
              </a:ext>
            </a:extLst>
          </p:cNvPr>
          <p:cNvSpPr txBox="1"/>
          <p:nvPr/>
        </p:nvSpPr>
        <p:spPr>
          <a:xfrm>
            <a:off x="9875596" y="1444928"/>
            <a:ext cx="2225289" cy="646331"/>
          </a:xfrm>
          <a:prstGeom prst="rect">
            <a:avLst/>
          </a:prstGeom>
          <a:noFill/>
        </p:spPr>
        <p:txBody>
          <a:bodyPr wrap="none" rtlCol="0">
            <a:spAutoFit/>
          </a:bodyPr>
          <a:lstStyle/>
          <a:p>
            <a:r>
              <a:rPr lang="en-US" dirty="0">
                <a:solidFill>
                  <a:srgbClr val="FF0000"/>
                </a:solidFill>
              </a:rPr>
              <a:t>Static activities</a:t>
            </a:r>
          </a:p>
          <a:p>
            <a:r>
              <a:rPr lang="en-US" dirty="0">
                <a:solidFill>
                  <a:srgbClr val="0DAFDE"/>
                </a:solidFill>
              </a:rPr>
              <a:t>Dynamic activities</a:t>
            </a:r>
          </a:p>
        </p:txBody>
      </p:sp>
    </p:spTree>
    <p:extLst>
      <p:ext uri="{BB962C8B-B14F-4D97-AF65-F5344CB8AC3E}">
        <p14:creationId xmlns:p14="http://schemas.microsoft.com/office/powerpoint/2010/main" val="2368119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2655999" y="2632391"/>
            <a:ext cx="6428363" cy="1200329"/>
          </a:xfrm>
          <a:prstGeom prst="rect">
            <a:avLst/>
          </a:prstGeom>
          <a:noFill/>
        </p:spPr>
        <p:txBody>
          <a:bodyPr wrap="none" rtlCol="0">
            <a:spAutoFit/>
          </a:bodyPr>
          <a:lstStyle/>
          <a:p>
            <a:r>
              <a:rPr lang="en-US" dirty="0"/>
              <a:t>Static       : </a:t>
            </a:r>
            <a:r>
              <a:rPr lang="en-US" dirty="0">
                <a:solidFill>
                  <a:srgbClr val="0DAFDE"/>
                </a:solidFill>
              </a:rPr>
              <a:t>Sitting</a:t>
            </a:r>
            <a:r>
              <a:rPr lang="en-US" dirty="0"/>
              <a:t>, </a:t>
            </a:r>
            <a:r>
              <a:rPr lang="en-US" dirty="0">
                <a:solidFill>
                  <a:srgbClr val="FF0000"/>
                </a:solidFill>
              </a:rPr>
              <a:t>Standing</a:t>
            </a:r>
            <a:r>
              <a:rPr lang="en-US" dirty="0"/>
              <a:t>, </a:t>
            </a:r>
            <a:r>
              <a:rPr lang="en-US" dirty="0">
                <a:solidFill>
                  <a:srgbClr val="00B050"/>
                </a:solidFill>
              </a:rPr>
              <a:t>Laying.</a:t>
            </a:r>
          </a:p>
          <a:p>
            <a:endParaRPr lang="en-US" dirty="0">
              <a:solidFill>
                <a:srgbClr val="00B050"/>
              </a:solidFill>
            </a:endParaRPr>
          </a:p>
          <a:p>
            <a:endParaRPr lang="en-US" dirty="0">
              <a:solidFill>
                <a:srgbClr val="00B050"/>
              </a:solidFill>
            </a:endParaRPr>
          </a:p>
          <a:p>
            <a:r>
              <a:rPr lang="en-US" dirty="0"/>
              <a:t>Dynamic : </a:t>
            </a:r>
            <a:r>
              <a:rPr lang="en-US" dirty="0">
                <a:solidFill>
                  <a:srgbClr val="9D0B70"/>
                </a:solidFill>
              </a:rPr>
              <a:t>Walking</a:t>
            </a:r>
            <a:r>
              <a:rPr lang="en-US" dirty="0"/>
              <a:t>, </a:t>
            </a:r>
            <a:r>
              <a:rPr lang="en-US" dirty="0">
                <a:solidFill>
                  <a:srgbClr val="FFFF00"/>
                </a:solidFill>
              </a:rPr>
              <a:t>Walking Upstairs</a:t>
            </a:r>
            <a:r>
              <a:rPr lang="en-US" dirty="0"/>
              <a:t>, </a:t>
            </a:r>
            <a:r>
              <a:rPr lang="en-US"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721211"/>
            <a:ext cx="1245854" cy="369332"/>
          </a:xfrm>
          <a:prstGeom prst="rect">
            <a:avLst/>
          </a:prstGeom>
          <a:noFill/>
        </p:spPr>
        <p:txBody>
          <a:bodyPr wrap="square" rtlCol="0">
            <a:spAutoFit/>
          </a:bodyPr>
          <a:lstStyle/>
          <a:p>
            <a:r>
              <a:rPr lang="en-US" dirty="0"/>
              <a:t>K-Means</a:t>
            </a:r>
          </a:p>
        </p:txBody>
      </p:sp>
      <p:sp>
        <p:nvSpPr>
          <p:cNvPr id="3" name="TextBox 2">
            <a:extLst>
              <a:ext uri="{FF2B5EF4-FFF2-40B4-BE49-F238E27FC236}">
                <a16:creationId xmlns:a16="http://schemas.microsoft.com/office/drawing/2014/main" id="{4B23E376-8694-14E6-6EA9-7AC220C56887}"/>
              </a:ext>
            </a:extLst>
          </p:cNvPr>
          <p:cNvSpPr txBox="1"/>
          <p:nvPr/>
        </p:nvSpPr>
        <p:spPr>
          <a:xfrm>
            <a:off x="2655999" y="1092488"/>
            <a:ext cx="2908168" cy="369332"/>
          </a:xfrm>
          <a:prstGeom prst="rect">
            <a:avLst/>
          </a:prstGeom>
          <a:noFill/>
        </p:spPr>
        <p:txBody>
          <a:bodyPr wrap="none" rtlCol="0">
            <a:spAutoFit/>
          </a:bodyPr>
          <a:lstStyle/>
          <a:p>
            <a:r>
              <a:rPr lang="en-US" dirty="0"/>
              <a:t>Performance evaluation</a:t>
            </a:r>
          </a:p>
        </p:txBody>
      </p:sp>
      <p:sp>
        <p:nvSpPr>
          <p:cNvPr id="17" name="TextBox 16">
            <a:extLst>
              <a:ext uri="{FF2B5EF4-FFF2-40B4-BE49-F238E27FC236}">
                <a16:creationId xmlns:a16="http://schemas.microsoft.com/office/drawing/2014/main" id="{6FB40EFD-8178-F665-581E-7CCFA2564D4D}"/>
              </a:ext>
            </a:extLst>
          </p:cNvPr>
          <p:cNvSpPr txBox="1"/>
          <p:nvPr/>
        </p:nvSpPr>
        <p:spPr>
          <a:xfrm>
            <a:off x="2655999" y="1697071"/>
            <a:ext cx="8654933" cy="338554"/>
          </a:xfrm>
          <a:prstGeom prst="rect">
            <a:avLst/>
          </a:prstGeom>
          <a:noFill/>
        </p:spPr>
        <p:txBody>
          <a:bodyPr wrap="none" rtlCol="0">
            <a:spAutoFit/>
          </a:bodyPr>
          <a:lstStyle/>
          <a:p>
            <a:r>
              <a:rPr lang="en-US" sz="1600" dirty="0"/>
              <a:t>Changing labels to only 2 classes static : 0 and dynamic: 1 to check the performance.</a:t>
            </a:r>
          </a:p>
        </p:txBody>
      </p:sp>
      <p:sp>
        <p:nvSpPr>
          <p:cNvPr id="19" name="TextBox 18">
            <a:extLst>
              <a:ext uri="{FF2B5EF4-FFF2-40B4-BE49-F238E27FC236}">
                <a16:creationId xmlns:a16="http://schemas.microsoft.com/office/drawing/2014/main" id="{8D8A56A6-1F23-D63D-FAB9-07F99DCF844F}"/>
              </a:ext>
            </a:extLst>
          </p:cNvPr>
          <p:cNvSpPr txBox="1"/>
          <p:nvPr/>
        </p:nvSpPr>
        <p:spPr>
          <a:xfrm>
            <a:off x="10015020" y="2632391"/>
            <a:ext cx="312906" cy="369332"/>
          </a:xfrm>
          <a:prstGeom prst="rect">
            <a:avLst/>
          </a:prstGeom>
          <a:noFill/>
        </p:spPr>
        <p:txBody>
          <a:bodyPr wrap="none" rtlCol="0">
            <a:spAutoFit/>
          </a:bodyPr>
          <a:lstStyle/>
          <a:p>
            <a:r>
              <a:rPr lang="en-US" dirty="0"/>
              <a:t>0</a:t>
            </a:r>
          </a:p>
        </p:txBody>
      </p:sp>
      <p:sp>
        <p:nvSpPr>
          <p:cNvPr id="22" name="TextBox 21">
            <a:extLst>
              <a:ext uri="{FF2B5EF4-FFF2-40B4-BE49-F238E27FC236}">
                <a16:creationId xmlns:a16="http://schemas.microsoft.com/office/drawing/2014/main" id="{4A56E24C-21A0-0A5E-FE3D-D276F6D12200}"/>
              </a:ext>
            </a:extLst>
          </p:cNvPr>
          <p:cNvSpPr txBox="1"/>
          <p:nvPr/>
        </p:nvSpPr>
        <p:spPr>
          <a:xfrm>
            <a:off x="10015020" y="3463388"/>
            <a:ext cx="312906"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E7BA737E-8709-3087-5F94-1B9697868091}"/>
              </a:ext>
            </a:extLst>
          </p:cNvPr>
          <p:cNvSpPr txBox="1"/>
          <p:nvPr/>
        </p:nvSpPr>
        <p:spPr>
          <a:xfrm>
            <a:off x="2655999" y="4979981"/>
            <a:ext cx="4013200" cy="369332"/>
          </a:xfrm>
          <a:prstGeom prst="rect">
            <a:avLst/>
          </a:prstGeom>
          <a:noFill/>
        </p:spPr>
        <p:txBody>
          <a:bodyPr wrap="square" rtlCol="0">
            <a:spAutoFit/>
          </a:bodyPr>
          <a:lstStyle/>
          <a:p>
            <a:r>
              <a:rPr lang="en-US" dirty="0"/>
              <a:t>Performance Score : </a:t>
            </a:r>
            <a:r>
              <a:rPr lang="en-US" dirty="0">
                <a:solidFill>
                  <a:srgbClr val="0DAFDE"/>
                </a:solidFill>
              </a:rPr>
              <a:t>99.72%</a:t>
            </a:r>
          </a:p>
        </p:txBody>
      </p:sp>
      <p:sp>
        <p:nvSpPr>
          <p:cNvPr id="26" name="TextBox 25">
            <a:extLst>
              <a:ext uri="{FF2B5EF4-FFF2-40B4-BE49-F238E27FC236}">
                <a16:creationId xmlns:a16="http://schemas.microsoft.com/office/drawing/2014/main" id="{67E33CB1-E3E7-7CA2-5C27-EEFFA8E73D30}"/>
              </a:ext>
            </a:extLst>
          </p:cNvPr>
          <p:cNvSpPr txBox="1"/>
          <p:nvPr/>
        </p:nvSpPr>
        <p:spPr>
          <a:xfrm>
            <a:off x="3606800" y="4610649"/>
            <a:ext cx="1324402" cy="369332"/>
          </a:xfrm>
          <a:prstGeom prst="rect">
            <a:avLst/>
          </a:prstGeom>
          <a:noFill/>
        </p:spPr>
        <p:txBody>
          <a:bodyPr wrap="none" rtlCol="0">
            <a:spAutoFit/>
          </a:bodyPr>
          <a:lstStyle/>
          <a:p>
            <a:r>
              <a:rPr lang="en-US" dirty="0">
                <a:solidFill>
                  <a:schemeClr val="accent5"/>
                </a:solidFill>
              </a:rPr>
              <a:t>Train Data</a:t>
            </a:r>
          </a:p>
        </p:txBody>
      </p:sp>
      <p:sp>
        <p:nvSpPr>
          <p:cNvPr id="28" name="TextBox 27">
            <a:extLst>
              <a:ext uri="{FF2B5EF4-FFF2-40B4-BE49-F238E27FC236}">
                <a16:creationId xmlns:a16="http://schemas.microsoft.com/office/drawing/2014/main" id="{FCAEDEA0-91A5-B185-12A9-6E58FA867FAC}"/>
              </a:ext>
            </a:extLst>
          </p:cNvPr>
          <p:cNvSpPr txBox="1"/>
          <p:nvPr/>
        </p:nvSpPr>
        <p:spPr>
          <a:xfrm>
            <a:off x="7649225" y="4979981"/>
            <a:ext cx="4013200" cy="369332"/>
          </a:xfrm>
          <a:prstGeom prst="rect">
            <a:avLst/>
          </a:prstGeom>
          <a:noFill/>
        </p:spPr>
        <p:txBody>
          <a:bodyPr wrap="square" rtlCol="0">
            <a:spAutoFit/>
          </a:bodyPr>
          <a:lstStyle/>
          <a:p>
            <a:r>
              <a:rPr lang="en-US" dirty="0"/>
              <a:t>Performance Score : </a:t>
            </a:r>
            <a:r>
              <a:rPr lang="en-US" dirty="0">
                <a:solidFill>
                  <a:srgbClr val="0DAFDE"/>
                </a:solidFill>
              </a:rPr>
              <a:t>99.56%</a:t>
            </a:r>
          </a:p>
        </p:txBody>
      </p:sp>
      <p:sp>
        <p:nvSpPr>
          <p:cNvPr id="31" name="TextBox 30">
            <a:extLst>
              <a:ext uri="{FF2B5EF4-FFF2-40B4-BE49-F238E27FC236}">
                <a16:creationId xmlns:a16="http://schemas.microsoft.com/office/drawing/2014/main" id="{20F351C7-F4D7-7C8A-B1E8-50BE5B710B1A}"/>
              </a:ext>
            </a:extLst>
          </p:cNvPr>
          <p:cNvSpPr txBox="1"/>
          <p:nvPr/>
        </p:nvSpPr>
        <p:spPr>
          <a:xfrm>
            <a:off x="8600026" y="4610649"/>
            <a:ext cx="1229824" cy="369332"/>
          </a:xfrm>
          <a:prstGeom prst="rect">
            <a:avLst/>
          </a:prstGeom>
          <a:noFill/>
        </p:spPr>
        <p:txBody>
          <a:bodyPr wrap="none" rtlCol="0">
            <a:spAutoFit/>
          </a:bodyPr>
          <a:lstStyle/>
          <a:p>
            <a:r>
              <a:rPr lang="en-US" dirty="0">
                <a:solidFill>
                  <a:schemeClr val="accent5"/>
                </a:solidFill>
              </a:rPr>
              <a:t>Test Data</a:t>
            </a:r>
          </a:p>
        </p:txBody>
      </p:sp>
      <p:sp>
        <p:nvSpPr>
          <p:cNvPr id="32" name="TextBox 31">
            <a:extLst>
              <a:ext uri="{FF2B5EF4-FFF2-40B4-BE49-F238E27FC236}">
                <a16:creationId xmlns:a16="http://schemas.microsoft.com/office/drawing/2014/main" id="{8C13B4A5-EDD1-08F7-0307-BDCE4D2F8834}"/>
              </a:ext>
            </a:extLst>
          </p:cNvPr>
          <p:cNvSpPr txBox="1"/>
          <p:nvPr/>
        </p:nvSpPr>
        <p:spPr>
          <a:xfrm>
            <a:off x="3276600" y="5718645"/>
            <a:ext cx="6851556" cy="369332"/>
          </a:xfrm>
          <a:prstGeom prst="rect">
            <a:avLst/>
          </a:prstGeom>
          <a:noFill/>
        </p:spPr>
        <p:txBody>
          <a:bodyPr wrap="none" rtlCol="0">
            <a:spAutoFit/>
          </a:bodyPr>
          <a:lstStyle/>
          <a:p>
            <a:r>
              <a:rPr lang="en-US" b="0" i="0" dirty="0">
                <a:solidFill>
                  <a:schemeClr val="tx1">
                    <a:lumMod val="65000"/>
                  </a:schemeClr>
                </a:solidFill>
                <a:effectLst/>
                <a:latin typeface="Helvetica Neue" panose="02000503000000020004" pitchFamily="2" charset="0"/>
              </a:rPr>
              <a:t>Both performances on train and test have almost similar values</a:t>
            </a:r>
            <a:endParaRPr lang="en-US" dirty="0">
              <a:solidFill>
                <a:schemeClr val="tx1">
                  <a:lumMod val="65000"/>
                </a:schemeClr>
              </a:solidFill>
            </a:endParaRPr>
          </a:p>
        </p:txBody>
      </p:sp>
      <p:sp>
        <p:nvSpPr>
          <p:cNvPr id="33" name="Code 66">
            <a:extLst>
              <a:ext uri="{FF2B5EF4-FFF2-40B4-BE49-F238E27FC236}">
                <a16:creationId xmlns:a16="http://schemas.microsoft.com/office/drawing/2014/main" id="{0BCCAA55-63FC-5A9C-7053-0BF5BD51605A}"/>
              </a:ext>
            </a:extLst>
          </p:cNvPr>
          <p:cNvSpPr txBox="1"/>
          <p:nvPr/>
        </p:nvSpPr>
        <p:spPr>
          <a:xfrm>
            <a:off x="11310932" y="6400007"/>
            <a:ext cx="832279" cy="369332"/>
          </a:xfrm>
          <a:prstGeom prst="rect">
            <a:avLst/>
          </a:prstGeom>
          <a:noFill/>
        </p:spPr>
        <p:txBody>
          <a:bodyPr wrap="none" rtlCol="0">
            <a:spAutoFit/>
          </a:bodyPr>
          <a:lstStyle/>
          <a:p>
            <a:r>
              <a:rPr lang="en-US" dirty="0"/>
              <a:t>Code</a:t>
            </a:r>
          </a:p>
        </p:txBody>
      </p:sp>
      <p:pic>
        <p:nvPicPr>
          <p:cNvPr id="34" name="Picture 33">
            <a:extLst>
              <a:ext uri="{FF2B5EF4-FFF2-40B4-BE49-F238E27FC236}">
                <a16:creationId xmlns:a16="http://schemas.microsoft.com/office/drawing/2014/main" id="{D1D50471-FACC-8362-708B-B2DD3AAB986F}"/>
              </a:ext>
            </a:extLst>
          </p:cNvPr>
          <p:cNvPicPr>
            <a:picLocks noChangeAspect="1"/>
          </p:cNvPicPr>
          <p:nvPr/>
        </p:nvPicPr>
        <p:blipFill>
          <a:blip r:embed="rId10"/>
          <a:stretch>
            <a:fillRect/>
          </a:stretch>
        </p:blipFill>
        <p:spPr>
          <a:xfrm>
            <a:off x="2446539" y="-774831"/>
            <a:ext cx="8921951" cy="4943804"/>
          </a:xfrm>
          <a:prstGeom prst="rect">
            <a:avLst/>
          </a:prstGeom>
        </p:spPr>
      </p:pic>
    </p:spTree>
    <p:extLst>
      <p:ext uri="{BB962C8B-B14F-4D97-AF65-F5344CB8AC3E}">
        <p14:creationId xmlns:p14="http://schemas.microsoft.com/office/powerpoint/2010/main" val="1651692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33"/>
                    </p:tgtEl>
                  </p:cond>
                </p:stCondLst>
                <p:endSync evt="end" delay="0">
                  <p:rtn val="all"/>
                </p:endSync>
                <p:childTnLst>
                  <p:par>
                    <p:cTn id="44" fill="hold">
                      <p:stCondLst>
                        <p:cond delay="0"/>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nodeType="clickEffect">
                                  <p:stCondLst>
                                    <p:cond delay="0"/>
                                  </p:stCondLst>
                                  <p:childTnLst>
                                    <p:anim calcmode="lin" valueType="num">
                                      <p:cBhvr additive="base">
                                        <p:cTn id="53" dur="500"/>
                                        <p:tgtEl>
                                          <p:spTgt spid="34"/>
                                        </p:tgtEl>
                                        <p:attrNameLst>
                                          <p:attrName>ppt_x</p:attrName>
                                        </p:attrNameLst>
                                      </p:cBhvr>
                                      <p:tavLst>
                                        <p:tav tm="0">
                                          <p:val>
                                            <p:strVal val="ppt_x"/>
                                          </p:val>
                                        </p:tav>
                                        <p:tav tm="100000">
                                          <p:val>
                                            <p:strVal val="ppt_x"/>
                                          </p:val>
                                        </p:tav>
                                      </p:tavLst>
                                    </p:anim>
                                    <p:anim calcmode="lin" valueType="num">
                                      <p:cBhvr additive="base">
                                        <p:cTn id="54" dur="500"/>
                                        <p:tgtEl>
                                          <p:spTgt spid="34"/>
                                        </p:tgtEl>
                                        <p:attrNameLst>
                                          <p:attrName>ppt_y</p:attrName>
                                        </p:attrNameLst>
                                      </p:cBhvr>
                                      <p:tavLst>
                                        <p:tav tm="0">
                                          <p:val>
                                            <p:strVal val="ppt_y"/>
                                          </p:val>
                                        </p:tav>
                                        <p:tav tm="100000">
                                          <p:val>
                                            <p:strVal val="1+ppt_h/2"/>
                                          </p:val>
                                        </p:tav>
                                      </p:tavLst>
                                    </p:anim>
                                    <p:set>
                                      <p:cBhvr>
                                        <p:cTn id="55"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3"/>
                  </p:tgtEl>
                </p:cond>
              </p:nextCondLst>
            </p:seq>
          </p:childTnLst>
        </p:cTn>
      </p:par>
    </p:tnLst>
    <p:bldLst>
      <p:bldP spid="29" grpId="0"/>
      <p:bldP spid="19" grpId="0"/>
      <p:bldP spid="22" grpId="0"/>
      <p:bldP spid="25" grpId="0"/>
      <p:bldP spid="26" grpId="0"/>
      <p:bldP spid="28" grpId="0"/>
      <p:bldP spid="31" grpId="0"/>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567560" y="153507"/>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721211"/>
            <a:ext cx="1245854" cy="369332"/>
          </a:xfrm>
          <a:prstGeom prst="rect">
            <a:avLst/>
          </a:prstGeom>
          <a:noFill/>
        </p:spPr>
        <p:txBody>
          <a:bodyPr wrap="square" rtlCol="0">
            <a:spAutoFit/>
          </a:bodyPr>
          <a:lstStyle/>
          <a:p>
            <a:r>
              <a:rPr lang="en-US" dirty="0"/>
              <a:t>K-Means</a:t>
            </a:r>
          </a:p>
        </p:txBody>
      </p:sp>
      <p:sp>
        <p:nvSpPr>
          <p:cNvPr id="6" name="TextBox 5">
            <a:extLst>
              <a:ext uri="{FF2B5EF4-FFF2-40B4-BE49-F238E27FC236}">
                <a16:creationId xmlns:a16="http://schemas.microsoft.com/office/drawing/2014/main" id="{22B42D6D-BFF9-1BC7-4528-EE8E3C005548}"/>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9" name="TextBox 8">
            <a:extLst>
              <a:ext uri="{FF2B5EF4-FFF2-40B4-BE49-F238E27FC236}">
                <a16:creationId xmlns:a16="http://schemas.microsoft.com/office/drawing/2014/main" id="{C5EEC045-37ED-E8E6-4AD2-DDE736F1A0EE}"/>
              </a:ext>
            </a:extLst>
          </p:cNvPr>
          <p:cNvSpPr txBox="1"/>
          <p:nvPr/>
        </p:nvSpPr>
        <p:spPr>
          <a:xfrm>
            <a:off x="3041317" y="1309132"/>
            <a:ext cx="6109365" cy="646331"/>
          </a:xfrm>
          <a:prstGeom prst="rect">
            <a:avLst/>
          </a:prstGeom>
          <a:noFill/>
        </p:spPr>
        <p:txBody>
          <a:bodyPr wrap="none" rtlCol="0">
            <a:spAutoFit/>
          </a:bodyPr>
          <a:lstStyle/>
          <a:p>
            <a:r>
              <a:rPr lang="en-US" b="0" i="0" dirty="0">
                <a:solidFill>
                  <a:schemeClr val="tx1">
                    <a:lumMod val="95000"/>
                  </a:schemeClr>
                </a:solidFill>
                <a:effectLst/>
                <a:latin typeface="Helvetica Neue" panose="02000503000000020004" pitchFamily="2" charset="0"/>
              </a:rPr>
              <a:t>clustering the data points in the exact number of clusters </a:t>
            </a:r>
          </a:p>
          <a:p>
            <a:r>
              <a:rPr lang="en-US" b="0" i="0" dirty="0">
                <a:solidFill>
                  <a:schemeClr val="tx1">
                    <a:lumMod val="95000"/>
                  </a:schemeClr>
                </a:solidFill>
                <a:effectLst/>
                <a:latin typeface="Helvetica Neue" panose="02000503000000020004" pitchFamily="2" charset="0"/>
              </a:rPr>
              <a:t>that exists in our dataset, </a:t>
            </a:r>
            <a:r>
              <a:rPr lang="en-US" b="0" i="0" dirty="0" err="1">
                <a:solidFill>
                  <a:srgbClr val="0DAFDE"/>
                </a:solidFill>
                <a:effectLst/>
                <a:latin typeface="Helvetica Neue" panose="02000503000000020004" pitchFamily="2" charset="0"/>
              </a:rPr>
              <a:t>n_cluster</a:t>
            </a:r>
            <a:r>
              <a:rPr lang="en-US" b="0" i="0" dirty="0">
                <a:solidFill>
                  <a:srgbClr val="0DAFDE"/>
                </a:solidFill>
                <a:effectLst/>
                <a:latin typeface="Helvetica Neue" panose="02000503000000020004" pitchFamily="2" charset="0"/>
              </a:rPr>
              <a:t> =6</a:t>
            </a:r>
            <a:endParaRPr lang="en-US" dirty="0">
              <a:solidFill>
                <a:srgbClr val="0DAFDE"/>
              </a:solidFill>
            </a:endParaRPr>
          </a:p>
        </p:txBody>
      </p:sp>
      <p:pic>
        <p:nvPicPr>
          <p:cNvPr id="15" name="Picture 14">
            <a:extLst>
              <a:ext uri="{FF2B5EF4-FFF2-40B4-BE49-F238E27FC236}">
                <a16:creationId xmlns:a16="http://schemas.microsoft.com/office/drawing/2014/main" id="{4F2798FE-162B-92BE-7AC9-72D635444FF4}"/>
              </a:ext>
            </a:extLst>
          </p:cNvPr>
          <p:cNvPicPr>
            <a:picLocks noChangeAspect="1"/>
          </p:cNvPicPr>
          <p:nvPr/>
        </p:nvPicPr>
        <p:blipFill>
          <a:blip r:embed="rId10"/>
          <a:stretch>
            <a:fillRect/>
          </a:stretch>
        </p:blipFill>
        <p:spPr>
          <a:xfrm>
            <a:off x="3152155" y="2033870"/>
            <a:ext cx="6398245" cy="4226167"/>
          </a:xfrm>
          <a:prstGeom prst="rect">
            <a:avLst/>
          </a:prstGeom>
        </p:spPr>
      </p:pic>
      <p:sp>
        <p:nvSpPr>
          <p:cNvPr id="16" name="TextBox 15">
            <a:extLst>
              <a:ext uri="{FF2B5EF4-FFF2-40B4-BE49-F238E27FC236}">
                <a16:creationId xmlns:a16="http://schemas.microsoft.com/office/drawing/2014/main" id="{F459C721-ACC1-62EB-E30B-85DF9E0457D1}"/>
              </a:ext>
            </a:extLst>
          </p:cNvPr>
          <p:cNvSpPr txBox="1"/>
          <p:nvPr/>
        </p:nvSpPr>
        <p:spPr>
          <a:xfrm>
            <a:off x="9715500" y="2533048"/>
            <a:ext cx="2143536" cy="923330"/>
          </a:xfrm>
          <a:prstGeom prst="rect">
            <a:avLst/>
          </a:prstGeom>
          <a:noFill/>
        </p:spPr>
        <p:txBody>
          <a:bodyPr wrap="none" rtlCol="0">
            <a:spAutoFit/>
          </a:bodyPr>
          <a:lstStyle/>
          <a:p>
            <a:r>
              <a:rPr lang="en-US" dirty="0">
                <a:solidFill>
                  <a:schemeClr val="accent6"/>
                </a:solidFill>
              </a:rPr>
              <a:t>Looks difficult to</a:t>
            </a:r>
          </a:p>
          <a:p>
            <a:r>
              <a:rPr lang="en-US" dirty="0">
                <a:solidFill>
                  <a:schemeClr val="accent6"/>
                </a:solidFill>
              </a:rPr>
              <a:t>Categorize them </a:t>
            </a:r>
          </a:p>
          <a:p>
            <a:r>
              <a:rPr lang="en-US" dirty="0">
                <a:solidFill>
                  <a:schemeClr val="accent6"/>
                </a:solidFill>
              </a:rPr>
              <a:t>Using 6 clusters</a:t>
            </a:r>
          </a:p>
        </p:txBody>
      </p:sp>
      <p:sp>
        <p:nvSpPr>
          <p:cNvPr id="18" name="COde 67">
            <a:extLst>
              <a:ext uri="{FF2B5EF4-FFF2-40B4-BE49-F238E27FC236}">
                <a16:creationId xmlns:a16="http://schemas.microsoft.com/office/drawing/2014/main" id="{59EE1BB6-6296-5BC6-19AD-BD1CB9F60570}"/>
              </a:ext>
            </a:extLst>
          </p:cNvPr>
          <p:cNvSpPr txBox="1"/>
          <p:nvPr/>
        </p:nvSpPr>
        <p:spPr>
          <a:xfrm>
            <a:off x="11354870" y="6400007"/>
            <a:ext cx="832279" cy="369332"/>
          </a:xfrm>
          <a:prstGeom prst="rect">
            <a:avLst/>
          </a:prstGeom>
          <a:noFill/>
        </p:spPr>
        <p:txBody>
          <a:bodyPr wrap="none" rtlCol="0">
            <a:spAutoFit/>
          </a:bodyPr>
          <a:lstStyle/>
          <a:p>
            <a:r>
              <a:rPr lang="en-US" dirty="0"/>
              <a:t>Code</a:t>
            </a:r>
          </a:p>
        </p:txBody>
      </p:sp>
      <p:pic>
        <p:nvPicPr>
          <p:cNvPr id="24" name="Picture 23">
            <a:extLst>
              <a:ext uri="{FF2B5EF4-FFF2-40B4-BE49-F238E27FC236}">
                <a16:creationId xmlns:a16="http://schemas.microsoft.com/office/drawing/2014/main" id="{CB36EF0D-4402-CFCD-FF6E-EB074A7F6BB7}"/>
              </a:ext>
            </a:extLst>
          </p:cNvPr>
          <p:cNvPicPr>
            <a:picLocks noChangeAspect="1"/>
          </p:cNvPicPr>
          <p:nvPr/>
        </p:nvPicPr>
        <p:blipFill>
          <a:blip r:embed="rId11"/>
          <a:stretch>
            <a:fillRect/>
          </a:stretch>
        </p:blipFill>
        <p:spPr>
          <a:xfrm>
            <a:off x="2921000" y="3926195"/>
            <a:ext cx="7772400" cy="1840831"/>
          </a:xfrm>
          <a:prstGeom prst="rect">
            <a:avLst/>
          </a:prstGeom>
        </p:spPr>
      </p:pic>
    </p:spTree>
    <p:extLst>
      <p:ext uri="{BB962C8B-B14F-4D97-AF65-F5344CB8AC3E}">
        <p14:creationId xmlns:p14="http://schemas.microsoft.com/office/powerpoint/2010/main" val="2247948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4"/>
                                        </p:tgtEl>
                                        <p:attrNameLst>
                                          <p:attrName>ppt_x</p:attrName>
                                        </p:attrNameLst>
                                      </p:cBhvr>
                                      <p:tavLst>
                                        <p:tav tm="0">
                                          <p:val>
                                            <p:strVal val="ppt_x"/>
                                          </p:val>
                                        </p:tav>
                                        <p:tav tm="100000">
                                          <p:val>
                                            <p:strVal val="ppt_x"/>
                                          </p:val>
                                        </p:tav>
                                      </p:tavLst>
                                    </p:anim>
                                    <p:anim calcmode="lin" valueType="num">
                                      <p:cBhvr additive="base">
                                        <p:cTn id="25" dur="500"/>
                                        <p:tgtEl>
                                          <p:spTgt spid="24"/>
                                        </p:tgtEl>
                                        <p:attrNameLst>
                                          <p:attrName>ppt_y</p:attrName>
                                        </p:attrNameLst>
                                      </p:cBhvr>
                                      <p:tavLst>
                                        <p:tav tm="0">
                                          <p:val>
                                            <p:strVal val="ppt_y"/>
                                          </p:val>
                                        </p:tav>
                                        <p:tav tm="100000">
                                          <p:val>
                                            <p:strVal val="1+ppt_h/2"/>
                                          </p:val>
                                        </p:tav>
                                      </p:tavLst>
                                    </p:anim>
                                    <p:set>
                                      <p:cBhvr>
                                        <p:cTn id="26" dur="1" fill="hold">
                                          <p:stCondLst>
                                            <p:cond delay="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18"/>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5" name="TextBox 4">
            <a:extLst>
              <a:ext uri="{FF2B5EF4-FFF2-40B4-BE49-F238E27FC236}">
                <a16:creationId xmlns:a16="http://schemas.microsoft.com/office/drawing/2014/main" id="{D588EB25-57C4-1BA8-AFB8-7BC298A1AD45}"/>
              </a:ext>
            </a:extLst>
          </p:cNvPr>
          <p:cNvSpPr txBox="1"/>
          <p:nvPr/>
        </p:nvSpPr>
        <p:spPr>
          <a:xfrm>
            <a:off x="546208" y="2173356"/>
            <a:ext cx="1269339" cy="369332"/>
          </a:xfrm>
          <a:prstGeom prst="rect">
            <a:avLst/>
          </a:prstGeom>
          <a:noFill/>
        </p:spPr>
        <p:txBody>
          <a:bodyPr wrap="square" rtlCol="0">
            <a:spAutoFit/>
          </a:bodyPr>
          <a:lstStyle/>
          <a:p>
            <a:pPr algn="ctr"/>
            <a:r>
              <a:rPr lang="en-US" dirty="0"/>
              <a:t>Business</a:t>
            </a:r>
          </a:p>
        </p:txBody>
      </p:sp>
      <p:pic>
        <p:nvPicPr>
          <p:cNvPr id="11270" name="Picture 6" descr="Objective - Free business icons">
            <a:extLst>
              <a:ext uri="{FF2B5EF4-FFF2-40B4-BE49-F238E27FC236}">
                <a16:creationId xmlns:a16="http://schemas.microsoft.com/office/drawing/2014/main" id="{6A48B7F2-0812-C91B-F1ED-6A3552D85EC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833" y="2675210"/>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690C91-A911-FF4A-EC4A-F8FCBCD603F1}"/>
              </a:ext>
            </a:extLst>
          </p:cNvPr>
          <p:cNvSpPr txBox="1"/>
          <p:nvPr/>
        </p:nvSpPr>
        <p:spPr>
          <a:xfrm rot="5400000">
            <a:off x="1550505" y="3098901"/>
            <a:ext cx="1292341" cy="369332"/>
          </a:xfrm>
          <a:prstGeom prst="rect">
            <a:avLst/>
          </a:prstGeom>
          <a:noFill/>
        </p:spPr>
        <p:txBody>
          <a:bodyPr wrap="none" rtlCol="0">
            <a:spAutoFit/>
          </a:bodyPr>
          <a:lstStyle/>
          <a:p>
            <a:r>
              <a:rPr lang="en-US" dirty="0"/>
              <a:t>Objective</a:t>
            </a:r>
          </a:p>
        </p:txBody>
      </p:sp>
      <p:sp>
        <p:nvSpPr>
          <p:cNvPr id="7" name="TextBox 6">
            <a:extLst>
              <a:ext uri="{FF2B5EF4-FFF2-40B4-BE49-F238E27FC236}">
                <a16:creationId xmlns:a16="http://schemas.microsoft.com/office/drawing/2014/main" id="{BCBBA882-78FB-0CF4-86E2-5B7B64BC3840}"/>
              </a:ext>
            </a:extLst>
          </p:cNvPr>
          <p:cNvSpPr txBox="1"/>
          <p:nvPr/>
        </p:nvSpPr>
        <p:spPr>
          <a:xfrm>
            <a:off x="3246783" y="1630017"/>
            <a:ext cx="89452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Today, in addition to utilizing smartphones, we increasingly use smartwatches.</a:t>
            </a:r>
          </a:p>
        </p:txBody>
      </p:sp>
      <p:sp>
        <p:nvSpPr>
          <p:cNvPr id="8" name="TextBox 7">
            <a:extLst>
              <a:ext uri="{FF2B5EF4-FFF2-40B4-BE49-F238E27FC236}">
                <a16:creationId xmlns:a16="http://schemas.microsoft.com/office/drawing/2014/main" id="{80BDC78A-F6C7-0F24-CEF9-4036D94E4369}"/>
              </a:ext>
            </a:extLst>
          </p:cNvPr>
          <p:cNvSpPr txBox="1"/>
          <p:nvPr/>
        </p:nvSpPr>
        <p:spPr>
          <a:xfrm>
            <a:off x="3246783" y="2809461"/>
            <a:ext cx="7321235" cy="646331"/>
          </a:xfrm>
          <a:prstGeom prst="rect">
            <a:avLst/>
          </a:prstGeom>
          <a:noFill/>
        </p:spPr>
        <p:txBody>
          <a:bodyPr wrap="none" rtlCol="0">
            <a:spAutoFit/>
          </a:bodyPr>
          <a:lstStyle/>
          <a:p>
            <a:pPr marL="285750" indent="-285750">
              <a:buFont typeface="Arial" panose="020B0604020202020204" pitchFamily="34" charset="0"/>
              <a:buChar char="•"/>
            </a:pPr>
            <a:r>
              <a:rPr lang="en-US" dirty="0"/>
              <a:t>They keep the track of everything we do throughout the day </a:t>
            </a:r>
          </a:p>
          <a:p>
            <a:r>
              <a:rPr lang="en-US" dirty="0"/>
              <a:t>    and track how many calories we expend.</a:t>
            </a:r>
          </a:p>
        </p:txBody>
      </p:sp>
      <p:sp>
        <p:nvSpPr>
          <p:cNvPr id="9" name="TextBox 8">
            <a:extLst>
              <a:ext uri="{FF2B5EF4-FFF2-40B4-BE49-F238E27FC236}">
                <a16:creationId xmlns:a16="http://schemas.microsoft.com/office/drawing/2014/main" id="{F277EA10-1D56-4521-78ED-1A362E804AE3}"/>
              </a:ext>
            </a:extLst>
          </p:cNvPr>
          <p:cNvSpPr txBox="1"/>
          <p:nvPr/>
        </p:nvSpPr>
        <p:spPr>
          <a:xfrm>
            <a:off x="3246784" y="3988905"/>
            <a:ext cx="7474226" cy="923330"/>
          </a:xfrm>
          <a:prstGeom prst="rect">
            <a:avLst/>
          </a:prstGeom>
          <a:noFill/>
        </p:spPr>
        <p:txBody>
          <a:bodyPr wrap="square" rtlCol="0">
            <a:spAutoFit/>
          </a:bodyPr>
          <a:lstStyle/>
          <a:p>
            <a:pPr marL="285750" indent="-285750">
              <a:buFont typeface="Arial" panose="020B0604020202020204" pitchFamily="34" charset="0"/>
              <a:buChar char="•"/>
            </a:pPr>
            <a:r>
              <a:rPr lang="en-US" dirty="0"/>
              <a:t>Tracking the person’s movement using a gyroscope and accelerometer and using the data to create a computational program.</a:t>
            </a:r>
          </a:p>
        </p:txBody>
      </p:sp>
      <p:sp>
        <p:nvSpPr>
          <p:cNvPr id="10" name="TextBox 9">
            <a:extLst>
              <a:ext uri="{FF2B5EF4-FFF2-40B4-BE49-F238E27FC236}">
                <a16:creationId xmlns:a16="http://schemas.microsoft.com/office/drawing/2014/main" id="{5086AC4C-8C41-4E95-F108-F1F375AC3962}"/>
              </a:ext>
            </a:extLst>
          </p:cNvPr>
          <p:cNvSpPr txBox="1"/>
          <p:nvPr/>
        </p:nvSpPr>
        <p:spPr>
          <a:xfrm>
            <a:off x="3246784" y="5445348"/>
            <a:ext cx="7474226" cy="646331"/>
          </a:xfrm>
          <a:prstGeom prst="rect">
            <a:avLst/>
          </a:prstGeom>
          <a:noFill/>
        </p:spPr>
        <p:txBody>
          <a:bodyPr wrap="square" rtlCol="0">
            <a:spAutoFit/>
          </a:bodyPr>
          <a:lstStyle/>
          <a:p>
            <a:pPr marL="285750" indent="-285750">
              <a:buFont typeface="Arial" panose="020B0604020202020204" pitchFamily="34" charset="0"/>
              <a:buChar char="•"/>
            </a:pPr>
            <a:r>
              <a:rPr lang="en-US" dirty="0"/>
              <a:t>Which can be turned into a mobile application to keep an eye on the movements and health</a:t>
            </a:r>
          </a:p>
        </p:txBody>
      </p:sp>
      <p:sp>
        <p:nvSpPr>
          <p:cNvPr id="18" name="TextBox 17">
            <a:extLst>
              <a:ext uri="{FF2B5EF4-FFF2-40B4-BE49-F238E27FC236}">
                <a16:creationId xmlns:a16="http://schemas.microsoft.com/office/drawing/2014/main" id="{0AFBBCE8-D4D8-6F01-5F16-E1293EAD1CAA}"/>
              </a:ext>
            </a:extLst>
          </p:cNvPr>
          <p:cNvSpPr txBox="1"/>
          <p:nvPr/>
        </p:nvSpPr>
        <p:spPr>
          <a:xfrm rot="16200000">
            <a:off x="9803512" y="4469511"/>
            <a:ext cx="4315312" cy="461665"/>
          </a:xfrm>
          <a:prstGeom prst="rect">
            <a:avLst/>
          </a:prstGeom>
          <a:noFill/>
        </p:spPr>
        <p:txBody>
          <a:bodyPr wrap="square" rtlCol="0">
            <a:spAutoFit/>
          </a:bodyPr>
          <a:lstStyle/>
          <a:p>
            <a:r>
              <a:rPr lang="en-US" sz="2400" dirty="0">
                <a:solidFill>
                  <a:srgbClr val="0070C0"/>
                </a:solidFill>
              </a:rPr>
              <a:t>Software Application</a:t>
            </a:r>
          </a:p>
        </p:txBody>
      </p:sp>
      <p:pic>
        <p:nvPicPr>
          <p:cNvPr id="20" name="Picture 2" descr="Data, information, presentation, report, summary icon - Download on  Iconfinder">
            <a:extLst>
              <a:ext uri="{FF2B5EF4-FFF2-40B4-BE49-F238E27FC236}">
                <a16:creationId xmlns:a16="http://schemas.microsoft.com/office/drawing/2014/main" id="{C7002425-1CF6-B333-1E64-9E7A3A15525C}"/>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Exploratory data analysis color icon Royalty Free Vector">
            <a:extLst>
              <a:ext uri="{FF2B5EF4-FFF2-40B4-BE49-F238E27FC236}">
                <a16:creationId xmlns:a16="http://schemas.microsoft.com/office/drawing/2014/main" id="{3127D382-8A5D-DC6B-8DB9-FFFC89AAE101}"/>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Machine learning - Free computer icons">
            <a:extLst>
              <a:ext uri="{FF2B5EF4-FFF2-40B4-BE49-F238E27FC236}">
                <a16:creationId xmlns:a16="http://schemas.microsoft.com/office/drawing/2014/main" id="{93A9F7B7-9580-18F3-9E32-D09707392AC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11 Unsupervised Learning Icons - Free in SVG, PNG, ICO - IconScout">
            <a:extLst>
              <a:ext uri="{FF2B5EF4-FFF2-40B4-BE49-F238E27FC236}">
                <a16:creationId xmlns:a16="http://schemas.microsoft.com/office/drawing/2014/main" id="{C1468A27-7ABD-6F36-1C98-6AF48F883767}"/>
              </a:ext>
            </a:extLst>
          </p:cNvPr>
          <p:cNvPicPr>
            <a:picLocks noChangeAspect="1" noChangeArrowheads="1"/>
          </p:cNvPicPr>
          <p:nvPr/>
        </p:nvPicPr>
        <p:blipFill>
          <a:blip r:embed="rId7">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Question mark with solid fill">
            <a:extLst>
              <a:ext uri="{FF2B5EF4-FFF2-40B4-BE49-F238E27FC236}">
                <a16:creationId xmlns:a16="http://schemas.microsoft.com/office/drawing/2014/main" id="{8D384F4A-C23C-B400-B000-94466625EC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97" y="5274046"/>
            <a:ext cx="551199" cy="494467"/>
          </a:xfrm>
          <a:prstGeom prst="rect">
            <a:avLst/>
          </a:prstGeom>
        </p:spPr>
      </p:pic>
    </p:spTree>
    <p:extLst>
      <p:ext uri="{BB962C8B-B14F-4D97-AF65-F5344CB8AC3E}">
        <p14:creationId xmlns:p14="http://schemas.microsoft.com/office/powerpoint/2010/main" val="315101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3577013" y="1888597"/>
            <a:ext cx="1242648" cy="2031325"/>
          </a:xfrm>
          <a:prstGeom prst="rect">
            <a:avLst/>
          </a:prstGeom>
          <a:noFill/>
        </p:spPr>
        <p:txBody>
          <a:bodyPr wrap="none" rtlCol="0">
            <a:spAutoFit/>
          </a:bodyPr>
          <a:lstStyle/>
          <a:p>
            <a:r>
              <a:rPr lang="en-US" dirty="0"/>
              <a:t>Static   </a:t>
            </a:r>
          </a:p>
          <a:p>
            <a:r>
              <a:rPr lang="en-US" dirty="0"/>
              <a:t>     </a:t>
            </a:r>
          </a:p>
          <a:p>
            <a:r>
              <a:rPr lang="en-US" dirty="0">
                <a:solidFill>
                  <a:srgbClr val="0DAFDE"/>
                </a:solidFill>
              </a:rPr>
              <a:t>Sitting</a:t>
            </a:r>
          </a:p>
          <a:p>
            <a:endParaRPr lang="en-US" dirty="0">
              <a:solidFill>
                <a:srgbClr val="0DAFDE"/>
              </a:solidFill>
            </a:endParaRPr>
          </a:p>
          <a:p>
            <a:r>
              <a:rPr lang="en-US" dirty="0"/>
              <a:t> </a:t>
            </a:r>
            <a:r>
              <a:rPr lang="en-US" dirty="0">
                <a:solidFill>
                  <a:srgbClr val="FF0000"/>
                </a:solidFill>
              </a:rPr>
              <a:t>Standing</a:t>
            </a:r>
            <a:endParaRPr lang="en-US" dirty="0"/>
          </a:p>
          <a:p>
            <a:endParaRPr lang="en-US" dirty="0"/>
          </a:p>
          <a:p>
            <a:r>
              <a:rPr lang="en-US" dirty="0">
                <a:solidFill>
                  <a:srgbClr val="00B050"/>
                </a:solidFill>
              </a:rPr>
              <a:t>Laying.</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721211"/>
            <a:ext cx="1245854" cy="369332"/>
          </a:xfrm>
          <a:prstGeom prst="rect">
            <a:avLst/>
          </a:prstGeom>
          <a:noFill/>
        </p:spPr>
        <p:txBody>
          <a:bodyPr wrap="square" rtlCol="0">
            <a:spAutoFit/>
          </a:bodyPr>
          <a:lstStyle/>
          <a:p>
            <a:r>
              <a:rPr lang="en-US" dirty="0"/>
              <a:t>K-Means</a:t>
            </a:r>
          </a:p>
        </p:txBody>
      </p:sp>
      <p:sp>
        <p:nvSpPr>
          <p:cNvPr id="3" name="TextBox 2">
            <a:extLst>
              <a:ext uri="{FF2B5EF4-FFF2-40B4-BE49-F238E27FC236}">
                <a16:creationId xmlns:a16="http://schemas.microsoft.com/office/drawing/2014/main" id="{BCA0AAFE-A042-B143-C170-84C31C14CC5E}"/>
              </a:ext>
            </a:extLst>
          </p:cNvPr>
          <p:cNvSpPr txBox="1"/>
          <p:nvPr/>
        </p:nvSpPr>
        <p:spPr>
          <a:xfrm>
            <a:off x="9377737" y="3888262"/>
            <a:ext cx="2305439" cy="2308324"/>
          </a:xfrm>
          <a:prstGeom prst="rect">
            <a:avLst/>
          </a:prstGeom>
          <a:noFill/>
        </p:spPr>
        <p:txBody>
          <a:bodyPr wrap="none" rtlCol="0">
            <a:spAutoFit/>
          </a:bodyPr>
          <a:lstStyle/>
          <a:p>
            <a:r>
              <a:rPr lang="en-US" sz="1800" dirty="0"/>
              <a:t>Dynamic</a:t>
            </a:r>
          </a:p>
          <a:p>
            <a:endParaRPr lang="en-US" sz="1800" dirty="0"/>
          </a:p>
          <a:p>
            <a:r>
              <a:rPr lang="en-US" sz="1800" dirty="0">
                <a:solidFill>
                  <a:srgbClr val="9D0B70"/>
                </a:solidFill>
              </a:rPr>
              <a:t>Walking</a:t>
            </a:r>
            <a:endParaRPr lang="en-US" sz="1800" dirty="0"/>
          </a:p>
          <a:p>
            <a:endParaRPr lang="en-US" sz="1800" dirty="0">
              <a:solidFill>
                <a:srgbClr val="FFFF00"/>
              </a:solidFill>
            </a:endParaRPr>
          </a:p>
          <a:p>
            <a:r>
              <a:rPr lang="en-US" sz="1800" dirty="0">
                <a:solidFill>
                  <a:srgbClr val="FFFF00"/>
                </a:solidFill>
              </a:rPr>
              <a:t>Walking Upstairs</a:t>
            </a:r>
            <a:endParaRPr lang="en-US" sz="1800" dirty="0"/>
          </a:p>
          <a:p>
            <a:endParaRPr lang="en-US" sz="1800" dirty="0">
              <a:solidFill>
                <a:srgbClr val="FFC000"/>
              </a:solidFill>
            </a:endParaRPr>
          </a:p>
          <a:p>
            <a:r>
              <a:rPr lang="en-US" sz="1800" dirty="0">
                <a:solidFill>
                  <a:srgbClr val="FFC000"/>
                </a:solidFill>
              </a:rPr>
              <a:t>Walking downstairs</a:t>
            </a:r>
          </a:p>
          <a:p>
            <a:endParaRPr lang="en-US" dirty="0"/>
          </a:p>
        </p:txBody>
      </p:sp>
      <p:sp>
        <p:nvSpPr>
          <p:cNvPr id="5" name="TextBox 4">
            <a:extLst>
              <a:ext uri="{FF2B5EF4-FFF2-40B4-BE49-F238E27FC236}">
                <a16:creationId xmlns:a16="http://schemas.microsoft.com/office/drawing/2014/main" id="{114A6B4B-20AD-6527-64DE-45DF4C2B78DA}"/>
              </a:ext>
            </a:extLst>
          </p:cNvPr>
          <p:cNvSpPr txBox="1"/>
          <p:nvPr/>
        </p:nvSpPr>
        <p:spPr>
          <a:xfrm>
            <a:off x="7001092" y="2488762"/>
            <a:ext cx="312906" cy="3416320"/>
          </a:xfrm>
          <a:prstGeom prst="rect">
            <a:avLst/>
          </a:prstGeom>
          <a:noFill/>
        </p:spPr>
        <p:txBody>
          <a:bodyPr wrap="none" rtlCol="0">
            <a:spAutoFit/>
          </a:bodyPr>
          <a:lstStyle/>
          <a:p>
            <a:r>
              <a:rPr lang="en-US" dirty="0">
                <a:solidFill>
                  <a:schemeClr val="accent6"/>
                </a:solidFill>
              </a:rPr>
              <a:t>0</a:t>
            </a:r>
          </a:p>
          <a:p>
            <a:endParaRPr lang="en-US" dirty="0">
              <a:solidFill>
                <a:schemeClr val="accent6"/>
              </a:solidFill>
            </a:endParaRPr>
          </a:p>
          <a:p>
            <a:r>
              <a:rPr lang="en-US" dirty="0">
                <a:solidFill>
                  <a:schemeClr val="accent6"/>
                </a:solidFill>
              </a:rPr>
              <a:t>1</a:t>
            </a:r>
          </a:p>
          <a:p>
            <a:endParaRPr lang="en-US" dirty="0">
              <a:solidFill>
                <a:schemeClr val="accent6"/>
              </a:solidFill>
            </a:endParaRPr>
          </a:p>
          <a:p>
            <a:r>
              <a:rPr lang="en-US" dirty="0">
                <a:solidFill>
                  <a:schemeClr val="accent6"/>
                </a:solidFill>
              </a:rPr>
              <a:t>2</a:t>
            </a:r>
          </a:p>
          <a:p>
            <a:endParaRPr lang="en-US" dirty="0">
              <a:solidFill>
                <a:schemeClr val="accent6"/>
              </a:solidFill>
            </a:endParaRPr>
          </a:p>
          <a:p>
            <a:endParaRPr lang="en-US" dirty="0">
              <a:solidFill>
                <a:schemeClr val="accent6"/>
              </a:solidFill>
            </a:endParaRPr>
          </a:p>
          <a:p>
            <a:r>
              <a:rPr lang="en-US" dirty="0">
                <a:solidFill>
                  <a:schemeClr val="accent6"/>
                </a:solidFill>
              </a:rPr>
              <a:t>3</a:t>
            </a:r>
          </a:p>
          <a:p>
            <a:endParaRPr lang="en-US" dirty="0">
              <a:solidFill>
                <a:schemeClr val="accent6"/>
              </a:solidFill>
            </a:endParaRPr>
          </a:p>
          <a:p>
            <a:r>
              <a:rPr lang="en-US" dirty="0">
                <a:solidFill>
                  <a:schemeClr val="accent6"/>
                </a:solidFill>
              </a:rPr>
              <a:t>4</a:t>
            </a:r>
          </a:p>
          <a:p>
            <a:endParaRPr lang="en-US" dirty="0">
              <a:solidFill>
                <a:schemeClr val="accent6"/>
              </a:solidFill>
            </a:endParaRPr>
          </a:p>
          <a:p>
            <a:r>
              <a:rPr lang="en-US" dirty="0">
                <a:solidFill>
                  <a:schemeClr val="accent6"/>
                </a:solidFill>
              </a:rPr>
              <a:t>5</a:t>
            </a:r>
          </a:p>
        </p:txBody>
      </p:sp>
      <p:sp>
        <p:nvSpPr>
          <p:cNvPr id="17" name="TextBox 16">
            <a:extLst>
              <a:ext uri="{FF2B5EF4-FFF2-40B4-BE49-F238E27FC236}">
                <a16:creationId xmlns:a16="http://schemas.microsoft.com/office/drawing/2014/main" id="{F29DBD74-CD54-9989-467F-CD9E064401EA}"/>
              </a:ext>
            </a:extLst>
          </p:cNvPr>
          <p:cNvSpPr txBox="1"/>
          <p:nvPr/>
        </p:nvSpPr>
        <p:spPr>
          <a:xfrm>
            <a:off x="5568007" y="1078875"/>
            <a:ext cx="3179075" cy="369332"/>
          </a:xfrm>
          <a:prstGeom prst="rect">
            <a:avLst/>
          </a:prstGeom>
          <a:noFill/>
        </p:spPr>
        <p:txBody>
          <a:bodyPr wrap="none" rtlCol="0">
            <a:spAutoFit/>
          </a:bodyPr>
          <a:lstStyle/>
          <a:p>
            <a:r>
              <a:rPr lang="en-US" dirty="0"/>
              <a:t>Changing labels encoding</a:t>
            </a:r>
          </a:p>
        </p:txBody>
      </p:sp>
      <p:cxnSp>
        <p:nvCxnSpPr>
          <p:cNvPr id="22" name="Straight Connector 21">
            <a:extLst>
              <a:ext uri="{FF2B5EF4-FFF2-40B4-BE49-F238E27FC236}">
                <a16:creationId xmlns:a16="http://schemas.microsoft.com/office/drawing/2014/main" id="{E50A3A53-E216-92C8-1A0E-3543EAB8B28A}"/>
              </a:ext>
            </a:extLst>
          </p:cNvPr>
          <p:cNvCxnSpPr/>
          <p:nvPr/>
        </p:nvCxnSpPr>
        <p:spPr>
          <a:xfrm>
            <a:off x="4819661" y="2616521"/>
            <a:ext cx="2063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E0A0478-553F-2751-C86F-8351552E674B}"/>
              </a:ext>
            </a:extLst>
          </p:cNvPr>
          <p:cNvCxnSpPr/>
          <p:nvPr/>
        </p:nvCxnSpPr>
        <p:spPr>
          <a:xfrm>
            <a:off x="4819661" y="3207478"/>
            <a:ext cx="2063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EC5AF7-E2FD-9FFE-515F-907D372135C7}"/>
              </a:ext>
            </a:extLst>
          </p:cNvPr>
          <p:cNvCxnSpPr/>
          <p:nvPr/>
        </p:nvCxnSpPr>
        <p:spPr>
          <a:xfrm>
            <a:off x="4819661" y="3746821"/>
            <a:ext cx="2063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88996A-D90C-21D2-EFFD-93EBB3FA6389}"/>
              </a:ext>
            </a:extLst>
          </p:cNvPr>
          <p:cNvCxnSpPr/>
          <p:nvPr/>
        </p:nvCxnSpPr>
        <p:spPr>
          <a:xfrm>
            <a:off x="7313998" y="4597721"/>
            <a:ext cx="2063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D83D9CE-A84C-FD42-856F-5BE3BD3C61A9}"/>
              </a:ext>
            </a:extLst>
          </p:cNvPr>
          <p:cNvCxnSpPr/>
          <p:nvPr/>
        </p:nvCxnSpPr>
        <p:spPr>
          <a:xfrm>
            <a:off x="7313997" y="5156521"/>
            <a:ext cx="2063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C3F771-B5A4-D0E2-45B1-3FD14390F30D}"/>
              </a:ext>
            </a:extLst>
          </p:cNvPr>
          <p:cNvCxnSpPr/>
          <p:nvPr/>
        </p:nvCxnSpPr>
        <p:spPr>
          <a:xfrm>
            <a:off x="7313996" y="5684511"/>
            <a:ext cx="2063739"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Code 68">
            <a:extLst>
              <a:ext uri="{FF2B5EF4-FFF2-40B4-BE49-F238E27FC236}">
                <a16:creationId xmlns:a16="http://schemas.microsoft.com/office/drawing/2014/main" id="{F48808EE-DA5C-4F76-A613-9BA779E863E5}"/>
              </a:ext>
            </a:extLst>
          </p:cNvPr>
          <p:cNvSpPr txBox="1"/>
          <p:nvPr/>
        </p:nvSpPr>
        <p:spPr>
          <a:xfrm>
            <a:off x="11354870" y="6448910"/>
            <a:ext cx="832279" cy="369332"/>
          </a:xfrm>
          <a:prstGeom prst="rect">
            <a:avLst/>
          </a:prstGeom>
          <a:noFill/>
        </p:spPr>
        <p:txBody>
          <a:bodyPr wrap="none" rtlCol="0">
            <a:spAutoFit/>
          </a:bodyPr>
          <a:lstStyle/>
          <a:p>
            <a:r>
              <a:rPr lang="en-US" dirty="0"/>
              <a:t>Code</a:t>
            </a:r>
          </a:p>
        </p:txBody>
      </p:sp>
      <p:pic>
        <p:nvPicPr>
          <p:cNvPr id="32" name="Picture 31">
            <a:extLst>
              <a:ext uri="{FF2B5EF4-FFF2-40B4-BE49-F238E27FC236}">
                <a16:creationId xmlns:a16="http://schemas.microsoft.com/office/drawing/2014/main" id="{4662E9B0-1CEF-AC60-5737-92001667BE61}"/>
              </a:ext>
            </a:extLst>
          </p:cNvPr>
          <p:cNvPicPr>
            <a:picLocks noChangeAspect="1"/>
          </p:cNvPicPr>
          <p:nvPr/>
        </p:nvPicPr>
        <p:blipFill>
          <a:blip r:embed="rId10"/>
          <a:stretch>
            <a:fillRect/>
          </a:stretch>
        </p:blipFill>
        <p:spPr>
          <a:xfrm>
            <a:off x="3393136" y="1629245"/>
            <a:ext cx="6438900" cy="4076700"/>
          </a:xfrm>
          <a:prstGeom prst="rect">
            <a:avLst/>
          </a:prstGeom>
        </p:spPr>
      </p:pic>
    </p:spTree>
    <p:extLst>
      <p:ext uri="{BB962C8B-B14F-4D97-AF65-F5344CB8AC3E}">
        <p14:creationId xmlns:p14="http://schemas.microsoft.com/office/powerpoint/2010/main" val="1701272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31"/>
                    </p:tgtEl>
                  </p:cond>
                </p:stCondLst>
                <p:endSync evt="end" delay="0">
                  <p:rtn val="all"/>
                </p:endSync>
                <p:childTnLst>
                  <p:par>
                    <p:cTn id="44" fill="hold">
                      <p:stCondLst>
                        <p:cond delay="0"/>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nodeType="clickEffect">
                                  <p:stCondLst>
                                    <p:cond delay="0"/>
                                  </p:stCondLst>
                                  <p:childTnLst>
                                    <p:anim calcmode="lin" valueType="num">
                                      <p:cBhvr additive="base">
                                        <p:cTn id="53" dur="500"/>
                                        <p:tgtEl>
                                          <p:spTgt spid="32"/>
                                        </p:tgtEl>
                                        <p:attrNameLst>
                                          <p:attrName>ppt_x</p:attrName>
                                        </p:attrNameLst>
                                      </p:cBhvr>
                                      <p:tavLst>
                                        <p:tav tm="0">
                                          <p:val>
                                            <p:strVal val="ppt_x"/>
                                          </p:val>
                                        </p:tav>
                                        <p:tav tm="100000">
                                          <p:val>
                                            <p:strVal val="ppt_x"/>
                                          </p:val>
                                        </p:tav>
                                      </p:tavLst>
                                    </p:anim>
                                    <p:anim calcmode="lin" valueType="num">
                                      <p:cBhvr additive="base">
                                        <p:cTn id="54" dur="500"/>
                                        <p:tgtEl>
                                          <p:spTgt spid="32"/>
                                        </p:tgtEl>
                                        <p:attrNameLst>
                                          <p:attrName>ppt_y</p:attrName>
                                        </p:attrNameLst>
                                      </p:cBhvr>
                                      <p:tavLst>
                                        <p:tav tm="0">
                                          <p:val>
                                            <p:strVal val="ppt_y"/>
                                          </p:val>
                                        </p:tav>
                                        <p:tav tm="100000">
                                          <p:val>
                                            <p:strVal val="1+ppt_h/2"/>
                                          </p:val>
                                        </p:tav>
                                      </p:tavLst>
                                    </p:anim>
                                    <p:set>
                                      <p:cBhvr>
                                        <p:cTn id="55"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29" grpId="0"/>
      <p:bldP spid="3"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567560" y="153507"/>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721211"/>
            <a:ext cx="1245854" cy="369332"/>
          </a:xfrm>
          <a:prstGeom prst="rect">
            <a:avLst/>
          </a:prstGeom>
          <a:noFill/>
        </p:spPr>
        <p:txBody>
          <a:bodyPr wrap="square" rtlCol="0">
            <a:spAutoFit/>
          </a:bodyPr>
          <a:lstStyle/>
          <a:p>
            <a:r>
              <a:rPr lang="en-US" dirty="0"/>
              <a:t>K-Means</a:t>
            </a:r>
          </a:p>
        </p:txBody>
      </p:sp>
      <p:sp>
        <p:nvSpPr>
          <p:cNvPr id="6" name="TextBox 5">
            <a:extLst>
              <a:ext uri="{FF2B5EF4-FFF2-40B4-BE49-F238E27FC236}">
                <a16:creationId xmlns:a16="http://schemas.microsoft.com/office/drawing/2014/main" id="{22B42D6D-BFF9-1BC7-4528-EE8E3C005548}"/>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3" name="TextBox 2">
            <a:extLst>
              <a:ext uri="{FF2B5EF4-FFF2-40B4-BE49-F238E27FC236}">
                <a16:creationId xmlns:a16="http://schemas.microsoft.com/office/drawing/2014/main" id="{3361631F-208A-8BE5-8071-BFAB826114DD}"/>
              </a:ext>
            </a:extLst>
          </p:cNvPr>
          <p:cNvSpPr txBox="1"/>
          <p:nvPr/>
        </p:nvSpPr>
        <p:spPr>
          <a:xfrm>
            <a:off x="5205040" y="1643064"/>
            <a:ext cx="2972289" cy="369332"/>
          </a:xfrm>
          <a:prstGeom prst="rect">
            <a:avLst/>
          </a:prstGeom>
          <a:noFill/>
        </p:spPr>
        <p:txBody>
          <a:bodyPr wrap="none" rtlCol="0">
            <a:spAutoFit/>
          </a:bodyPr>
          <a:lstStyle/>
          <a:p>
            <a:r>
              <a:rPr lang="en-US" dirty="0"/>
              <a:t>Performance evaluation </a:t>
            </a:r>
          </a:p>
        </p:txBody>
      </p:sp>
      <p:sp>
        <p:nvSpPr>
          <p:cNvPr id="5" name="TextBox 4">
            <a:extLst>
              <a:ext uri="{FF2B5EF4-FFF2-40B4-BE49-F238E27FC236}">
                <a16:creationId xmlns:a16="http://schemas.microsoft.com/office/drawing/2014/main" id="{A314EBC2-4689-73B5-F756-2414C18C9E46}"/>
              </a:ext>
            </a:extLst>
          </p:cNvPr>
          <p:cNvSpPr txBox="1"/>
          <p:nvPr/>
        </p:nvSpPr>
        <p:spPr>
          <a:xfrm>
            <a:off x="2655999" y="3303581"/>
            <a:ext cx="4013200" cy="369332"/>
          </a:xfrm>
          <a:prstGeom prst="rect">
            <a:avLst/>
          </a:prstGeom>
          <a:noFill/>
        </p:spPr>
        <p:txBody>
          <a:bodyPr wrap="square" rtlCol="0">
            <a:spAutoFit/>
          </a:bodyPr>
          <a:lstStyle/>
          <a:p>
            <a:r>
              <a:rPr lang="en-US" dirty="0"/>
              <a:t>Performance Score : </a:t>
            </a:r>
            <a:r>
              <a:rPr lang="en-US" dirty="0">
                <a:solidFill>
                  <a:srgbClr val="0DAFDE"/>
                </a:solidFill>
              </a:rPr>
              <a:t>53.07%</a:t>
            </a:r>
          </a:p>
        </p:txBody>
      </p:sp>
      <p:sp>
        <p:nvSpPr>
          <p:cNvPr id="17" name="TextBox 16">
            <a:extLst>
              <a:ext uri="{FF2B5EF4-FFF2-40B4-BE49-F238E27FC236}">
                <a16:creationId xmlns:a16="http://schemas.microsoft.com/office/drawing/2014/main" id="{B160776A-F9D3-6F68-0A00-02A1CC8BBE3E}"/>
              </a:ext>
            </a:extLst>
          </p:cNvPr>
          <p:cNvSpPr txBox="1"/>
          <p:nvPr/>
        </p:nvSpPr>
        <p:spPr>
          <a:xfrm>
            <a:off x="3606800" y="2934249"/>
            <a:ext cx="1324402" cy="369332"/>
          </a:xfrm>
          <a:prstGeom prst="rect">
            <a:avLst/>
          </a:prstGeom>
          <a:noFill/>
        </p:spPr>
        <p:txBody>
          <a:bodyPr wrap="none" rtlCol="0">
            <a:spAutoFit/>
          </a:bodyPr>
          <a:lstStyle/>
          <a:p>
            <a:r>
              <a:rPr lang="en-US" dirty="0">
                <a:solidFill>
                  <a:schemeClr val="accent5"/>
                </a:solidFill>
              </a:rPr>
              <a:t>Train Data</a:t>
            </a:r>
          </a:p>
        </p:txBody>
      </p:sp>
      <p:sp>
        <p:nvSpPr>
          <p:cNvPr id="19" name="TextBox 18">
            <a:extLst>
              <a:ext uri="{FF2B5EF4-FFF2-40B4-BE49-F238E27FC236}">
                <a16:creationId xmlns:a16="http://schemas.microsoft.com/office/drawing/2014/main" id="{C51039BE-006E-1EF8-FF31-D5FE63CE3CC0}"/>
              </a:ext>
            </a:extLst>
          </p:cNvPr>
          <p:cNvSpPr txBox="1"/>
          <p:nvPr/>
        </p:nvSpPr>
        <p:spPr>
          <a:xfrm>
            <a:off x="7649225" y="3303581"/>
            <a:ext cx="4013200" cy="369332"/>
          </a:xfrm>
          <a:prstGeom prst="rect">
            <a:avLst/>
          </a:prstGeom>
          <a:noFill/>
        </p:spPr>
        <p:txBody>
          <a:bodyPr wrap="square" rtlCol="0">
            <a:spAutoFit/>
          </a:bodyPr>
          <a:lstStyle/>
          <a:p>
            <a:r>
              <a:rPr lang="en-US" dirty="0"/>
              <a:t>Performance Score : </a:t>
            </a:r>
            <a:r>
              <a:rPr lang="en-US" dirty="0">
                <a:solidFill>
                  <a:srgbClr val="0DAFDE"/>
                </a:solidFill>
              </a:rPr>
              <a:t>56.97%</a:t>
            </a:r>
          </a:p>
        </p:txBody>
      </p:sp>
      <p:sp>
        <p:nvSpPr>
          <p:cNvPr id="22" name="TextBox 21">
            <a:extLst>
              <a:ext uri="{FF2B5EF4-FFF2-40B4-BE49-F238E27FC236}">
                <a16:creationId xmlns:a16="http://schemas.microsoft.com/office/drawing/2014/main" id="{58741260-3CC5-D331-38F3-A2E48E8F2C61}"/>
              </a:ext>
            </a:extLst>
          </p:cNvPr>
          <p:cNvSpPr txBox="1"/>
          <p:nvPr/>
        </p:nvSpPr>
        <p:spPr>
          <a:xfrm>
            <a:off x="8600026" y="2934249"/>
            <a:ext cx="1229824" cy="369332"/>
          </a:xfrm>
          <a:prstGeom prst="rect">
            <a:avLst/>
          </a:prstGeom>
          <a:noFill/>
        </p:spPr>
        <p:txBody>
          <a:bodyPr wrap="none" rtlCol="0">
            <a:spAutoFit/>
          </a:bodyPr>
          <a:lstStyle/>
          <a:p>
            <a:r>
              <a:rPr lang="en-US" dirty="0">
                <a:solidFill>
                  <a:schemeClr val="accent5"/>
                </a:solidFill>
              </a:rPr>
              <a:t>Test Data</a:t>
            </a:r>
          </a:p>
        </p:txBody>
      </p:sp>
      <p:sp>
        <p:nvSpPr>
          <p:cNvPr id="25" name="TextBox 24">
            <a:extLst>
              <a:ext uri="{FF2B5EF4-FFF2-40B4-BE49-F238E27FC236}">
                <a16:creationId xmlns:a16="http://schemas.microsoft.com/office/drawing/2014/main" id="{E1C840BA-3D3A-BB52-877A-7EB5E68FAC79}"/>
              </a:ext>
            </a:extLst>
          </p:cNvPr>
          <p:cNvSpPr txBox="1"/>
          <p:nvPr/>
        </p:nvSpPr>
        <p:spPr>
          <a:xfrm>
            <a:off x="5794946" y="4561318"/>
            <a:ext cx="1792478" cy="369332"/>
          </a:xfrm>
          <a:prstGeom prst="rect">
            <a:avLst/>
          </a:prstGeom>
          <a:noFill/>
        </p:spPr>
        <p:txBody>
          <a:bodyPr wrap="none" rtlCol="0">
            <a:spAutoFit/>
          </a:bodyPr>
          <a:lstStyle/>
          <a:p>
            <a:r>
              <a:rPr lang="en-US" dirty="0">
                <a:solidFill>
                  <a:schemeClr val="accent6"/>
                </a:solidFill>
              </a:rPr>
              <a:t>Decent Score!</a:t>
            </a:r>
          </a:p>
        </p:txBody>
      </p:sp>
      <p:sp>
        <p:nvSpPr>
          <p:cNvPr id="26" name="TextBox 25">
            <a:extLst>
              <a:ext uri="{FF2B5EF4-FFF2-40B4-BE49-F238E27FC236}">
                <a16:creationId xmlns:a16="http://schemas.microsoft.com/office/drawing/2014/main" id="{1328D0BC-35A6-DA8A-61EB-3E79F998C811}"/>
              </a:ext>
            </a:extLst>
          </p:cNvPr>
          <p:cNvSpPr txBox="1"/>
          <p:nvPr/>
        </p:nvSpPr>
        <p:spPr>
          <a:xfrm>
            <a:off x="11354870" y="6463745"/>
            <a:ext cx="832279"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246953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567560" y="153507"/>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721211"/>
            <a:ext cx="1245854" cy="369332"/>
          </a:xfrm>
          <a:prstGeom prst="rect">
            <a:avLst/>
          </a:prstGeom>
          <a:noFill/>
        </p:spPr>
        <p:txBody>
          <a:bodyPr wrap="square" rtlCol="0">
            <a:spAutoFit/>
          </a:bodyPr>
          <a:lstStyle/>
          <a:p>
            <a:r>
              <a:rPr lang="en-US" dirty="0"/>
              <a:t>K-Means</a:t>
            </a:r>
          </a:p>
        </p:txBody>
      </p:sp>
      <p:sp>
        <p:nvSpPr>
          <p:cNvPr id="6" name="TextBox 5">
            <a:extLst>
              <a:ext uri="{FF2B5EF4-FFF2-40B4-BE49-F238E27FC236}">
                <a16:creationId xmlns:a16="http://schemas.microsoft.com/office/drawing/2014/main" id="{22B42D6D-BFF9-1BC7-4528-EE8E3C005548}"/>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3" name="TextBox 2">
            <a:extLst>
              <a:ext uri="{FF2B5EF4-FFF2-40B4-BE49-F238E27FC236}">
                <a16:creationId xmlns:a16="http://schemas.microsoft.com/office/drawing/2014/main" id="{3361631F-208A-8BE5-8071-BFAB826114DD}"/>
              </a:ext>
            </a:extLst>
          </p:cNvPr>
          <p:cNvSpPr txBox="1"/>
          <p:nvPr/>
        </p:nvSpPr>
        <p:spPr>
          <a:xfrm>
            <a:off x="5205040" y="1643064"/>
            <a:ext cx="3127779" cy="400110"/>
          </a:xfrm>
          <a:prstGeom prst="rect">
            <a:avLst/>
          </a:prstGeom>
          <a:noFill/>
        </p:spPr>
        <p:txBody>
          <a:bodyPr wrap="none" rtlCol="0">
            <a:spAutoFit/>
          </a:bodyPr>
          <a:lstStyle/>
          <a:p>
            <a:r>
              <a:rPr lang="en-US" sz="2000" dirty="0"/>
              <a:t>Hyperparameter Tuning</a:t>
            </a:r>
          </a:p>
        </p:txBody>
      </p:sp>
      <p:sp>
        <p:nvSpPr>
          <p:cNvPr id="26" name="TextBox 25">
            <a:extLst>
              <a:ext uri="{FF2B5EF4-FFF2-40B4-BE49-F238E27FC236}">
                <a16:creationId xmlns:a16="http://schemas.microsoft.com/office/drawing/2014/main" id="{1328D0BC-35A6-DA8A-61EB-3E79F998C811}"/>
              </a:ext>
            </a:extLst>
          </p:cNvPr>
          <p:cNvSpPr txBox="1"/>
          <p:nvPr/>
        </p:nvSpPr>
        <p:spPr>
          <a:xfrm>
            <a:off x="11354870" y="6463745"/>
            <a:ext cx="832279" cy="369332"/>
          </a:xfrm>
          <a:prstGeom prst="rect">
            <a:avLst/>
          </a:prstGeom>
          <a:noFill/>
        </p:spPr>
        <p:txBody>
          <a:bodyPr wrap="none" rtlCol="0">
            <a:spAutoFit/>
          </a:bodyPr>
          <a:lstStyle/>
          <a:p>
            <a:r>
              <a:rPr lang="en-US" dirty="0"/>
              <a:t>Code</a:t>
            </a:r>
          </a:p>
        </p:txBody>
      </p:sp>
      <p:sp>
        <p:nvSpPr>
          <p:cNvPr id="15" name="TextBox 14">
            <a:extLst>
              <a:ext uri="{FF2B5EF4-FFF2-40B4-BE49-F238E27FC236}">
                <a16:creationId xmlns:a16="http://schemas.microsoft.com/office/drawing/2014/main" id="{3673D24D-5E2E-1C93-DED7-9E4D86D37871}"/>
              </a:ext>
            </a:extLst>
          </p:cNvPr>
          <p:cNvSpPr txBox="1"/>
          <p:nvPr/>
        </p:nvSpPr>
        <p:spPr>
          <a:xfrm>
            <a:off x="3313579" y="2447244"/>
            <a:ext cx="1677062" cy="338554"/>
          </a:xfrm>
          <a:prstGeom prst="rect">
            <a:avLst/>
          </a:prstGeom>
          <a:noFill/>
        </p:spPr>
        <p:txBody>
          <a:bodyPr wrap="none" rtlCol="0">
            <a:spAutoFit/>
          </a:bodyPr>
          <a:lstStyle/>
          <a:p>
            <a:r>
              <a:rPr lang="en-US" sz="1600" dirty="0"/>
              <a:t>Parameter grid</a:t>
            </a:r>
          </a:p>
        </p:txBody>
      </p:sp>
      <p:sp>
        <p:nvSpPr>
          <p:cNvPr id="16" name="TextBox 15">
            <a:extLst>
              <a:ext uri="{FF2B5EF4-FFF2-40B4-BE49-F238E27FC236}">
                <a16:creationId xmlns:a16="http://schemas.microsoft.com/office/drawing/2014/main" id="{38B25A10-DBB9-7948-AF05-B9D95D92D36C}"/>
              </a:ext>
            </a:extLst>
          </p:cNvPr>
          <p:cNvSpPr txBox="1"/>
          <p:nvPr/>
        </p:nvSpPr>
        <p:spPr>
          <a:xfrm>
            <a:off x="3317237" y="3094056"/>
            <a:ext cx="497252" cy="369332"/>
          </a:xfrm>
          <a:prstGeom prst="rect">
            <a:avLst/>
          </a:prstGeom>
          <a:noFill/>
        </p:spPr>
        <p:txBody>
          <a:bodyPr wrap="none" rtlCol="0">
            <a:spAutoFit/>
          </a:bodyPr>
          <a:lstStyle/>
          <a:p>
            <a:r>
              <a:rPr lang="en-US" dirty="0" err="1">
                <a:solidFill>
                  <a:srgbClr val="0DAFDE"/>
                </a:solidFill>
              </a:rPr>
              <a:t>init</a:t>
            </a:r>
            <a:endParaRPr lang="en-US" dirty="0">
              <a:solidFill>
                <a:srgbClr val="0DAFDE"/>
              </a:solidFill>
            </a:endParaRPr>
          </a:p>
        </p:txBody>
      </p:sp>
      <p:sp>
        <p:nvSpPr>
          <p:cNvPr id="18" name="TextBox 17">
            <a:extLst>
              <a:ext uri="{FF2B5EF4-FFF2-40B4-BE49-F238E27FC236}">
                <a16:creationId xmlns:a16="http://schemas.microsoft.com/office/drawing/2014/main" id="{88B1B2D0-A6A6-F796-7D05-DFAF3E30E838}"/>
              </a:ext>
            </a:extLst>
          </p:cNvPr>
          <p:cNvSpPr txBox="1"/>
          <p:nvPr/>
        </p:nvSpPr>
        <p:spPr>
          <a:xfrm>
            <a:off x="5867400" y="3094056"/>
            <a:ext cx="1404552" cy="369332"/>
          </a:xfrm>
          <a:prstGeom prst="rect">
            <a:avLst/>
          </a:prstGeom>
          <a:noFill/>
        </p:spPr>
        <p:txBody>
          <a:bodyPr wrap="none" rtlCol="0">
            <a:spAutoFit/>
          </a:bodyPr>
          <a:lstStyle/>
          <a:p>
            <a:r>
              <a:rPr lang="en-US" b="0" i="0" dirty="0">
                <a:solidFill>
                  <a:schemeClr val="accent6"/>
                </a:solidFill>
                <a:effectLst/>
                <a:latin typeface="Roboto" panose="02000000000000000000" pitchFamily="2" charset="0"/>
              </a:rPr>
              <a:t>'k-means++'</a:t>
            </a:r>
            <a:endParaRPr lang="en-US" dirty="0">
              <a:solidFill>
                <a:schemeClr val="accent6"/>
              </a:solidFill>
            </a:endParaRPr>
          </a:p>
        </p:txBody>
      </p:sp>
      <p:sp>
        <p:nvSpPr>
          <p:cNvPr id="24" name="TextBox 23">
            <a:extLst>
              <a:ext uri="{FF2B5EF4-FFF2-40B4-BE49-F238E27FC236}">
                <a16:creationId xmlns:a16="http://schemas.microsoft.com/office/drawing/2014/main" id="{9A3339F8-3F1A-E0EA-8682-587877FAE08F}"/>
              </a:ext>
            </a:extLst>
          </p:cNvPr>
          <p:cNvSpPr txBox="1"/>
          <p:nvPr/>
        </p:nvSpPr>
        <p:spPr>
          <a:xfrm>
            <a:off x="9149450" y="3094056"/>
            <a:ext cx="1059906" cy="369332"/>
          </a:xfrm>
          <a:prstGeom prst="rect">
            <a:avLst/>
          </a:prstGeom>
          <a:noFill/>
          <a:ln>
            <a:noFill/>
          </a:ln>
        </p:spPr>
        <p:txBody>
          <a:bodyPr wrap="none" rtlCol="0">
            <a:spAutoFit/>
          </a:bodyPr>
          <a:lstStyle/>
          <a:p>
            <a:r>
              <a:rPr lang="en-US" b="0" i="0" dirty="0">
                <a:solidFill>
                  <a:schemeClr val="accent6"/>
                </a:solidFill>
                <a:effectLst/>
                <a:latin typeface="Roboto" panose="02000000000000000000" pitchFamily="2" charset="0"/>
              </a:rPr>
              <a:t>'random'</a:t>
            </a:r>
            <a:endParaRPr lang="en-US" dirty="0"/>
          </a:p>
        </p:txBody>
      </p:sp>
      <p:sp>
        <p:nvSpPr>
          <p:cNvPr id="27" name="Rounded Rectangle 26">
            <a:extLst>
              <a:ext uri="{FF2B5EF4-FFF2-40B4-BE49-F238E27FC236}">
                <a16:creationId xmlns:a16="http://schemas.microsoft.com/office/drawing/2014/main" id="{24E73CC4-3886-911A-19BB-5C633AE80C1B}"/>
              </a:ext>
            </a:extLst>
          </p:cNvPr>
          <p:cNvSpPr/>
          <p:nvPr/>
        </p:nvSpPr>
        <p:spPr>
          <a:xfrm>
            <a:off x="5867400" y="3094056"/>
            <a:ext cx="1404552" cy="36933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C1DB653-5591-8343-D8AD-B2AD7CF32773}"/>
              </a:ext>
            </a:extLst>
          </p:cNvPr>
          <p:cNvSpPr txBox="1"/>
          <p:nvPr/>
        </p:nvSpPr>
        <p:spPr>
          <a:xfrm>
            <a:off x="5564167" y="3797320"/>
            <a:ext cx="2151627" cy="1754326"/>
          </a:xfrm>
          <a:prstGeom prst="rect">
            <a:avLst/>
          </a:prstGeom>
          <a:noFill/>
          <a:ln>
            <a:solidFill>
              <a:schemeClr val="accent5"/>
            </a:solidFill>
          </a:ln>
        </p:spPr>
        <p:txBody>
          <a:bodyPr wrap="square" rtlCol="0">
            <a:spAutoFit/>
          </a:bodyPr>
          <a:lstStyle/>
          <a:p>
            <a:r>
              <a:rPr lang="en-US" sz="1200" b="1" i="0" dirty="0">
                <a:solidFill>
                  <a:schemeClr val="tx1">
                    <a:lumMod val="75000"/>
                  </a:schemeClr>
                </a:solidFill>
                <a:effectLst/>
                <a:latin typeface="Roboto" panose="02000000000000000000" pitchFamily="2" charset="0"/>
              </a:rPr>
              <a:t>selects initial cluster centroids </a:t>
            </a:r>
          </a:p>
          <a:p>
            <a:r>
              <a:rPr lang="en-US" sz="1200" b="1" i="0" dirty="0">
                <a:solidFill>
                  <a:schemeClr val="tx1">
                    <a:lumMod val="75000"/>
                  </a:schemeClr>
                </a:solidFill>
                <a:effectLst/>
                <a:latin typeface="Roboto" panose="02000000000000000000" pitchFamily="2" charset="0"/>
              </a:rPr>
              <a:t>using sampling based</a:t>
            </a:r>
          </a:p>
          <a:p>
            <a:r>
              <a:rPr lang="en-US" sz="1200" b="1" i="0" dirty="0">
                <a:solidFill>
                  <a:schemeClr val="tx1">
                    <a:lumMod val="75000"/>
                  </a:schemeClr>
                </a:solidFill>
                <a:effectLst/>
                <a:latin typeface="Roboto" panose="02000000000000000000" pitchFamily="2" charset="0"/>
              </a:rPr>
              <a:t> on an </a:t>
            </a:r>
          </a:p>
          <a:p>
            <a:r>
              <a:rPr lang="en-US" sz="1200" b="1" i="0" dirty="0">
                <a:solidFill>
                  <a:schemeClr val="tx1">
                    <a:lumMod val="75000"/>
                  </a:schemeClr>
                </a:solidFill>
                <a:effectLst/>
                <a:latin typeface="Roboto" panose="02000000000000000000" pitchFamily="2" charset="0"/>
              </a:rPr>
              <a:t>empirical probability </a:t>
            </a:r>
          </a:p>
          <a:p>
            <a:r>
              <a:rPr lang="en-US" sz="1200" b="1" i="0" dirty="0">
                <a:solidFill>
                  <a:schemeClr val="tx1">
                    <a:lumMod val="75000"/>
                  </a:schemeClr>
                </a:solidFill>
                <a:effectLst/>
                <a:latin typeface="Roboto" panose="02000000000000000000" pitchFamily="2" charset="0"/>
              </a:rPr>
              <a:t>distribution </a:t>
            </a:r>
          </a:p>
          <a:p>
            <a:r>
              <a:rPr lang="en-US" sz="1200" b="1" i="0" dirty="0">
                <a:solidFill>
                  <a:schemeClr val="tx1">
                    <a:lumMod val="75000"/>
                  </a:schemeClr>
                </a:solidFill>
                <a:effectLst/>
                <a:latin typeface="Roboto" panose="02000000000000000000" pitchFamily="2" charset="0"/>
              </a:rPr>
              <a:t>of the points’ </a:t>
            </a:r>
          </a:p>
          <a:p>
            <a:r>
              <a:rPr lang="en-US" sz="1200" b="1" i="0" dirty="0">
                <a:solidFill>
                  <a:schemeClr val="tx1">
                    <a:lumMod val="75000"/>
                  </a:schemeClr>
                </a:solidFill>
                <a:effectLst/>
                <a:latin typeface="Roboto" panose="02000000000000000000" pitchFamily="2" charset="0"/>
              </a:rPr>
              <a:t>contribution to the overall inertia</a:t>
            </a:r>
            <a:r>
              <a:rPr lang="en-US" sz="1200" b="0" i="0" dirty="0">
                <a:solidFill>
                  <a:schemeClr val="tx1">
                    <a:lumMod val="75000"/>
                  </a:schemeClr>
                </a:solidFill>
                <a:effectLst/>
                <a:latin typeface="Roboto" panose="02000000000000000000" pitchFamily="2" charset="0"/>
              </a:rPr>
              <a:t>.</a:t>
            </a:r>
            <a:endParaRPr lang="en-US" sz="1200" dirty="0">
              <a:solidFill>
                <a:schemeClr val="tx1">
                  <a:lumMod val="75000"/>
                </a:schemeClr>
              </a:solidFill>
            </a:endParaRPr>
          </a:p>
        </p:txBody>
      </p:sp>
      <p:sp>
        <p:nvSpPr>
          <p:cNvPr id="30" name="TextBox 29">
            <a:extLst>
              <a:ext uri="{FF2B5EF4-FFF2-40B4-BE49-F238E27FC236}">
                <a16:creationId xmlns:a16="http://schemas.microsoft.com/office/drawing/2014/main" id="{0AE65B14-1D92-D0E5-26AB-833DD94C4EEE}"/>
              </a:ext>
            </a:extLst>
          </p:cNvPr>
          <p:cNvSpPr txBox="1"/>
          <p:nvPr/>
        </p:nvSpPr>
        <p:spPr>
          <a:xfrm>
            <a:off x="8603589" y="3768848"/>
            <a:ext cx="2151627" cy="830997"/>
          </a:xfrm>
          <a:prstGeom prst="rect">
            <a:avLst/>
          </a:prstGeom>
          <a:noFill/>
          <a:ln>
            <a:solidFill>
              <a:schemeClr val="accent5"/>
            </a:solidFill>
          </a:ln>
        </p:spPr>
        <p:txBody>
          <a:bodyPr wrap="square" rtlCol="0">
            <a:spAutoFit/>
          </a:bodyPr>
          <a:lstStyle/>
          <a:p>
            <a:r>
              <a:rPr lang="en-US" sz="1200" b="1" dirty="0">
                <a:solidFill>
                  <a:schemeClr val="tx1">
                    <a:lumMod val="75000"/>
                  </a:schemeClr>
                </a:solidFill>
                <a:latin typeface="Roboto" panose="02000000000000000000" pitchFamily="2" charset="0"/>
              </a:rPr>
              <a:t>choose </a:t>
            </a:r>
            <a:r>
              <a:rPr lang="en-US" sz="1200" b="1" dirty="0" err="1">
                <a:solidFill>
                  <a:schemeClr val="tx1">
                    <a:lumMod val="75000"/>
                  </a:schemeClr>
                </a:solidFill>
                <a:latin typeface="Roboto" panose="02000000000000000000" pitchFamily="2" charset="0"/>
              </a:rPr>
              <a:t>n_clusters</a:t>
            </a:r>
            <a:r>
              <a:rPr lang="en-US" sz="1200" b="1" dirty="0">
                <a:solidFill>
                  <a:schemeClr val="tx1">
                    <a:lumMod val="75000"/>
                  </a:schemeClr>
                </a:solidFill>
                <a:latin typeface="Roboto" panose="02000000000000000000" pitchFamily="2" charset="0"/>
              </a:rPr>
              <a:t> </a:t>
            </a:r>
          </a:p>
          <a:p>
            <a:r>
              <a:rPr lang="en-US" sz="1200" b="1" dirty="0">
                <a:solidFill>
                  <a:schemeClr val="tx1">
                    <a:lumMod val="75000"/>
                  </a:schemeClr>
                </a:solidFill>
                <a:latin typeface="Roboto" panose="02000000000000000000" pitchFamily="2" charset="0"/>
              </a:rPr>
              <a:t>observations (rows) at random from data for the initial centroids.</a:t>
            </a:r>
          </a:p>
        </p:txBody>
      </p:sp>
      <p:sp>
        <p:nvSpPr>
          <p:cNvPr id="31" name="Rounded Rectangle 30">
            <a:extLst>
              <a:ext uri="{FF2B5EF4-FFF2-40B4-BE49-F238E27FC236}">
                <a16:creationId xmlns:a16="http://schemas.microsoft.com/office/drawing/2014/main" id="{17E62B7D-BFB0-5E3E-B9E5-DBC02625FDBE}"/>
              </a:ext>
            </a:extLst>
          </p:cNvPr>
          <p:cNvSpPr/>
          <p:nvPr/>
        </p:nvSpPr>
        <p:spPr>
          <a:xfrm>
            <a:off x="9149450" y="3094056"/>
            <a:ext cx="1059906" cy="36933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7755772-DF6B-016A-413C-408571E07783}"/>
              </a:ext>
            </a:extLst>
          </p:cNvPr>
          <p:cNvSpPr txBox="1"/>
          <p:nvPr/>
        </p:nvSpPr>
        <p:spPr>
          <a:xfrm>
            <a:off x="3313579" y="3979023"/>
            <a:ext cx="1245854" cy="369332"/>
          </a:xfrm>
          <a:prstGeom prst="rect">
            <a:avLst/>
          </a:prstGeom>
          <a:noFill/>
        </p:spPr>
        <p:txBody>
          <a:bodyPr wrap="none" rtlCol="0">
            <a:spAutoFit/>
          </a:bodyPr>
          <a:lstStyle/>
          <a:p>
            <a:r>
              <a:rPr lang="en-US" dirty="0">
                <a:solidFill>
                  <a:srgbClr val="0DAFDE"/>
                </a:solidFill>
              </a:rPr>
              <a:t>algorithm</a:t>
            </a:r>
          </a:p>
        </p:txBody>
      </p:sp>
      <p:sp>
        <p:nvSpPr>
          <p:cNvPr id="35" name="TextBox 34">
            <a:extLst>
              <a:ext uri="{FF2B5EF4-FFF2-40B4-BE49-F238E27FC236}">
                <a16:creationId xmlns:a16="http://schemas.microsoft.com/office/drawing/2014/main" id="{33F33B1F-2B46-20F4-52CB-D88C65AA0BEC}"/>
              </a:ext>
            </a:extLst>
          </p:cNvPr>
          <p:cNvSpPr txBox="1"/>
          <p:nvPr/>
        </p:nvSpPr>
        <p:spPr>
          <a:xfrm>
            <a:off x="5870180" y="3979023"/>
            <a:ext cx="958917" cy="369332"/>
          </a:xfrm>
          <a:prstGeom prst="rect">
            <a:avLst/>
          </a:prstGeom>
          <a:noFill/>
        </p:spPr>
        <p:txBody>
          <a:bodyPr wrap="none" rtlCol="0">
            <a:spAutoFit/>
          </a:bodyPr>
          <a:lstStyle/>
          <a:p>
            <a:r>
              <a:rPr lang="en-US" dirty="0"/>
              <a:t>‘</a:t>
            </a:r>
            <a:r>
              <a:rPr lang="en-US" dirty="0">
                <a:solidFill>
                  <a:schemeClr val="accent6"/>
                </a:solidFill>
              </a:rPr>
              <a:t>elkan</a:t>
            </a:r>
            <a:r>
              <a:rPr lang="en-US" dirty="0"/>
              <a:t>’</a:t>
            </a:r>
          </a:p>
        </p:txBody>
      </p:sp>
      <p:sp>
        <p:nvSpPr>
          <p:cNvPr id="36" name="TextBox 35">
            <a:extLst>
              <a:ext uri="{FF2B5EF4-FFF2-40B4-BE49-F238E27FC236}">
                <a16:creationId xmlns:a16="http://schemas.microsoft.com/office/drawing/2014/main" id="{6C85E8F1-93B5-A54D-6A21-7BC3BFA19600}"/>
              </a:ext>
            </a:extLst>
          </p:cNvPr>
          <p:cNvSpPr txBox="1"/>
          <p:nvPr/>
        </p:nvSpPr>
        <p:spPr>
          <a:xfrm>
            <a:off x="3313579" y="5089380"/>
            <a:ext cx="460382" cy="369332"/>
          </a:xfrm>
          <a:prstGeom prst="rect">
            <a:avLst/>
          </a:prstGeom>
          <a:noFill/>
        </p:spPr>
        <p:txBody>
          <a:bodyPr wrap="none" rtlCol="0">
            <a:spAutoFit/>
          </a:bodyPr>
          <a:lstStyle/>
          <a:p>
            <a:r>
              <a:rPr lang="en-US" dirty="0" err="1">
                <a:solidFill>
                  <a:srgbClr val="0DAFDE"/>
                </a:solidFill>
              </a:rPr>
              <a:t>tol</a:t>
            </a:r>
            <a:endParaRPr lang="en-US" dirty="0">
              <a:solidFill>
                <a:srgbClr val="0DAFDE"/>
              </a:solidFill>
            </a:endParaRPr>
          </a:p>
        </p:txBody>
      </p:sp>
      <p:sp>
        <p:nvSpPr>
          <p:cNvPr id="37" name="TextBox 36">
            <a:extLst>
              <a:ext uri="{FF2B5EF4-FFF2-40B4-BE49-F238E27FC236}">
                <a16:creationId xmlns:a16="http://schemas.microsoft.com/office/drawing/2014/main" id="{8ACB3483-9176-2EAA-8049-65CD44C688D9}"/>
              </a:ext>
            </a:extLst>
          </p:cNvPr>
          <p:cNvSpPr txBox="1"/>
          <p:nvPr/>
        </p:nvSpPr>
        <p:spPr>
          <a:xfrm>
            <a:off x="5867400" y="5089380"/>
            <a:ext cx="2172390" cy="369332"/>
          </a:xfrm>
          <a:prstGeom prst="rect">
            <a:avLst/>
          </a:prstGeom>
          <a:noFill/>
        </p:spPr>
        <p:txBody>
          <a:bodyPr wrap="none" rtlCol="0">
            <a:spAutoFit/>
          </a:bodyPr>
          <a:lstStyle/>
          <a:p>
            <a:r>
              <a:rPr lang="en-US" dirty="0">
                <a:solidFill>
                  <a:schemeClr val="accent5"/>
                </a:solidFill>
              </a:rPr>
              <a:t>0.0001, 0.001, 0.01</a:t>
            </a:r>
          </a:p>
        </p:txBody>
      </p:sp>
    </p:spTree>
    <p:extLst>
      <p:ext uri="{BB962C8B-B14F-4D97-AF65-F5344CB8AC3E}">
        <p14:creationId xmlns:p14="http://schemas.microsoft.com/office/powerpoint/2010/main" val="391617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27"/>
                                        </p:tgtEl>
                                        <p:attrNameLst>
                                          <p:attrName>ppt_x</p:attrName>
                                        </p:attrNameLst>
                                      </p:cBhvr>
                                      <p:tavLst>
                                        <p:tav tm="0">
                                          <p:val>
                                            <p:strVal val="ppt_x"/>
                                          </p:val>
                                        </p:tav>
                                        <p:tav tm="100000">
                                          <p:val>
                                            <p:strVal val="ppt_x"/>
                                          </p:val>
                                        </p:tav>
                                      </p:tavLst>
                                    </p:anim>
                                    <p:anim calcmode="lin" valueType="num">
                                      <p:cBhvr additive="base">
                                        <p:cTn id="27" dur="500"/>
                                        <p:tgtEl>
                                          <p:spTgt spid="27"/>
                                        </p:tgtEl>
                                        <p:attrNameLst>
                                          <p:attrName>ppt_y</p:attrName>
                                        </p:attrNameLst>
                                      </p:cBhvr>
                                      <p:tavLst>
                                        <p:tav tm="0">
                                          <p:val>
                                            <p:strVal val="ppt_y"/>
                                          </p:val>
                                        </p:tav>
                                        <p:tav tm="100000">
                                          <p:val>
                                            <p:strVal val="1+ppt_h/2"/>
                                          </p:val>
                                        </p:tav>
                                      </p:tavLst>
                                    </p:anim>
                                    <p:set>
                                      <p:cBhvr>
                                        <p:cTn id="28" dur="1" fill="hold">
                                          <p:stCondLst>
                                            <p:cond delay="499"/>
                                          </p:stCondLst>
                                        </p:cTn>
                                        <p:tgtEl>
                                          <p:spTgt spid="27"/>
                                        </p:tgtEl>
                                        <p:attrNameLst>
                                          <p:attrName>style.visibility</p:attrName>
                                        </p:attrNameLst>
                                      </p:cBhvr>
                                      <p:to>
                                        <p:strVal val="hidden"/>
                                      </p:to>
                                    </p:set>
                                  </p:childTnLst>
                                </p:cTn>
                              </p:par>
                              <p:par>
                                <p:cTn id="29" presetID="2" presetClass="exit" presetSubtype="4" fill="hold" grpId="1" nodeType="withEffect">
                                  <p:stCondLst>
                                    <p:cond delay="0"/>
                                  </p:stCondLst>
                                  <p:childTnLst>
                                    <p:anim calcmode="lin" valueType="num">
                                      <p:cBhvr additive="base">
                                        <p:cTn id="30" dur="500"/>
                                        <p:tgtEl>
                                          <p:spTgt spid="28"/>
                                        </p:tgtEl>
                                        <p:attrNameLst>
                                          <p:attrName>ppt_x</p:attrName>
                                        </p:attrNameLst>
                                      </p:cBhvr>
                                      <p:tavLst>
                                        <p:tav tm="0">
                                          <p:val>
                                            <p:strVal val="ppt_x"/>
                                          </p:val>
                                        </p:tav>
                                        <p:tav tm="100000">
                                          <p:val>
                                            <p:strVal val="ppt_x"/>
                                          </p:val>
                                        </p:tav>
                                      </p:tavLst>
                                    </p:anim>
                                    <p:anim calcmode="lin" valueType="num">
                                      <p:cBhvr additive="base">
                                        <p:cTn id="31" dur="500"/>
                                        <p:tgtEl>
                                          <p:spTgt spid="28"/>
                                        </p:tgtEl>
                                        <p:attrNameLst>
                                          <p:attrName>ppt_y</p:attrName>
                                        </p:attrNameLst>
                                      </p:cBhvr>
                                      <p:tavLst>
                                        <p:tav tm="0">
                                          <p:val>
                                            <p:strVal val="ppt_y"/>
                                          </p:val>
                                        </p:tav>
                                        <p:tav tm="100000">
                                          <p:val>
                                            <p:strVal val="1+ppt_h/2"/>
                                          </p:val>
                                        </p:tav>
                                      </p:tavLst>
                                    </p:anim>
                                    <p:set>
                                      <p:cBhvr>
                                        <p:cTn id="32" dur="1" fill="hold">
                                          <p:stCondLst>
                                            <p:cond delay="499"/>
                                          </p:stCondLst>
                                        </p:cTn>
                                        <p:tgtEl>
                                          <p:spTgt spid="28"/>
                                        </p:tgtEl>
                                        <p:attrNameLst>
                                          <p:attrName>style.visibility</p:attrName>
                                        </p:attrNameLst>
                                      </p:cBhvr>
                                      <p:to>
                                        <p:strVal val="hidden"/>
                                      </p:to>
                                    </p:set>
                                  </p:childTnLst>
                                </p:cTn>
                              </p:par>
                              <p:par>
                                <p:cTn id="33" presetID="2" presetClass="exit" presetSubtype="4" fill="hold" grpId="1" nodeType="withEffect">
                                  <p:stCondLst>
                                    <p:cond delay="0"/>
                                  </p:stCondLst>
                                  <p:childTnLst>
                                    <p:anim calcmode="lin" valueType="num">
                                      <p:cBhvr additive="base">
                                        <p:cTn id="34" dur="500"/>
                                        <p:tgtEl>
                                          <p:spTgt spid="30"/>
                                        </p:tgtEl>
                                        <p:attrNameLst>
                                          <p:attrName>ppt_x</p:attrName>
                                        </p:attrNameLst>
                                      </p:cBhvr>
                                      <p:tavLst>
                                        <p:tav tm="0">
                                          <p:val>
                                            <p:strVal val="ppt_x"/>
                                          </p:val>
                                        </p:tav>
                                        <p:tav tm="100000">
                                          <p:val>
                                            <p:strVal val="ppt_x"/>
                                          </p:val>
                                        </p:tav>
                                      </p:tavLst>
                                    </p:anim>
                                    <p:anim calcmode="lin" valueType="num">
                                      <p:cBhvr additive="base">
                                        <p:cTn id="35" dur="500"/>
                                        <p:tgtEl>
                                          <p:spTgt spid="30"/>
                                        </p:tgtEl>
                                        <p:attrNameLst>
                                          <p:attrName>ppt_y</p:attrName>
                                        </p:attrNameLst>
                                      </p:cBhvr>
                                      <p:tavLst>
                                        <p:tav tm="0">
                                          <p:val>
                                            <p:strVal val="ppt_y"/>
                                          </p:val>
                                        </p:tav>
                                        <p:tav tm="100000">
                                          <p:val>
                                            <p:strVal val="1+ppt_h/2"/>
                                          </p:val>
                                        </p:tav>
                                      </p:tavLst>
                                    </p:anim>
                                    <p:set>
                                      <p:cBhvr>
                                        <p:cTn id="36" dur="1" fill="hold">
                                          <p:stCondLst>
                                            <p:cond delay="499"/>
                                          </p:stCondLst>
                                        </p:cTn>
                                        <p:tgtEl>
                                          <p:spTgt spid="30"/>
                                        </p:tgtEl>
                                        <p:attrNameLst>
                                          <p:attrName>style.visibility</p:attrName>
                                        </p:attrNameLst>
                                      </p:cBhvr>
                                      <p:to>
                                        <p:strVal val="hidden"/>
                                      </p:to>
                                    </p:set>
                                  </p:childTnLst>
                                </p:cTn>
                              </p:par>
                              <p:par>
                                <p:cTn id="37" presetID="2" presetClass="exit" presetSubtype="4" fill="hold" grpId="1" nodeType="withEffect">
                                  <p:stCondLst>
                                    <p:cond delay="0"/>
                                  </p:stCondLst>
                                  <p:childTnLst>
                                    <p:anim calcmode="lin" valueType="num">
                                      <p:cBhvr additive="base">
                                        <p:cTn id="38" dur="500"/>
                                        <p:tgtEl>
                                          <p:spTgt spid="31"/>
                                        </p:tgtEl>
                                        <p:attrNameLst>
                                          <p:attrName>ppt_x</p:attrName>
                                        </p:attrNameLst>
                                      </p:cBhvr>
                                      <p:tavLst>
                                        <p:tav tm="0">
                                          <p:val>
                                            <p:strVal val="ppt_x"/>
                                          </p:val>
                                        </p:tav>
                                        <p:tav tm="100000">
                                          <p:val>
                                            <p:strVal val="ppt_x"/>
                                          </p:val>
                                        </p:tav>
                                      </p:tavLst>
                                    </p:anim>
                                    <p:anim calcmode="lin" valueType="num">
                                      <p:cBhvr additive="base">
                                        <p:cTn id="39" dur="500"/>
                                        <p:tgtEl>
                                          <p:spTgt spid="31"/>
                                        </p:tgtEl>
                                        <p:attrNameLst>
                                          <p:attrName>ppt_y</p:attrName>
                                        </p:attrNameLst>
                                      </p:cBhvr>
                                      <p:tavLst>
                                        <p:tav tm="0">
                                          <p:val>
                                            <p:strVal val="ppt_y"/>
                                          </p:val>
                                        </p:tav>
                                        <p:tav tm="100000">
                                          <p:val>
                                            <p:strVal val="1+ppt_h/2"/>
                                          </p:val>
                                        </p:tav>
                                      </p:tavLst>
                                    </p:anim>
                                    <p:set>
                                      <p:cBhvr>
                                        <p:cTn id="40" dur="1" fill="hold">
                                          <p:stCondLst>
                                            <p:cond delay="499"/>
                                          </p:stCondLst>
                                        </p:cTn>
                                        <p:tgtEl>
                                          <p:spTgt spid="3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fill="hold"/>
                                        <p:tgtEl>
                                          <p:spTgt spid="36"/>
                                        </p:tgtEl>
                                        <p:attrNameLst>
                                          <p:attrName>ppt_x</p:attrName>
                                        </p:attrNameLst>
                                      </p:cBhvr>
                                      <p:tavLst>
                                        <p:tav tm="0">
                                          <p:val>
                                            <p:strVal val="#ppt_x"/>
                                          </p:val>
                                        </p:tav>
                                        <p:tav tm="100000">
                                          <p:val>
                                            <p:strVal val="#ppt_x"/>
                                          </p:val>
                                        </p:tav>
                                      </p:tavLst>
                                    </p:anim>
                                    <p:anim calcmode="lin" valueType="num">
                                      <p:cBhvr additive="base">
                                        <p:cTn id="54" dur="500" fill="hold"/>
                                        <p:tgtEl>
                                          <p:spTgt spid="3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30" grpId="0" animBg="1"/>
      <p:bldP spid="30" grpId="1" animBg="1"/>
      <p:bldP spid="31" grpId="0" animBg="1"/>
      <p:bldP spid="31" grpId="1" animBg="1"/>
      <p:bldP spid="32" grpId="0"/>
      <p:bldP spid="35" grpId="0"/>
      <p:bldP spid="36" grpId="0"/>
      <p:bldP spid="3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567560" y="153507"/>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0342070" y="721211"/>
            <a:ext cx="1245854" cy="369332"/>
          </a:xfrm>
          <a:prstGeom prst="rect">
            <a:avLst/>
          </a:prstGeom>
          <a:noFill/>
        </p:spPr>
        <p:txBody>
          <a:bodyPr wrap="square" rtlCol="0">
            <a:spAutoFit/>
          </a:bodyPr>
          <a:lstStyle/>
          <a:p>
            <a:r>
              <a:rPr lang="en-US" dirty="0"/>
              <a:t>K-Means</a:t>
            </a:r>
          </a:p>
        </p:txBody>
      </p:sp>
      <p:sp>
        <p:nvSpPr>
          <p:cNvPr id="6" name="TextBox 5">
            <a:extLst>
              <a:ext uri="{FF2B5EF4-FFF2-40B4-BE49-F238E27FC236}">
                <a16:creationId xmlns:a16="http://schemas.microsoft.com/office/drawing/2014/main" id="{22B42D6D-BFF9-1BC7-4528-EE8E3C005548}"/>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3" name="TextBox 2">
            <a:extLst>
              <a:ext uri="{FF2B5EF4-FFF2-40B4-BE49-F238E27FC236}">
                <a16:creationId xmlns:a16="http://schemas.microsoft.com/office/drawing/2014/main" id="{3361631F-208A-8BE5-8071-BFAB826114DD}"/>
              </a:ext>
            </a:extLst>
          </p:cNvPr>
          <p:cNvSpPr txBox="1"/>
          <p:nvPr/>
        </p:nvSpPr>
        <p:spPr>
          <a:xfrm>
            <a:off x="5205040" y="1643064"/>
            <a:ext cx="2972289" cy="369332"/>
          </a:xfrm>
          <a:prstGeom prst="rect">
            <a:avLst/>
          </a:prstGeom>
          <a:noFill/>
        </p:spPr>
        <p:txBody>
          <a:bodyPr wrap="none" rtlCol="0">
            <a:spAutoFit/>
          </a:bodyPr>
          <a:lstStyle/>
          <a:p>
            <a:r>
              <a:rPr lang="en-US" dirty="0"/>
              <a:t>Performance evaluation </a:t>
            </a:r>
          </a:p>
        </p:txBody>
      </p:sp>
      <p:sp>
        <p:nvSpPr>
          <p:cNvPr id="26" name="TextBox 25">
            <a:extLst>
              <a:ext uri="{FF2B5EF4-FFF2-40B4-BE49-F238E27FC236}">
                <a16:creationId xmlns:a16="http://schemas.microsoft.com/office/drawing/2014/main" id="{1328D0BC-35A6-DA8A-61EB-3E79F998C811}"/>
              </a:ext>
            </a:extLst>
          </p:cNvPr>
          <p:cNvSpPr txBox="1"/>
          <p:nvPr/>
        </p:nvSpPr>
        <p:spPr>
          <a:xfrm>
            <a:off x="11354870" y="6463745"/>
            <a:ext cx="832279" cy="369332"/>
          </a:xfrm>
          <a:prstGeom prst="rect">
            <a:avLst/>
          </a:prstGeom>
          <a:noFill/>
        </p:spPr>
        <p:txBody>
          <a:bodyPr wrap="none" rtlCol="0">
            <a:spAutoFit/>
          </a:bodyPr>
          <a:lstStyle/>
          <a:p>
            <a:r>
              <a:rPr lang="en-US" dirty="0"/>
              <a:t>Code</a:t>
            </a:r>
          </a:p>
        </p:txBody>
      </p:sp>
      <p:sp>
        <p:nvSpPr>
          <p:cNvPr id="9" name="TextBox 8">
            <a:extLst>
              <a:ext uri="{FF2B5EF4-FFF2-40B4-BE49-F238E27FC236}">
                <a16:creationId xmlns:a16="http://schemas.microsoft.com/office/drawing/2014/main" id="{6C73032C-893B-2DF2-1862-E54E07E6B271}"/>
              </a:ext>
            </a:extLst>
          </p:cNvPr>
          <p:cNvSpPr txBox="1"/>
          <p:nvPr/>
        </p:nvSpPr>
        <p:spPr>
          <a:xfrm>
            <a:off x="3565863" y="3022812"/>
            <a:ext cx="2039341" cy="369332"/>
          </a:xfrm>
          <a:prstGeom prst="rect">
            <a:avLst/>
          </a:prstGeom>
          <a:noFill/>
        </p:spPr>
        <p:txBody>
          <a:bodyPr wrap="none" rtlCol="0">
            <a:spAutoFit/>
          </a:bodyPr>
          <a:lstStyle/>
          <a:p>
            <a:r>
              <a:rPr lang="en-US" dirty="0"/>
              <a:t>Best Parameters </a:t>
            </a:r>
          </a:p>
        </p:txBody>
      </p:sp>
      <p:sp>
        <p:nvSpPr>
          <p:cNvPr id="15" name="TextBox 14">
            <a:extLst>
              <a:ext uri="{FF2B5EF4-FFF2-40B4-BE49-F238E27FC236}">
                <a16:creationId xmlns:a16="http://schemas.microsoft.com/office/drawing/2014/main" id="{DD737EE1-CF09-B0F1-CCF2-F499FAD6491A}"/>
              </a:ext>
            </a:extLst>
          </p:cNvPr>
          <p:cNvSpPr txBox="1"/>
          <p:nvPr/>
        </p:nvSpPr>
        <p:spPr>
          <a:xfrm>
            <a:off x="6586798" y="3022812"/>
            <a:ext cx="5338321" cy="369332"/>
          </a:xfrm>
          <a:prstGeom prst="rect">
            <a:avLst/>
          </a:prstGeom>
          <a:noFill/>
        </p:spPr>
        <p:txBody>
          <a:bodyPr wrap="none" rtlCol="0">
            <a:spAutoFit/>
          </a:bodyPr>
          <a:lstStyle/>
          <a:p>
            <a:r>
              <a:rPr lang="en-US" dirty="0"/>
              <a:t>algorithm': </a:t>
            </a:r>
            <a:r>
              <a:rPr lang="en-US" dirty="0">
                <a:solidFill>
                  <a:srgbClr val="00B0F0"/>
                </a:solidFill>
              </a:rPr>
              <a:t>'auto</a:t>
            </a:r>
            <a:r>
              <a:rPr lang="en-US" dirty="0"/>
              <a:t>', '</a:t>
            </a:r>
            <a:r>
              <a:rPr lang="en-US" dirty="0" err="1"/>
              <a:t>init</a:t>
            </a:r>
            <a:r>
              <a:rPr lang="en-US" dirty="0"/>
              <a:t>': </a:t>
            </a:r>
            <a:r>
              <a:rPr lang="en-US" dirty="0">
                <a:solidFill>
                  <a:srgbClr val="00B0F0"/>
                </a:solidFill>
              </a:rPr>
              <a:t>'k-means++', </a:t>
            </a:r>
            <a:r>
              <a:rPr lang="en-US" dirty="0"/>
              <a:t>'</a:t>
            </a:r>
            <a:r>
              <a:rPr lang="en-US" dirty="0" err="1"/>
              <a:t>tol</a:t>
            </a:r>
            <a:r>
              <a:rPr lang="en-US" dirty="0"/>
              <a:t>': </a:t>
            </a:r>
            <a:r>
              <a:rPr lang="en-US" dirty="0">
                <a:solidFill>
                  <a:srgbClr val="00B0F0"/>
                </a:solidFill>
              </a:rPr>
              <a:t>0.0001</a:t>
            </a:r>
          </a:p>
        </p:txBody>
      </p:sp>
      <p:sp>
        <p:nvSpPr>
          <p:cNvPr id="16" name="TextBox 15">
            <a:extLst>
              <a:ext uri="{FF2B5EF4-FFF2-40B4-BE49-F238E27FC236}">
                <a16:creationId xmlns:a16="http://schemas.microsoft.com/office/drawing/2014/main" id="{A4631E88-708A-5F17-DAE1-835574952153}"/>
              </a:ext>
            </a:extLst>
          </p:cNvPr>
          <p:cNvSpPr txBox="1"/>
          <p:nvPr/>
        </p:nvSpPr>
        <p:spPr>
          <a:xfrm>
            <a:off x="3565863" y="4559300"/>
            <a:ext cx="1358064" cy="369332"/>
          </a:xfrm>
          <a:prstGeom prst="rect">
            <a:avLst/>
          </a:prstGeom>
          <a:noFill/>
        </p:spPr>
        <p:txBody>
          <a:bodyPr wrap="none" rtlCol="0">
            <a:spAutoFit/>
          </a:bodyPr>
          <a:lstStyle/>
          <a:p>
            <a:r>
              <a:rPr lang="en-US" dirty="0"/>
              <a:t>Accuracy </a:t>
            </a:r>
          </a:p>
        </p:txBody>
      </p:sp>
      <p:sp>
        <p:nvSpPr>
          <p:cNvPr id="18" name="TextBox 17">
            <a:extLst>
              <a:ext uri="{FF2B5EF4-FFF2-40B4-BE49-F238E27FC236}">
                <a16:creationId xmlns:a16="http://schemas.microsoft.com/office/drawing/2014/main" id="{77FA5796-E751-17C5-D1D6-DFCF39303FDC}"/>
              </a:ext>
            </a:extLst>
          </p:cNvPr>
          <p:cNvSpPr txBox="1"/>
          <p:nvPr/>
        </p:nvSpPr>
        <p:spPr>
          <a:xfrm>
            <a:off x="6686903" y="4559300"/>
            <a:ext cx="941283" cy="369332"/>
          </a:xfrm>
          <a:prstGeom prst="rect">
            <a:avLst/>
          </a:prstGeom>
          <a:noFill/>
        </p:spPr>
        <p:txBody>
          <a:bodyPr wrap="none" rtlCol="0">
            <a:spAutoFit/>
          </a:bodyPr>
          <a:lstStyle/>
          <a:p>
            <a:r>
              <a:rPr lang="en-US" dirty="0">
                <a:solidFill>
                  <a:srgbClr val="00B0F0"/>
                </a:solidFill>
              </a:rPr>
              <a:t>54.87%</a:t>
            </a:r>
          </a:p>
        </p:txBody>
      </p:sp>
      <p:sp>
        <p:nvSpPr>
          <p:cNvPr id="28" name="TextBox 27">
            <a:extLst>
              <a:ext uri="{FF2B5EF4-FFF2-40B4-BE49-F238E27FC236}">
                <a16:creationId xmlns:a16="http://schemas.microsoft.com/office/drawing/2014/main" id="{F989EB51-25C6-4129-AD2E-EE47AD7C2A29}"/>
              </a:ext>
            </a:extLst>
          </p:cNvPr>
          <p:cNvSpPr txBox="1"/>
          <p:nvPr/>
        </p:nvSpPr>
        <p:spPr>
          <a:xfrm>
            <a:off x="2830782" y="5379263"/>
            <a:ext cx="8396018" cy="646331"/>
          </a:xfrm>
          <a:prstGeom prst="rect">
            <a:avLst/>
          </a:prstGeom>
          <a:noFill/>
        </p:spPr>
        <p:txBody>
          <a:bodyPr wrap="square">
            <a:spAutoFit/>
          </a:bodyPr>
          <a:lstStyle/>
          <a:p>
            <a:pPr algn="ctr"/>
            <a:r>
              <a:rPr lang="en-US" b="0" i="0" dirty="0">
                <a:solidFill>
                  <a:schemeClr val="accent5"/>
                </a:solidFill>
                <a:effectLst/>
                <a:latin typeface="Helvetica Neue" panose="02000503000000020004" pitchFamily="2" charset="0"/>
              </a:rPr>
              <a:t>This can mean that the performance cannot be improved much and is a matter of chance for one of the value to be considered the best.</a:t>
            </a:r>
            <a:endParaRPr lang="en-US" dirty="0">
              <a:solidFill>
                <a:schemeClr val="accent5"/>
              </a:solidFill>
            </a:endParaRPr>
          </a:p>
        </p:txBody>
      </p:sp>
    </p:spTree>
    <p:extLst>
      <p:ext uri="{BB962C8B-B14F-4D97-AF65-F5344CB8AC3E}">
        <p14:creationId xmlns:p14="http://schemas.microsoft.com/office/powerpoint/2010/main" val="1720726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567560" y="153507"/>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567560" y="920271"/>
            <a:ext cx="1245854" cy="246221"/>
          </a:xfrm>
          <a:prstGeom prst="rect">
            <a:avLst/>
          </a:prstGeom>
          <a:noFill/>
        </p:spPr>
        <p:txBody>
          <a:bodyPr wrap="square" rtlCol="0">
            <a:spAutoFit/>
          </a:bodyPr>
          <a:lstStyle/>
          <a:p>
            <a:r>
              <a:rPr lang="en-US" sz="1000" dirty="0"/>
              <a:t>K-Means</a:t>
            </a:r>
          </a:p>
        </p:txBody>
      </p:sp>
      <p:sp>
        <p:nvSpPr>
          <p:cNvPr id="6" name="TextBox 5">
            <a:extLst>
              <a:ext uri="{FF2B5EF4-FFF2-40B4-BE49-F238E27FC236}">
                <a16:creationId xmlns:a16="http://schemas.microsoft.com/office/drawing/2014/main" id="{22B42D6D-BFF9-1BC7-4528-EE8E3C005548}"/>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5" name="TextBox 4">
            <a:extLst>
              <a:ext uri="{FF2B5EF4-FFF2-40B4-BE49-F238E27FC236}">
                <a16:creationId xmlns:a16="http://schemas.microsoft.com/office/drawing/2014/main" id="{B5CF948D-057E-6D17-8232-6CD1280A4A6A}"/>
              </a:ext>
            </a:extLst>
          </p:cNvPr>
          <p:cNvSpPr txBox="1"/>
          <p:nvPr/>
        </p:nvSpPr>
        <p:spPr>
          <a:xfrm>
            <a:off x="8933030" y="918577"/>
            <a:ext cx="2654894" cy="369332"/>
          </a:xfrm>
          <a:prstGeom prst="rect">
            <a:avLst/>
          </a:prstGeom>
          <a:noFill/>
        </p:spPr>
        <p:txBody>
          <a:bodyPr wrap="none" rtlCol="0">
            <a:spAutoFit/>
          </a:bodyPr>
          <a:lstStyle/>
          <a:p>
            <a:r>
              <a:rPr lang="en-US" dirty="0"/>
              <a:t>Hierarchical clustering</a:t>
            </a:r>
          </a:p>
        </p:txBody>
      </p:sp>
      <p:pic>
        <p:nvPicPr>
          <p:cNvPr id="19" name="Picture 18">
            <a:extLst>
              <a:ext uri="{FF2B5EF4-FFF2-40B4-BE49-F238E27FC236}">
                <a16:creationId xmlns:a16="http://schemas.microsoft.com/office/drawing/2014/main" id="{153DB560-09F2-8A69-8C56-BEFC62BB3971}"/>
              </a:ext>
            </a:extLst>
          </p:cNvPr>
          <p:cNvPicPr>
            <a:picLocks noChangeAspect="1"/>
          </p:cNvPicPr>
          <p:nvPr/>
        </p:nvPicPr>
        <p:blipFill>
          <a:blip r:embed="rId10"/>
          <a:stretch>
            <a:fillRect/>
          </a:stretch>
        </p:blipFill>
        <p:spPr>
          <a:xfrm>
            <a:off x="3105741" y="2912725"/>
            <a:ext cx="7772400" cy="2917402"/>
          </a:xfrm>
          <a:prstGeom prst="rect">
            <a:avLst/>
          </a:prstGeom>
        </p:spPr>
      </p:pic>
      <p:sp>
        <p:nvSpPr>
          <p:cNvPr id="22" name="TextBox 21">
            <a:extLst>
              <a:ext uri="{FF2B5EF4-FFF2-40B4-BE49-F238E27FC236}">
                <a16:creationId xmlns:a16="http://schemas.microsoft.com/office/drawing/2014/main" id="{0CC9BCDD-C82E-4E4F-D199-B7F513C8F868}"/>
              </a:ext>
            </a:extLst>
          </p:cNvPr>
          <p:cNvSpPr txBox="1"/>
          <p:nvPr/>
        </p:nvSpPr>
        <p:spPr>
          <a:xfrm>
            <a:off x="5146417" y="2119430"/>
            <a:ext cx="4022255" cy="369332"/>
          </a:xfrm>
          <a:prstGeom prst="rect">
            <a:avLst/>
          </a:prstGeom>
          <a:noFill/>
        </p:spPr>
        <p:txBody>
          <a:bodyPr wrap="none" rtlCol="0">
            <a:spAutoFit/>
          </a:bodyPr>
          <a:lstStyle/>
          <a:p>
            <a:r>
              <a:rPr lang="en-US" dirty="0">
                <a:solidFill>
                  <a:schemeClr val="accent5"/>
                </a:solidFill>
              </a:rPr>
              <a:t>Grouping data into tree of clusters</a:t>
            </a:r>
          </a:p>
        </p:txBody>
      </p:sp>
      <p:sp>
        <p:nvSpPr>
          <p:cNvPr id="24" name="TextBox 23">
            <a:extLst>
              <a:ext uri="{FF2B5EF4-FFF2-40B4-BE49-F238E27FC236}">
                <a16:creationId xmlns:a16="http://schemas.microsoft.com/office/drawing/2014/main" id="{E6E2ECB6-4086-6F91-B8F2-07BB825B6755}"/>
              </a:ext>
            </a:extLst>
          </p:cNvPr>
          <p:cNvSpPr txBox="1"/>
          <p:nvPr/>
        </p:nvSpPr>
        <p:spPr>
          <a:xfrm rot="16200000">
            <a:off x="10443036" y="4186760"/>
            <a:ext cx="1611339" cy="369332"/>
          </a:xfrm>
          <a:prstGeom prst="rect">
            <a:avLst/>
          </a:prstGeom>
          <a:noFill/>
        </p:spPr>
        <p:txBody>
          <a:bodyPr wrap="none" rtlCol="0">
            <a:spAutoFit/>
          </a:bodyPr>
          <a:lstStyle/>
          <a:p>
            <a:r>
              <a:rPr lang="en-US" dirty="0"/>
              <a:t>dendrogram</a:t>
            </a:r>
          </a:p>
        </p:txBody>
      </p:sp>
      <p:sp>
        <p:nvSpPr>
          <p:cNvPr id="25" name="TextBox 24">
            <a:extLst>
              <a:ext uri="{FF2B5EF4-FFF2-40B4-BE49-F238E27FC236}">
                <a16:creationId xmlns:a16="http://schemas.microsoft.com/office/drawing/2014/main" id="{46804ABA-82B4-5011-F56B-209B1669DF42}"/>
              </a:ext>
            </a:extLst>
          </p:cNvPr>
          <p:cNvSpPr txBox="1"/>
          <p:nvPr/>
        </p:nvSpPr>
        <p:spPr>
          <a:xfrm rot="16200000">
            <a:off x="3283738" y="4017873"/>
            <a:ext cx="1156086" cy="253916"/>
          </a:xfrm>
          <a:prstGeom prst="rect">
            <a:avLst/>
          </a:prstGeom>
          <a:noFill/>
        </p:spPr>
        <p:txBody>
          <a:bodyPr wrap="none" rtlCol="0">
            <a:spAutoFit/>
          </a:bodyPr>
          <a:lstStyle/>
          <a:p>
            <a:r>
              <a:rPr lang="en-US" sz="1050" dirty="0">
                <a:solidFill>
                  <a:schemeClr val="bg1"/>
                </a:solidFill>
              </a:rPr>
              <a:t>agglomerative</a:t>
            </a:r>
          </a:p>
        </p:txBody>
      </p:sp>
      <p:sp>
        <p:nvSpPr>
          <p:cNvPr id="27" name="Up Arrow 26">
            <a:extLst>
              <a:ext uri="{FF2B5EF4-FFF2-40B4-BE49-F238E27FC236}">
                <a16:creationId xmlns:a16="http://schemas.microsoft.com/office/drawing/2014/main" id="{85933C51-0858-7C6C-D4E3-A923A8A91D68}"/>
              </a:ext>
            </a:extLst>
          </p:cNvPr>
          <p:cNvSpPr/>
          <p:nvPr/>
        </p:nvSpPr>
        <p:spPr>
          <a:xfrm>
            <a:off x="3837362" y="3291422"/>
            <a:ext cx="45719" cy="2870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C9CF94-204B-013D-7497-EF8049E8AF73}"/>
              </a:ext>
            </a:extLst>
          </p:cNvPr>
          <p:cNvSpPr txBox="1"/>
          <p:nvPr/>
        </p:nvSpPr>
        <p:spPr>
          <a:xfrm rot="5400000">
            <a:off x="7160699" y="3488395"/>
            <a:ext cx="651140" cy="253916"/>
          </a:xfrm>
          <a:prstGeom prst="rect">
            <a:avLst/>
          </a:prstGeom>
          <a:noFill/>
        </p:spPr>
        <p:txBody>
          <a:bodyPr wrap="none" rtlCol="0">
            <a:spAutoFit/>
          </a:bodyPr>
          <a:lstStyle/>
          <a:p>
            <a:r>
              <a:rPr lang="en-US" sz="1050" dirty="0">
                <a:solidFill>
                  <a:schemeClr val="bg1"/>
                </a:solidFill>
              </a:rPr>
              <a:t>divisive</a:t>
            </a:r>
          </a:p>
        </p:txBody>
      </p:sp>
      <p:sp>
        <p:nvSpPr>
          <p:cNvPr id="31" name="Down Arrow 30">
            <a:extLst>
              <a:ext uri="{FF2B5EF4-FFF2-40B4-BE49-F238E27FC236}">
                <a16:creationId xmlns:a16="http://schemas.microsoft.com/office/drawing/2014/main" id="{36D24C49-44E0-1B2A-FB4E-1558EBE4CEB4}"/>
              </a:ext>
            </a:extLst>
          </p:cNvPr>
          <p:cNvSpPr/>
          <p:nvPr/>
        </p:nvSpPr>
        <p:spPr>
          <a:xfrm>
            <a:off x="7452759" y="3956789"/>
            <a:ext cx="67019" cy="31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725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567560" y="153507"/>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567560" y="920271"/>
            <a:ext cx="1245854" cy="246221"/>
          </a:xfrm>
          <a:prstGeom prst="rect">
            <a:avLst/>
          </a:prstGeom>
          <a:noFill/>
        </p:spPr>
        <p:txBody>
          <a:bodyPr wrap="square" rtlCol="0">
            <a:spAutoFit/>
          </a:bodyPr>
          <a:lstStyle/>
          <a:p>
            <a:r>
              <a:rPr lang="en-US" sz="1000" dirty="0"/>
              <a:t>K-Means</a:t>
            </a:r>
          </a:p>
        </p:txBody>
      </p:sp>
      <p:sp>
        <p:nvSpPr>
          <p:cNvPr id="6" name="TextBox 5">
            <a:extLst>
              <a:ext uri="{FF2B5EF4-FFF2-40B4-BE49-F238E27FC236}">
                <a16:creationId xmlns:a16="http://schemas.microsoft.com/office/drawing/2014/main" id="{22B42D6D-BFF9-1BC7-4528-EE8E3C005548}"/>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5" name="TextBox 4">
            <a:extLst>
              <a:ext uri="{FF2B5EF4-FFF2-40B4-BE49-F238E27FC236}">
                <a16:creationId xmlns:a16="http://schemas.microsoft.com/office/drawing/2014/main" id="{B5CF948D-057E-6D17-8232-6CD1280A4A6A}"/>
              </a:ext>
            </a:extLst>
          </p:cNvPr>
          <p:cNvSpPr txBox="1"/>
          <p:nvPr/>
        </p:nvSpPr>
        <p:spPr>
          <a:xfrm>
            <a:off x="8933030" y="798064"/>
            <a:ext cx="2654894" cy="369332"/>
          </a:xfrm>
          <a:prstGeom prst="rect">
            <a:avLst/>
          </a:prstGeom>
          <a:noFill/>
        </p:spPr>
        <p:txBody>
          <a:bodyPr wrap="none" rtlCol="0">
            <a:spAutoFit/>
          </a:bodyPr>
          <a:lstStyle/>
          <a:p>
            <a:r>
              <a:rPr lang="en-US" dirty="0"/>
              <a:t>Hierarchical clustering</a:t>
            </a:r>
          </a:p>
        </p:txBody>
      </p:sp>
      <p:sp>
        <p:nvSpPr>
          <p:cNvPr id="3" name="TextBox 2">
            <a:extLst>
              <a:ext uri="{FF2B5EF4-FFF2-40B4-BE49-F238E27FC236}">
                <a16:creationId xmlns:a16="http://schemas.microsoft.com/office/drawing/2014/main" id="{FB4451F2-75CC-062B-4307-6E73B84C6D85}"/>
              </a:ext>
            </a:extLst>
          </p:cNvPr>
          <p:cNvSpPr txBox="1"/>
          <p:nvPr/>
        </p:nvSpPr>
        <p:spPr>
          <a:xfrm>
            <a:off x="4064000" y="1509071"/>
            <a:ext cx="5396029" cy="369332"/>
          </a:xfrm>
          <a:prstGeom prst="rect">
            <a:avLst/>
          </a:prstGeom>
          <a:noFill/>
        </p:spPr>
        <p:txBody>
          <a:bodyPr wrap="none" rtlCol="0">
            <a:spAutoFit/>
          </a:bodyPr>
          <a:lstStyle/>
          <a:p>
            <a:r>
              <a:rPr lang="en-US" dirty="0">
                <a:solidFill>
                  <a:schemeClr val="accent5"/>
                </a:solidFill>
              </a:rPr>
              <a:t>dendrograms post creating the linkage matrix</a:t>
            </a:r>
          </a:p>
        </p:txBody>
      </p:sp>
      <p:pic>
        <p:nvPicPr>
          <p:cNvPr id="9" name="Picture 8">
            <a:extLst>
              <a:ext uri="{FF2B5EF4-FFF2-40B4-BE49-F238E27FC236}">
                <a16:creationId xmlns:a16="http://schemas.microsoft.com/office/drawing/2014/main" id="{B1B8C267-BEF4-F3D3-2D6F-6E884435DC76}"/>
              </a:ext>
            </a:extLst>
          </p:cNvPr>
          <p:cNvPicPr>
            <a:picLocks noChangeAspect="1"/>
          </p:cNvPicPr>
          <p:nvPr/>
        </p:nvPicPr>
        <p:blipFill>
          <a:blip r:embed="rId10"/>
          <a:stretch>
            <a:fillRect/>
          </a:stretch>
        </p:blipFill>
        <p:spPr>
          <a:xfrm>
            <a:off x="2677258" y="1878403"/>
            <a:ext cx="7772400" cy="4608142"/>
          </a:xfrm>
          <a:prstGeom prst="rect">
            <a:avLst/>
          </a:prstGeom>
        </p:spPr>
      </p:pic>
      <p:sp>
        <p:nvSpPr>
          <p:cNvPr id="15" name="TextBox 14">
            <a:extLst>
              <a:ext uri="{FF2B5EF4-FFF2-40B4-BE49-F238E27FC236}">
                <a16:creationId xmlns:a16="http://schemas.microsoft.com/office/drawing/2014/main" id="{03FDCC88-59CA-38B7-80CF-F3D8EE92A533}"/>
              </a:ext>
            </a:extLst>
          </p:cNvPr>
          <p:cNvSpPr txBox="1"/>
          <p:nvPr/>
        </p:nvSpPr>
        <p:spPr>
          <a:xfrm>
            <a:off x="10449658" y="2304096"/>
            <a:ext cx="1742342" cy="2308324"/>
          </a:xfrm>
          <a:prstGeom prst="rect">
            <a:avLst/>
          </a:prstGeom>
          <a:noFill/>
        </p:spPr>
        <p:txBody>
          <a:bodyPr wrap="square" rtlCol="0">
            <a:spAutoFit/>
          </a:bodyPr>
          <a:lstStyle/>
          <a:p>
            <a:r>
              <a:rPr lang="en-US" dirty="0"/>
              <a:t>Clusters</a:t>
            </a:r>
          </a:p>
          <a:p>
            <a:r>
              <a:rPr lang="en-US" dirty="0"/>
              <a:t>Defined </a:t>
            </a:r>
          </a:p>
          <a:p>
            <a:r>
              <a:rPr lang="en-US" dirty="0"/>
              <a:t>Based</a:t>
            </a:r>
          </a:p>
          <a:p>
            <a:r>
              <a:rPr lang="en-US" dirty="0"/>
              <a:t>On </a:t>
            </a:r>
          </a:p>
          <a:p>
            <a:r>
              <a:rPr lang="en-US" dirty="0"/>
              <a:t>Number </a:t>
            </a:r>
          </a:p>
          <a:p>
            <a:r>
              <a:rPr lang="en-US" dirty="0"/>
              <a:t>Of</a:t>
            </a:r>
          </a:p>
          <a:p>
            <a:r>
              <a:rPr lang="en-US" dirty="0"/>
              <a:t>Observations</a:t>
            </a:r>
          </a:p>
          <a:p>
            <a:endParaRPr lang="en-US" dirty="0"/>
          </a:p>
        </p:txBody>
      </p:sp>
      <p:sp>
        <p:nvSpPr>
          <p:cNvPr id="16" name="Code 73">
            <a:extLst>
              <a:ext uri="{FF2B5EF4-FFF2-40B4-BE49-F238E27FC236}">
                <a16:creationId xmlns:a16="http://schemas.microsoft.com/office/drawing/2014/main" id="{D4DE135E-19DF-B51E-C038-C91BA6D864C6}"/>
              </a:ext>
            </a:extLst>
          </p:cNvPr>
          <p:cNvSpPr txBox="1"/>
          <p:nvPr/>
        </p:nvSpPr>
        <p:spPr>
          <a:xfrm>
            <a:off x="11237049" y="6400007"/>
            <a:ext cx="832279" cy="369332"/>
          </a:xfrm>
          <a:prstGeom prst="rect">
            <a:avLst/>
          </a:prstGeom>
          <a:noFill/>
        </p:spPr>
        <p:txBody>
          <a:bodyPr wrap="none" rtlCol="0">
            <a:spAutoFit/>
          </a:bodyPr>
          <a:lstStyle/>
          <a:p>
            <a:r>
              <a:rPr lang="en-US" dirty="0"/>
              <a:t>Code</a:t>
            </a:r>
          </a:p>
        </p:txBody>
      </p:sp>
      <p:pic>
        <p:nvPicPr>
          <p:cNvPr id="17" name="Picture 16">
            <a:extLst>
              <a:ext uri="{FF2B5EF4-FFF2-40B4-BE49-F238E27FC236}">
                <a16:creationId xmlns:a16="http://schemas.microsoft.com/office/drawing/2014/main" id="{9B2373D5-B02D-BA52-B9D9-816013255AD6}"/>
              </a:ext>
            </a:extLst>
          </p:cNvPr>
          <p:cNvPicPr>
            <a:picLocks noChangeAspect="1"/>
          </p:cNvPicPr>
          <p:nvPr/>
        </p:nvPicPr>
        <p:blipFill>
          <a:blip r:embed="rId11"/>
          <a:stretch>
            <a:fillRect/>
          </a:stretch>
        </p:blipFill>
        <p:spPr>
          <a:xfrm>
            <a:off x="2677258" y="1523708"/>
            <a:ext cx="7772400" cy="4962837"/>
          </a:xfrm>
          <a:prstGeom prst="rect">
            <a:avLst/>
          </a:prstGeom>
        </p:spPr>
      </p:pic>
    </p:spTree>
    <p:extLst>
      <p:ext uri="{BB962C8B-B14F-4D97-AF65-F5344CB8AC3E}">
        <p14:creationId xmlns:p14="http://schemas.microsoft.com/office/powerpoint/2010/main" val="3991870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7"/>
                                        </p:tgtEl>
                                        <p:attrNameLst>
                                          <p:attrName>ppt_x</p:attrName>
                                        </p:attrNameLst>
                                      </p:cBhvr>
                                      <p:tavLst>
                                        <p:tav tm="0">
                                          <p:val>
                                            <p:strVal val="ppt_x"/>
                                          </p:val>
                                        </p:tav>
                                        <p:tav tm="100000">
                                          <p:val>
                                            <p:strVal val="ppt_x"/>
                                          </p:val>
                                        </p:tav>
                                      </p:tavLst>
                                    </p:anim>
                                    <p:anim calcmode="lin" valueType="num">
                                      <p:cBhvr additive="base">
                                        <p:cTn id="13" dur="500"/>
                                        <p:tgtEl>
                                          <p:spTgt spid="17"/>
                                        </p:tgtEl>
                                        <p:attrNameLst>
                                          <p:attrName>ppt_y</p:attrName>
                                        </p:attrNameLst>
                                      </p:cBhvr>
                                      <p:tavLst>
                                        <p:tav tm="0">
                                          <p:val>
                                            <p:strVal val="ppt_y"/>
                                          </p:val>
                                        </p:tav>
                                        <p:tav tm="100000">
                                          <p:val>
                                            <p:strVal val="1+ppt_h/2"/>
                                          </p:val>
                                        </p:tav>
                                      </p:tavLst>
                                    </p:anim>
                                    <p:set>
                                      <p:cBhvr>
                                        <p:cTn id="14"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567560" y="153507"/>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567560" y="920271"/>
            <a:ext cx="1245854" cy="246221"/>
          </a:xfrm>
          <a:prstGeom prst="rect">
            <a:avLst/>
          </a:prstGeom>
          <a:noFill/>
        </p:spPr>
        <p:txBody>
          <a:bodyPr wrap="square" rtlCol="0">
            <a:spAutoFit/>
          </a:bodyPr>
          <a:lstStyle/>
          <a:p>
            <a:r>
              <a:rPr lang="en-US" sz="1000" dirty="0"/>
              <a:t>K-Means</a:t>
            </a:r>
          </a:p>
        </p:txBody>
      </p:sp>
      <p:sp>
        <p:nvSpPr>
          <p:cNvPr id="6" name="TextBox 5">
            <a:extLst>
              <a:ext uri="{FF2B5EF4-FFF2-40B4-BE49-F238E27FC236}">
                <a16:creationId xmlns:a16="http://schemas.microsoft.com/office/drawing/2014/main" id="{22B42D6D-BFF9-1BC7-4528-EE8E3C005548}"/>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5" name="TextBox 4">
            <a:extLst>
              <a:ext uri="{FF2B5EF4-FFF2-40B4-BE49-F238E27FC236}">
                <a16:creationId xmlns:a16="http://schemas.microsoft.com/office/drawing/2014/main" id="{B5CF948D-057E-6D17-8232-6CD1280A4A6A}"/>
              </a:ext>
            </a:extLst>
          </p:cNvPr>
          <p:cNvSpPr txBox="1"/>
          <p:nvPr/>
        </p:nvSpPr>
        <p:spPr>
          <a:xfrm>
            <a:off x="8933030" y="798064"/>
            <a:ext cx="2654894" cy="369332"/>
          </a:xfrm>
          <a:prstGeom prst="rect">
            <a:avLst/>
          </a:prstGeom>
          <a:noFill/>
        </p:spPr>
        <p:txBody>
          <a:bodyPr wrap="none" rtlCol="0">
            <a:spAutoFit/>
          </a:bodyPr>
          <a:lstStyle/>
          <a:p>
            <a:r>
              <a:rPr lang="en-US" dirty="0"/>
              <a:t>Hierarchical clustering</a:t>
            </a:r>
          </a:p>
        </p:txBody>
      </p:sp>
      <p:sp>
        <p:nvSpPr>
          <p:cNvPr id="16" name="TextBox 15">
            <a:extLst>
              <a:ext uri="{FF2B5EF4-FFF2-40B4-BE49-F238E27FC236}">
                <a16:creationId xmlns:a16="http://schemas.microsoft.com/office/drawing/2014/main" id="{252F8FBC-72F0-7C17-4ACD-C1E7FC34D325}"/>
              </a:ext>
            </a:extLst>
          </p:cNvPr>
          <p:cNvSpPr txBox="1"/>
          <p:nvPr/>
        </p:nvSpPr>
        <p:spPr>
          <a:xfrm>
            <a:off x="3372436" y="1635617"/>
            <a:ext cx="2021707" cy="369332"/>
          </a:xfrm>
          <a:prstGeom prst="rect">
            <a:avLst/>
          </a:prstGeom>
          <a:noFill/>
        </p:spPr>
        <p:txBody>
          <a:bodyPr wrap="none" rtlCol="0">
            <a:spAutoFit/>
          </a:bodyPr>
          <a:lstStyle/>
          <a:p>
            <a:r>
              <a:rPr lang="en-US" dirty="0">
                <a:solidFill>
                  <a:srgbClr val="0DAFDE"/>
                </a:solidFill>
              </a:rPr>
              <a:t>silhouette scores</a:t>
            </a:r>
          </a:p>
        </p:txBody>
      </p:sp>
      <p:sp>
        <p:nvSpPr>
          <p:cNvPr id="17" name="TextBox 16">
            <a:extLst>
              <a:ext uri="{FF2B5EF4-FFF2-40B4-BE49-F238E27FC236}">
                <a16:creationId xmlns:a16="http://schemas.microsoft.com/office/drawing/2014/main" id="{D57FB950-7F0C-D46C-CE92-8ED79174290E}"/>
              </a:ext>
            </a:extLst>
          </p:cNvPr>
          <p:cNvSpPr txBox="1"/>
          <p:nvPr/>
        </p:nvSpPr>
        <p:spPr>
          <a:xfrm>
            <a:off x="4667921" y="1953277"/>
            <a:ext cx="4979248" cy="276999"/>
          </a:xfrm>
          <a:prstGeom prst="rect">
            <a:avLst/>
          </a:prstGeom>
          <a:noFill/>
        </p:spPr>
        <p:txBody>
          <a:bodyPr wrap="none" rtlCol="0">
            <a:spAutoFit/>
          </a:bodyPr>
          <a:lstStyle/>
          <a:p>
            <a:r>
              <a:rPr lang="en-US" sz="1200" dirty="0"/>
              <a:t>metric used to calculate the goodness of a clustering technique</a:t>
            </a:r>
          </a:p>
        </p:txBody>
      </p:sp>
      <p:sp>
        <p:nvSpPr>
          <p:cNvPr id="18" name="TextBox 17">
            <a:extLst>
              <a:ext uri="{FF2B5EF4-FFF2-40B4-BE49-F238E27FC236}">
                <a16:creationId xmlns:a16="http://schemas.microsoft.com/office/drawing/2014/main" id="{CF97C0D1-05A6-7560-6DA6-4A9360B26F59}"/>
              </a:ext>
            </a:extLst>
          </p:cNvPr>
          <p:cNvSpPr txBox="1"/>
          <p:nvPr/>
        </p:nvSpPr>
        <p:spPr>
          <a:xfrm>
            <a:off x="4583471" y="2965722"/>
            <a:ext cx="354584" cy="2308324"/>
          </a:xfrm>
          <a:prstGeom prst="rect">
            <a:avLst/>
          </a:prstGeom>
          <a:noFill/>
        </p:spPr>
        <p:txBody>
          <a:bodyPr wrap="none" rtlCol="0">
            <a:spAutoFit/>
          </a:bodyPr>
          <a:lstStyle/>
          <a:p>
            <a:r>
              <a:rPr lang="en-US" sz="2400" dirty="0">
                <a:solidFill>
                  <a:srgbClr val="92D050"/>
                </a:solidFill>
              </a:rPr>
              <a:t>2</a:t>
            </a:r>
          </a:p>
          <a:p>
            <a:r>
              <a:rPr lang="en-US" sz="2400" dirty="0"/>
              <a:t>3</a:t>
            </a:r>
          </a:p>
          <a:p>
            <a:r>
              <a:rPr lang="en-US" sz="2400" dirty="0"/>
              <a:t>4</a:t>
            </a:r>
          </a:p>
          <a:p>
            <a:r>
              <a:rPr lang="en-US" sz="2400" dirty="0"/>
              <a:t>5</a:t>
            </a:r>
          </a:p>
          <a:p>
            <a:r>
              <a:rPr lang="en-US" sz="2400" dirty="0"/>
              <a:t>6</a:t>
            </a:r>
          </a:p>
          <a:p>
            <a:r>
              <a:rPr lang="en-US" sz="2400" dirty="0"/>
              <a:t>7</a:t>
            </a:r>
          </a:p>
        </p:txBody>
      </p:sp>
      <p:sp>
        <p:nvSpPr>
          <p:cNvPr id="19" name="TextBox 18">
            <a:extLst>
              <a:ext uri="{FF2B5EF4-FFF2-40B4-BE49-F238E27FC236}">
                <a16:creationId xmlns:a16="http://schemas.microsoft.com/office/drawing/2014/main" id="{ACFEC146-36A9-93EF-C58A-5DC381E0B861}"/>
              </a:ext>
            </a:extLst>
          </p:cNvPr>
          <p:cNvSpPr txBox="1"/>
          <p:nvPr/>
        </p:nvSpPr>
        <p:spPr>
          <a:xfrm>
            <a:off x="8933030" y="2965722"/>
            <a:ext cx="609462" cy="2308324"/>
          </a:xfrm>
          <a:prstGeom prst="rect">
            <a:avLst/>
          </a:prstGeom>
          <a:noFill/>
        </p:spPr>
        <p:txBody>
          <a:bodyPr wrap="none" rtlCol="0">
            <a:spAutoFit/>
          </a:bodyPr>
          <a:lstStyle/>
          <a:p>
            <a:r>
              <a:rPr lang="en-US" sz="2400" dirty="0">
                <a:solidFill>
                  <a:srgbClr val="92D050"/>
                </a:solidFill>
              </a:rPr>
              <a:t>.39</a:t>
            </a:r>
          </a:p>
          <a:p>
            <a:r>
              <a:rPr lang="en-US" sz="2400" dirty="0"/>
              <a:t>.31</a:t>
            </a:r>
          </a:p>
          <a:p>
            <a:r>
              <a:rPr lang="en-US" sz="2400" dirty="0"/>
              <a:t>.30</a:t>
            </a:r>
          </a:p>
          <a:p>
            <a:r>
              <a:rPr lang="en-US" sz="2400" dirty="0"/>
              <a:t>.13</a:t>
            </a:r>
          </a:p>
          <a:p>
            <a:r>
              <a:rPr lang="en-US" sz="2400" dirty="0"/>
              <a:t>.13</a:t>
            </a:r>
          </a:p>
          <a:p>
            <a:r>
              <a:rPr lang="en-US" sz="2400" dirty="0"/>
              <a:t>.08</a:t>
            </a:r>
          </a:p>
        </p:txBody>
      </p:sp>
      <p:sp>
        <p:nvSpPr>
          <p:cNvPr id="22" name="TextBox 21">
            <a:extLst>
              <a:ext uri="{FF2B5EF4-FFF2-40B4-BE49-F238E27FC236}">
                <a16:creationId xmlns:a16="http://schemas.microsoft.com/office/drawing/2014/main" id="{50AC9B26-F279-76C1-8388-826C670811A1}"/>
              </a:ext>
            </a:extLst>
          </p:cNvPr>
          <p:cNvSpPr txBox="1"/>
          <p:nvPr/>
        </p:nvSpPr>
        <p:spPr>
          <a:xfrm>
            <a:off x="4261267" y="2581430"/>
            <a:ext cx="998991" cy="369332"/>
          </a:xfrm>
          <a:prstGeom prst="rect">
            <a:avLst/>
          </a:prstGeom>
          <a:noFill/>
        </p:spPr>
        <p:txBody>
          <a:bodyPr wrap="none" rtlCol="0">
            <a:spAutoFit/>
          </a:bodyPr>
          <a:lstStyle/>
          <a:p>
            <a:r>
              <a:rPr lang="en-US" dirty="0">
                <a:solidFill>
                  <a:schemeClr val="accent5"/>
                </a:solidFill>
              </a:rPr>
              <a:t>clusters</a:t>
            </a:r>
          </a:p>
        </p:txBody>
      </p:sp>
      <p:sp>
        <p:nvSpPr>
          <p:cNvPr id="24" name="TextBox 23">
            <a:extLst>
              <a:ext uri="{FF2B5EF4-FFF2-40B4-BE49-F238E27FC236}">
                <a16:creationId xmlns:a16="http://schemas.microsoft.com/office/drawing/2014/main" id="{65B06A8A-3531-F4B2-C111-3EACBC867030}"/>
              </a:ext>
            </a:extLst>
          </p:cNvPr>
          <p:cNvSpPr txBox="1"/>
          <p:nvPr/>
        </p:nvSpPr>
        <p:spPr>
          <a:xfrm>
            <a:off x="8840857" y="2585621"/>
            <a:ext cx="793807" cy="369332"/>
          </a:xfrm>
          <a:prstGeom prst="rect">
            <a:avLst/>
          </a:prstGeom>
          <a:noFill/>
        </p:spPr>
        <p:txBody>
          <a:bodyPr wrap="none" rtlCol="0">
            <a:spAutoFit/>
          </a:bodyPr>
          <a:lstStyle/>
          <a:p>
            <a:r>
              <a:rPr lang="en-US" dirty="0">
                <a:solidFill>
                  <a:schemeClr val="accent5"/>
                </a:solidFill>
              </a:rPr>
              <a:t>score</a:t>
            </a:r>
          </a:p>
        </p:txBody>
      </p:sp>
      <p:sp>
        <p:nvSpPr>
          <p:cNvPr id="25" name="Rounded Rectangle 24">
            <a:extLst>
              <a:ext uri="{FF2B5EF4-FFF2-40B4-BE49-F238E27FC236}">
                <a16:creationId xmlns:a16="http://schemas.microsoft.com/office/drawing/2014/main" id="{D0150275-C32A-35FE-C588-C4C319711E54}"/>
              </a:ext>
            </a:extLst>
          </p:cNvPr>
          <p:cNvSpPr/>
          <p:nvPr/>
        </p:nvSpPr>
        <p:spPr>
          <a:xfrm>
            <a:off x="4481848" y="2965722"/>
            <a:ext cx="5165321" cy="46327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de 74">
            <a:extLst>
              <a:ext uri="{FF2B5EF4-FFF2-40B4-BE49-F238E27FC236}">
                <a16:creationId xmlns:a16="http://schemas.microsoft.com/office/drawing/2014/main" id="{0558C407-50F7-7311-5236-C6C4912F4820}"/>
              </a:ext>
            </a:extLst>
          </p:cNvPr>
          <p:cNvSpPr txBox="1"/>
          <p:nvPr/>
        </p:nvSpPr>
        <p:spPr>
          <a:xfrm>
            <a:off x="11146937" y="6400007"/>
            <a:ext cx="832279" cy="369332"/>
          </a:xfrm>
          <a:prstGeom prst="rect">
            <a:avLst/>
          </a:prstGeom>
          <a:noFill/>
        </p:spPr>
        <p:txBody>
          <a:bodyPr wrap="none" rtlCol="0">
            <a:spAutoFit/>
          </a:bodyPr>
          <a:lstStyle/>
          <a:p>
            <a:r>
              <a:rPr lang="en-US" dirty="0"/>
              <a:t>Code</a:t>
            </a:r>
          </a:p>
        </p:txBody>
      </p:sp>
      <p:pic>
        <p:nvPicPr>
          <p:cNvPr id="27" name="Picture 26">
            <a:extLst>
              <a:ext uri="{FF2B5EF4-FFF2-40B4-BE49-F238E27FC236}">
                <a16:creationId xmlns:a16="http://schemas.microsoft.com/office/drawing/2014/main" id="{F5979474-894A-0653-0800-72387DF366C3}"/>
              </a:ext>
            </a:extLst>
          </p:cNvPr>
          <p:cNvPicPr>
            <a:picLocks noChangeAspect="1"/>
          </p:cNvPicPr>
          <p:nvPr/>
        </p:nvPicPr>
        <p:blipFill>
          <a:blip r:embed="rId10"/>
          <a:stretch>
            <a:fillRect/>
          </a:stretch>
        </p:blipFill>
        <p:spPr>
          <a:xfrm>
            <a:off x="3178308" y="5222383"/>
            <a:ext cx="7772400" cy="1274919"/>
          </a:xfrm>
          <a:prstGeom prst="rect">
            <a:avLst/>
          </a:prstGeom>
        </p:spPr>
      </p:pic>
    </p:spTree>
    <p:extLst>
      <p:ext uri="{BB962C8B-B14F-4D97-AF65-F5344CB8AC3E}">
        <p14:creationId xmlns:p14="http://schemas.microsoft.com/office/powerpoint/2010/main" val="724477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6"/>
                    </p:tgtEl>
                  </p:cond>
                </p:stCondLst>
                <p:endSync evt="end" delay="0">
                  <p:rtn val="all"/>
                </p:endSync>
                <p:childTnLst>
                  <p:par>
                    <p:cTn id="10" fill="hold">
                      <p:stCondLst>
                        <p:cond delay="0"/>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nodeType="clickEffect">
                                  <p:stCondLst>
                                    <p:cond delay="0"/>
                                  </p:stCondLst>
                                  <p:childTnLst>
                                    <p:anim calcmode="lin" valueType="num">
                                      <p:cBhvr additive="base">
                                        <p:cTn id="19" dur="500"/>
                                        <p:tgtEl>
                                          <p:spTgt spid="27"/>
                                        </p:tgtEl>
                                        <p:attrNameLst>
                                          <p:attrName>ppt_x</p:attrName>
                                        </p:attrNameLst>
                                      </p:cBhvr>
                                      <p:tavLst>
                                        <p:tav tm="0">
                                          <p:val>
                                            <p:strVal val="ppt_x"/>
                                          </p:val>
                                        </p:tav>
                                        <p:tav tm="100000">
                                          <p:val>
                                            <p:strVal val="ppt_x"/>
                                          </p:val>
                                        </p:tav>
                                      </p:tavLst>
                                    </p:anim>
                                    <p:anim calcmode="lin" valueType="num">
                                      <p:cBhvr additive="base">
                                        <p:cTn id="20" dur="500"/>
                                        <p:tgtEl>
                                          <p:spTgt spid="27"/>
                                        </p:tgtEl>
                                        <p:attrNameLst>
                                          <p:attrName>ppt_y</p:attrName>
                                        </p:attrNameLst>
                                      </p:cBhvr>
                                      <p:tavLst>
                                        <p:tav tm="0">
                                          <p:val>
                                            <p:strVal val="ppt_y"/>
                                          </p:val>
                                        </p:tav>
                                        <p:tav tm="100000">
                                          <p:val>
                                            <p:strVal val="1+ppt_h/2"/>
                                          </p:val>
                                        </p:tav>
                                      </p:tavLst>
                                    </p:anim>
                                    <p:set>
                                      <p:cBhvr>
                                        <p:cTn id="21"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6"/>
                  </p:tgtEl>
                </p:cond>
              </p:nextCondLst>
            </p:seq>
          </p:childTnLst>
        </p:cTn>
      </p:par>
    </p:tnLst>
    <p:bldLst>
      <p:bldP spid="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567560" y="153507"/>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1567560" y="920271"/>
            <a:ext cx="1245854" cy="246221"/>
          </a:xfrm>
          <a:prstGeom prst="rect">
            <a:avLst/>
          </a:prstGeom>
          <a:noFill/>
        </p:spPr>
        <p:txBody>
          <a:bodyPr wrap="square" rtlCol="0">
            <a:spAutoFit/>
          </a:bodyPr>
          <a:lstStyle/>
          <a:p>
            <a:r>
              <a:rPr lang="en-US" sz="1000" dirty="0"/>
              <a:t>K-Means</a:t>
            </a:r>
          </a:p>
        </p:txBody>
      </p:sp>
      <p:sp>
        <p:nvSpPr>
          <p:cNvPr id="6" name="TextBox 5">
            <a:extLst>
              <a:ext uri="{FF2B5EF4-FFF2-40B4-BE49-F238E27FC236}">
                <a16:creationId xmlns:a16="http://schemas.microsoft.com/office/drawing/2014/main" id="{22B42D6D-BFF9-1BC7-4528-EE8E3C005548}"/>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5" name="TextBox 4">
            <a:extLst>
              <a:ext uri="{FF2B5EF4-FFF2-40B4-BE49-F238E27FC236}">
                <a16:creationId xmlns:a16="http://schemas.microsoft.com/office/drawing/2014/main" id="{B5CF948D-057E-6D17-8232-6CD1280A4A6A}"/>
              </a:ext>
            </a:extLst>
          </p:cNvPr>
          <p:cNvSpPr txBox="1"/>
          <p:nvPr/>
        </p:nvSpPr>
        <p:spPr>
          <a:xfrm>
            <a:off x="8933030" y="798064"/>
            <a:ext cx="2654894" cy="369332"/>
          </a:xfrm>
          <a:prstGeom prst="rect">
            <a:avLst/>
          </a:prstGeom>
          <a:noFill/>
        </p:spPr>
        <p:txBody>
          <a:bodyPr wrap="none" rtlCol="0">
            <a:spAutoFit/>
          </a:bodyPr>
          <a:lstStyle/>
          <a:p>
            <a:r>
              <a:rPr lang="en-US" dirty="0"/>
              <a:t>Hierarchical clustering</a:t>
            </a:r>
          </a:p>
        </p:txBody>
      </p:sp>
      <p:sp>
        <p:nvSpPr>
          <p:cNvPr id="3" name="TextBox 2">
            <a:extLst>
              <a:ext uri="{FF2B5EF4-FFF2-40B4-BE49-F238E27FC236}">
                <a16:creationId xmlns:a16="http://schemas.microsoft.com/office/drawing/2014/main" id="{101F116B-E4C6-EC99-F567-983289045F6F}"/>
              </a:ext>
            </a:extLst>
          </p:cNvPr>
          <p:cNvSpPr txBox="1"/>
          <p:nvPr/>
        </p:nvSpPr>
        <p:spPr>
          <a:xfrm>
            <a:off x="3565863" y="1750098"/>
            <a:ext cx="5844870" cy="369332"/>
          </a:xfrm>
          <a:prstGeom prst="rect">
            <a:avLst/>
          </a:prstGeom>
          <a:noFill/>
        </p:spPr>
        <p:txBody>
          <a:bodyPr wrap="none" rtlCol="0">
            <a:spAutoFit/>
          </a:bodyPr>
          <a:lstStyle/>
          <a:p>
            <a:r>
              <a:rPr lang="en-US" dirty="0"/>
              <a:t>Performed Agglomerative clustering with </a:t>
            </a:r>
            <a:r>
              <a:rPr lang="en-US" dirty="0">
                <a:solidFill>
                  <a:schemeClr val="accent6"/>
                </a:solidFill>
              </a:rPr>
              <a:t>2 clusters</a:t>
            </a:r>
          </a:p>
        </p:txBody>
      </p:sp>
      <p:sp>
        <p:nvSpPr>
          <p:cNvPr id="9" name="TextBox 8">
            <a:extLst>
              <a:ext uri="{FF2B5EF4-FFF2-40B4-BE49-F238E27FC236}">
                <a16:creationId xmlns:a16="http://schemas.microsoft.com/office/drawing/2014/main" id="{A24F8991-BF3E-D981-3A0C-574D8BBFC63A}"/>
              </a:ext>
            </a:extLst>
          </p:cNvPr>
          <p:cNvSpPr txBox="1"/>
          <p:nvPr/>
        </p:nvSpPr>
        <p:spPr>
          <a:xfrm>
            <a:off x="3565863" y="2838146"/>
            <a:ext cx="2031325" cy="369332"/>
          </a:xfrm>
          <a:prstGeom prst="rect">
            <a:avLst/>
          </a:prstGeom>
          <a:noFill/>
        </p:spPr>
        <p:txBody>
          <a:bodyPr wrap="none" rtlCol="0">
            <a:spAutoFit/>
          </a:bodyPr>
          <a:lstStyle/>
          <a:p>
            <a:r>
              <a:rPr lang="en-US" dirty="0"/>
              <a:t>Accuracy score </a:t>
            </a:r>
          </a:p>
        </p:txBody>
      </p:sp>
      <p:sp>
        <p:nvSpPr>
          <p:cNvPr id="15" name="TextBox 14">
            <a:extLst>
              <a:ext uri="{FF2B5EF4-FFF2-40B4-BE49-F238E27FC236}">
                <a16:creationId xmlns:a16="http://schemas.microsoft.com/office/drawing/2014/main" id="{F09134EF-44AC-B8AA-7790-D38029B57C33}"/>
              </a:ext>
            </a:extLst>
          </p:cNvPr>
          <p:cNvSpPr txBox="1"/>
          <p:nvPr/>
        </p:nvSpPr>
        <p:spPr>
          <a:xfrm>
            <a:off x="8680360" y="2838146"/>
            <a:ext cx="941283" cy="369332"/>
          </a:xfrm>
          <a:prstGeom prst="rect">
            <a:avLst/>
          </a:prstGeom>
          <a:noFill/>
        </p:spPr>
        <p:txBody>
          <a:bodyPr wrap="none" rtlCol="0">
            <a:spAutoFit/>
          </a:bodyPr>
          <a:lstStyle/>
          <a:p>
            <a:r>
              <a:rPr lang="en-US" dirty="0">
                <a:solidFill>
                  <a:srgbClr val="0DAFDE"/>
                </a:solidFill>
              </a:rPr>
              <a:t>99.79%</a:t>
            </a:r>
          </a:p>
        </p:txBody>
      </p:sp>
      <p:sp>
        <p:nvSpPr>
          <p:cNvPr id="26" name="Code 75">
            <a:extLst>
              <a:ext uri="{FF2B5EF4-FFF2-40B4-BE49-F238E27FC236}">
                <a16:creationId xmlns:a16="http://schemas.microsoft.com/office/drawing/2014/main" id="{EF8E017F-1084-E9C4-8393-D956877D57F2}"/>
              </a:ext>
            </a:extLst>
          </p:cNvPr>
          <p:cNvSpPr txBox="1"/>
          <p:nvPr/>
        </p:nvSpPr>
        <p:spPr>
          <a:xfrm>
            <a:off x="11171784" y="6455537"/>
            <a:ext cx="832279" cy="369332"/>
          </a:xfrm>
          <a:prstGeom prst="rect">
            <a:avLst/>
          </a:prstGeom>
          <a:noFill/>
        </p:spPr>
        <p:txBody>
          <a:bodyPr wrap="none" rtlCol="0">
            <a:spAutoFit/>
          </a:bodyPr>
          <a:lstStyle/>
          <a:p>
            <a:r>
              <a:rPr lang="en-US" dirty="0"/>
              <a:t>Code</a:t>
            </a:r>
          </a:p>
        </p:txBody>
      </p:sp>
      <p:pic>
        <p:nvPicPr>
          <p:cNvPr id="27" name="Picture 26">
            <a:extLst>
              <a:ext uri="{FF2B5EF4-FFF2-40B4-BE49-F238E27FC236}">
                <a16:creationId xmlns:a16="http://schemas.microsoft.com/office/drawing/2014/main" id="{6B109F2D-6C85-419A-246F-71F1CE711DA2}"/>
              </a:ext>
            </a:extLst>
          </p:cNvPr>
          <p:cNvPicPr>
            <a:picLocks noChangeAspect="1"/>
          </p:cNvPicPr>
          <p:nvPr/>
        </p:nvPicPr>
        <p:blipFill>
          <a:blip r:embed="rId10"/>
          <a:stretch>
            <a:fillRect/>
          </a:stretch>
        </p:blipFill>
        <p:spPr>
          <a:xfrm>
            <a:off x="3089566" y="2656257"/>
            <a:ext cx="7772400" cy="2434635"/>
          </a:xfrm>
          <a:prstGeom prst="rect">
            <a:avLst/>
          </a:prstGeom>
        </p:spPr>
      </p:pic>
      <p:sp>
        <p:nvSpPr>
          <p:cNvPr id="30" name="TextBox 29">
            <a:extLst>
              <a:ext uri="{FF2B5EF4-FFF2-40B4-BE49-F238E27FC236}">
                <a16:creationId xmlns:a16="http://schemas.microsoft.com/office/drawing/2014/main" id="{9D58B043-D0B0-B57E-E92A-7D4937247E8C}"/>
              </a:ext>
            </a:extLst>
          </p:cNvPr>
          <p:cNvSpPr txBox="1"/>
          <p:nvPr/>
        </p:nvSpPr>
        <p:spPr>
          <a:xfrm>
            <a:off x="3565863" y="4066062"/>
            <a:ext cx="5844870" cy="369332"/>
          </a:xfrm>
          <a:prstGeom prst="rect">
            <a:avLst/>
          </a:prstGeom>
          <a:noFill/>
        </p:spPr>
        <p:txBody>
          <a:bodyPr wrap="none" rtlCol="0">
            <a:spAutoFit/>
          </a:bodyPr>
          <a:lstStyle/>
          <a:p>
            <a:r>
              <a:rPr lang="en-US" dirty="0"/>
              <a:t>Performed Agglomerative clustering with </a:t>
            </a:r>
            <a:r>
              <a:rPr lang="en-US" dirty="0">
                <a:solidFill>
                  <a:schemeClr val="accent6"/>
                </a:solidFill>
              </a:rPr>
              <a:t>6 clusters</a:t>
            </a:r>
          </a:p>
        </p:txBody>
      </p:sp>
      <p:sp>
        <p:nvSpPr>
          <p:cNvPr id="31" name="TextBox 30">
            <a:extLst>
              <a:ext uri="{FF2B5EF4-FFF2-40B4-BE49-F238E27FC236}">
                <a16:creationId xmlns:a16="http://schemas.microsoft.com/office/drawing/2014/main" id="{EEA10472-06F5-9D70-9961-8B86BE07CBD8}"/>
              </a:ext>
            </a:extLst>
          </p:cNvPr>
          <p:cNvSpPr txBox="1"/>
          <p:nvPr/>
        </p:nvSpPr>
        <p:spPr>
          <a:xfrm>
            <a:off x="3534489" y="5293978"/>
            <a:ext cx="2031325" cy="369332"/>
          </a:xfrm>
          <a:prstGeom prst="rect">
            <a:avLst/>
          </a:prstGeom>
          <a:noFill/>
        </p:spPr>
        <p:txBody>
          <a:bodyPr wrap="none" rtlCol="0">
            <a:spAutoFit/>
          </a:bodyPr>
          <a:lstStyle/>
          <a:p>
            <a:r>
              <a:rPr lang="en-US" dirty="0"/>
              <a:t>Accuracy score </a:t>
            </a:r>
          </a:p>
        </p:txBody>
      </p:sp>
      <p:sp>
        <p:nvSpPr>
          <p:cNvPr id="32" name="TextBox 31">
            <a:extLst>
              <a:ext uri="{FF2B5EF4-FFF2-40B4-BE49-F238E27FC236}">
                <a16:creationId xmlns:a16="http://schemas.microsoft.com/office/drawing/2014/main" id="{82F55CE5-B53D-D62B-AEFF-49DC9B020174}"/>
              </a:ext>
            </a:extLst>
          </p:cNvPr>
          <p:cNvSpPr txBox="1"/>
          <p:nvPr/>
        </p:nvSpPr>
        <p:spPr>
          <a:xfrm>
            <a:off x="8648986" y="5293978"/>
            <a:ext cx="941283" cy="369332"/>
          </a:xfrm>
          <a:prstGeom prst="rect">
            <a:avLst/>
          </a:prstGeom>
          <a:noFill/>
        </p:spPr>
        <p:txBody>
          <a:bodyPr wrap="none" rtlCol="0">
            <a:spAutoFit/>
          </a:bodyPr>
          <a:lstStyle/>
          <a:p>
            <a:r>
              <a:rPr lang="en-US" dirty="0">
                <a:solidFill>
                  <a:srgbClr val="0DAFDE"/>
                </a:solidFill>
              </a:rPr>
              <a:t>54.37%</a:t>
            </a:r>
          </a:p>
        </p:txBody>
      </p:sp>
    </p:spTree>
    <p:extLst>
      <p:ext uri="{BB962C8B-B14F-4D97-AF65-F5344CB8AC3E}">
        <p14:creationId xmlns:p14="http://schemas.microsoft.com/office/powerpoint/2010/main" val="36564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6"/>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7"/>
                                        </p:tgtEl>
                                        <p:attrNameLst>
                                          <p:attrName>ppt_x</p:attrName>
                                        </p:attrNameLst>
                                      </p:cBhvr>
                                      <p:tavLst>
                                        <p:tav tm="0">
                                          <p:val>
                                            <p:strVal val="ppt_x"/>
                                          </p:val>
                                        </p:tav>
                                        <p:tav tm="100000">
                                          <p:val>
                                            <p:strVal val="ppt_x"/>
                                          </p:val>
                                        </p:tav>
                                      </p:tavLst>
                                    </p:anim>
                                    <p:anim calcmode="lin" valueType="num">
                                      <p:cBhvr additive="base">
                                        <p:cTn id="13" dur="500"/>
                                        <p:tgtEl>
                                          <p:spTgt spid="27"/>
                                        </p:tgtEl>
                                        <p:attrNameLst>
                                          <p:attrName>ppt_y</p:attrName>
                                        </p:attrNameLst>
                                      </p:cBhvr>
                                      <p:tavLst>
                                        <p:tav tm="0">
                                          <p:val>
                                            <p:strVal val="ppt_y"/>
                                          </p:val>
                                        </p:tav>
                                        <p:tav tm="100000">
                                          <p:val>
                                            <p:strVal val="1+ppt_h/2"/>
                                          </p:val>
                                        </p:tav>
                                      </p:tavLst>
                                    </p:anim>
                                    <p:set>
                                      <p:cBhvr>
                                        <p:cTn id="14"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6"/>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ata, information, presentation, report, summary icon - Download on  Iconfinder">
            <a:extLst>
              <a:ext uri="{FF2B5EF4-FFF2-40B4-BE49-F238E27FC236}">
                <a16:creationId xmlns:a16="http://schemas.microsoft.com/office/drawing/2014/main" id="{B7F871F5-3B43-A695-2325-B17E3DA1D214}"/>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xploratory data analysis color icon Royalty Free Vector">
            <a:extLst>
              <a:ext uri="{FF2B5EF4-FFF2-40B4-BE49-F238E27FC236}">
                <a16:creationId xmlns:a16="http://schemas.microsoft.com/office/drawing/2014/main" id="{5FFBC17E-5676-E0B3-5A92-1FCEF6901B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3E0529-CB88-5E26-34B0-F57C372EBD95}"/>
              </a:ext>
            </a:extLst>
          </p:cNvPr>
          <p:cNvSpPr txBox="1"/>
          <p:nvPr/>
        </p:nvSpPr>
        <p:spPr>
          <a:xfrm>
            <a:off x="10342070" y="143417"/>
            <a:ext cx="1245854" cy="369332"/>
          </a:xfrm>
          <a:prstGeom prst="rect">
            <a:avLst/>
          </a:prstGeom>
          <a:noFill/>
        </p:spPr>
        <p:txBody>
          <a:bodyPr wrap="none" rtlCol="0">
            <a:spAutoFit/>
          </a:bodyPr>
          <a:lstStyle/>
          <a:p>
            <a:r>
              <a:rPr lang="en-US" dirty="0">
                <a:solidFill>
                  <a:srgbClr val="0DAFDE"/>
                </a:solidFill>
              </a:rPr>
              <a:t>Modeling</a:t>
            </a:r>
          </a:p>
        </p:txBody>
      </p:sp>
      <p:sp>
        <p:nvSpPr>
          <p:cNvPr id="29" name="TextBox 28">
            <a:extLst>
              <a:ext uri="{FF2B5EF4-FFF2-40B4-BE49-F238E27FC236}">
                <a16:creationId xmlns:a16="http://schemas.microsoft.com/office/drawing/2014/main" id="{D05431AA-85B2-D3A0-67CD-701EEC5BB389}"/>
              </a:ext>
            </a:extLst>
          </p:cNvPr>
          <p:cNvSpPr txBox="1"/>
          <p:nvPr/>
        </p:nvSpPr>
        <p:spPr>
          <a:xfrm>
            <a:off x="1567560" y="153507"/>
            <a:ext cx="3996607" cy="430887"/>
          </a:xfrm>
          <a:prstGeom prst="rect">
            <a:avLst/>
          </a:prstGeom>
          <a:noFill/>
        </p:spPr>
        <p:txBody>
          <a:bodyPr wrap="none" rtlCol="0">
            <a:spAutoFit/>
          </a:bodyPr>
          <a:lstStyle/>
          <a:p>
            <a:r>
              <a:rPr lang="en-US" sz="1100" dirty="0"/>
              <a:t>Static       : </a:t>
            </a:r>
            <a:r>
              <a:rPr lang="en-US" sz="1100" dirty="0">
                <a:solidFill>
                  <a:srgbClr val="0DAFDE"/>
                </a:solidFill>
              </a:rPr>
              <a:t>Sitting</a:t>
            </a:r>
            <a:r>
              <a:rPr lang="en-US" sz="1100" dirty="0"/>
              <a:t>, </a:t>
            </a:r>
            <a:r>
              <a:rPr lang="en-US" sz="1100" dirty="0">
                <a:solidFill>
                  <a:srgbClr val="FF0000"/>
                </a:solidFill>
              </a:rPr>
              <a:t>Standing</a:t>
            </a:r>
            <a:r>
              <a:rPr lang="en-US" sz="1100" dirty="0"/>
              <a:t>, </a:t>
            </a:r>
            <a:r>
              <a:rPr lang="en-US" sz="1100" dirty="0">
                <a:solidFill>
                  <a:srgbClr val="00B050"/>
                </a:solidFill>
              </a:rPr>
              <a:t>Laying.</a:t>
            </a:r>
          </a:p>
          <a:p>
            <a:r>
              <a:rPr lang="en-US" sz="1100" dirty="0"/>
              <a:t>Dynamic : </a:t>
            </a:r>
            <a:r>
              <a:rPr lang="en-US" sz="1100" dirty="0">
                <a:solidFill>
                  <a:srgbClr val="9D0B70"/>
                </a:solidFill>
              </a:rPr>
              <a:t>Walking</a:t>
            </a:r>
            <a:r>
              <a:rPr lang="en-US" sz="1100" dirty="0"/>
              <a:t>, </a:t>
            </a:r>
            <a:r>
              <a:rPr lang="en-US" sz="1100" dirty="0">
                <a:solidFill>
                  <a:srgbClr val="FFFF00"/>
                </a:solidFill>
              </a:rPr>
              <a:t>Walking Upstairs</a:t>
            </a:r>
            <a:r>
              <a:rPr lang="en-US" sz="1100" dirty="0"/>
              <a:t>, </a:t>
            </a:r>
            <a:r>
              <a:rPr lang="en-US" sz="1100" dirty="0">
                <a:solidFill>
                  <a:srgbClr val="FFC000"/>
                </a:solidFill>
              </a:rPr>
              <a:t>Walking downstairs</a:t>
            </a:r>
          </a:p>
        </p:txBody>
      </p:sp>
      <p:sp>
        <p:nvSpPr>
          <p:cNvPr id="11" name="TextBox 10">
            <a:extLst>
              <a:ext uri="{FF2B5EF4-FFF2-40B4-BE49-F238E27FC236}">
                <a16:creationId xmlns:a16="http://schemas.microsoft.com/office/drawing/2014/main" id="{5E2D6622-7237-02DD-D7C2-D218893CB03B}"/>
              </a:ext>
            </a:extLst>
          </p:cNvPr>
          <p:cNvSpPr txBox="1"/>
          <p:nvPr/>
        </p:nvSpPr>
        <p:spPr>
          <a:xfrm>
            <a:off x="8775700" y="939800"/>
            <a:ext cx="184731" cy="369332"/>
          </a:xfrm>
          <a:prstGeom prst="rect">
            <a:avLst/>
          </a:prstGeom>
          <a:noFill/>
        </p:spPr>
        <p:txBody>
          <a:bodyPr wrap="none" rtlCol="0">
            <a:spAutoFit/>
          </a:bodyPr>
          <a:lstStyle/>
          <a:p>
            <a:endParaRPr lang="en-US"/>
          </a:p>
        </p:txBody>
      </p:sp>
      <p:pic>
        <p:nvPicPr>
          <p:cNvPr id="10" name="Picture 10" descr="11 Unsupervised Learning Icons - Free in SVG, PNG, ICO - IconScout">
            <a:extLst>
              <a:ext uri="{FF2B5EF4-FFF2-40B4-BE49-F238E27FC236}">
                <a16:creationId xmlns:a16="http://schemas.microsoft.com/office/drawing/2014/main" id="{AC22FBF4-DC5C-4261-50AD-33C84B9D4409}"/>
              </a:ext>
            </a:extLst>
          </p:cNvPr>
          <p:cNvPicPr>
            <a:picLocks noChangeAspect="1" noChangeArrowheads="1"/>
          </p:cNvPicPr>
          <p:nvPr/>
        </p:nvPicPr>
        <p:blipFill>
          <a:blip r:embed="rId8">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97" y="2488762"/>
            <a:ext cx="1410492" cy="14374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663D35-4B5F-9D42-C8CC-A31DF03FC604}"/>
              </a:ext>
            </a:extLst>
          </p:cNvPr>
          <p:cNvSpPr txBox="1"/>
          <p:nvPr/>
        </p:nvSpPr>
        <p:spPr>
          <a:xfrm>
            <a:off x="396879" y="2119430"/>
            <a:ext cx="1797287" cy="369332"/>
          </a:xfrm>
          <a:prstGeom prst="rect">
            <a:avLst/>
          </a:prstGeom>
          <a:noFill/>
        </p:spPr>
        <p:txBody>
          <a:bodyPr wrap="none" rtlCol="0">
            <a:spAutoFit/>
          </a:bodyPr>
          <a:lstStyle/>
          <a:p>
            <a:r>
              <a:rPr lang="en-US" dirty="0"/>
              <a:t>UNSUPERVISED</a:t>
            </a:r>
          </a:p>
        </p:txBody>
      </p:sp>
      <p:sp>
        <p:nvSpPr>
          <p:cNvPr id="13" name="TextBox 12">
            <a:extLst>
              <a:ext uri="{FF2B5EF4-FFF2-40B4-BE49-F238E27FC236}">
                <a16:creationId xmlns:a16="http://schemas.microsoft.com/office/drawing/2014/main" id="{18BCE2C3-A582-6325-C1F9-A3B79205EB5A}"/>
              </a:ext>
            </a:extLst>
          </p:cNvPr>
          <p:cNvSpPr txBox="1"/>
          <p:nvPr/>
        </p:nvSpPr>
        <p:spPr>
          <a:xfrm rot="5400000">
            <a:off x="1505109" y="3094056"/>
            <a:ext cx="1324402" cy="369332"/>
          </a:xfrm>
          <a:prstGeom prst="rect">
            <a:avLst/>
          </a:prstGeom>
          <a:noFill/>
        </p:spPr>
        <p:txBody>
          <a:bodyPr wrap="none" rtlCol="0">
            <a:spAutoFit/>
          </a:bodyPr>
          <a:lstStyle/>
          <a:p>
            <a:r>
              <a:rPr lang="en-US" dirty="0"/>
              <a:t>LEARNING</a:t>
            </a:r>
          </a:p>
        </p:txBody>
      </p:sp>
      <p:pic>
        <p:nvPicPr>
          <p:cNvPr id="14" name="Picture 6" descr="Machine learning - Free computer icons">
            <a:extLst>
              <a:ext uri="{FF2B5EF4-FFF2-40B4-BE49-F238E27FC236}">
                <a16:creationId xmlns:a16="http://schemas.microsoft.com/office/drawing/2014/main" id="{842E6E39-5213-9388-033F-AF58A0E1852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6F5C4-E57D-C7E3-CF45-0792FB9D1769}"/>
              </a:ext>
            </a:extLst>
          </p:cNvPr>
          <p:cNvSpPr txBox="1"/>
          <p:nvPr/>
        </p:nvSpPr>
        <p:spPr>
          <a:xfrm>
            <a:off x="5394143" y="2292801"/>
            <a:ext cx="1245854" cy="338554"/>
          </a:xfrm>
          <a:prstGeom prst="rect">
            <a:avLst/>
          </a:prstGeom>
          <a:noFill/>
        </p:spPr>
        <p:txBody>
          <a:bodyPr wrap="square" rtlCol="0">
            <a:spAutoFit/>
          </a:bodyPr>
          <a:lstStyle/>
          <a:p>
            <a:r>
              <a:rPr lang="en-US" sz="1600" dirty="0"/>
              <a:t>K-Means</a:t>
            </a:r>
          </a:p>
        </p:txBody>
      </p:sp>
      <p:sp>
        <p:nvSpPr>
          <p:cNvPr id="6" name="TextBox 5">
            <a:extLst>
              <a:ext uri="{FF2B5EF4-FFF2-40B4-BE49-F238E27FC236}">
                <a16:creationId xmlns:a16="http://schemas.microsoft.com/office/drawing/2014/main" id="{22B42D6D-BFF9-1BC7-4528-EE8E3C005548}"/>
              </a:ext>
            </a:extLst>
          </p:cNvPr>
          <p:cNvSpPr txBox="1"/>
          <p:nvPr/>
        </p:nvSpPr>
        <p:spPr>
          <a:xfrm>
            <a:off x="5394143" y="108092"/>
            <a:ext cx="1763402" cy="461665"/>
          </a:xfrm>
          <a:prstGeom prst="rect">
            <a:avLst/>
          </a:prstGeom>
          <a:noFill/>
        </p:spPr>
        <p:txBody>
          <a:bodyPr wrap="square" rtlCol="0">
            <a:spAutoFit/>
          </a:bodyPr>
          <a:lstStyle/>
          <a:p>
            <a:r>
              <a:rPr lang="en-US" sz="2400" dirty="0"/>
              <a:t>}  [Labels]</a:t>
            </a:r>
          </a:p>
        </p:txBody>
      </p:sp>
      <p:sp>
        <p:nvSpPr>
          <p:cNvPr id="5" name="TextBox 4">
            <a:extLst>
              <a:ext uri="{FF2B5EF4-FFF2-40B4-BE49-F238E27FC236}">
                <a16:creationId xmlns:a16="http://schemas.microsoft.com/office/drawing/2014/main" id="{B5CF948D-057E-6D17-8232-6CD1280A4A6A}"/>
              </a:ext>
            </a:extLst>
          </p:cNvPr>
          <p:cNvSpPr txBox="1"/>
          <p:nvPr/>
        </p:nvSpPr>
        <p:spPr>
          <a:xfrm>
            <a:off x="7987180" y="2169690"/>
            <a:ext cx="1433406" cy="584775"/>
          </a:xfrm>
          <a:prstGeom prst="rect">
            <a:avLst/>
          </a:prstGeom>
          <a:noFill/>
        </p:spPr>
        <p:txBody>
          <a:bodyPr wrap="none" rtlCol="0">
            <a:spAutoFit/>
          </a:bodyPr>
          <a:lstStyle/>
          <a:p>
            <a:r>
              <a:rPr lang="en-US" sz="1600" dirty="0"/>
              <a:t>Hierarchical </a:t>
            </a:r>
          </a:p>
          <a:p>
            <a:r>
              <a:rPr lang="en-US" sz="1600" dirty="0"/>
              <a:t>clustering</a:t>
            </a:r>
          </a:p>
        </p:txBody>
      </p:sp>
      <p:sp>
        <p:nvSpPr>
          <p:cNvPr id="16" name="TextBox 15">
            <a:extLst>
              <a:ext uri="{FF2B5EF4-FFF2-40B4-BE49-F238E27FC236}">
                <a16:creationId xmlns:a16="http://schemas.microsoft.com/office/drawing/2014/main" id="{68311300-B88F-235E-433A-1304F06FC14D}"/>
              </a:ext>
            </a:extLst>
          </p:cNvPr>
          <p:cNvSpPr txBox="1"/>
          <p:nvPr/>
        </p:nvSpPr>
        <p:spPr>
          <a:xfrm>
            <a:off x="3565862" y="2851244"/>
            <a:ext cx="1037463" cy="369332"/>
          </a:xfrm>
          <a:prstGeom prst="rect">
            <a:avLst/>
          </a:prstGeom>
          <a:noFill/>
        </p:spPr>
        <p:txBody>
          <a:bodyPr wrap="none" rtlCol="0">
            <a:spAutoFit/>
          </a:bodyPr>
          <a:lstStyle/>
          <a:p>
            <a:r>
              <a:rPr lang="en-US" dirty="0">
                <a:solidFill>
                  <a:schemeClr val="accent6"/>
                </a:solidFill>
              </a:rPr>
              <a:t>Clusters</a:t>
            </a:r>
          </a:p>
        </p:txBody>
      </p:sp>
      <p:sp>
        <p:nvSpPr>
          <p:cNvPr id="17" name="TextBox 16">
            <a:extLst>
              <a:ext uri="{FF2B5EF4-FFF2-40B4-BE49-F238E27FC236}">
                <a16:creationId xmlns:a16="http://schemas.microsoft.com/office/drawing/2014/main" id="{5CF0FBFC-C4C4-0EB1-6569-655FAA76C2AB}"/>
              </a:ext>
            </a:extLst>
          </p:cNvPr>
          <p:cNvSpPr txBox="1"/>
          <p:nvPr/>
        </p:nvSpPr>
        <p:spPr>
          <a:xfrm>
            <a:off x="3928141" y="3556863"/>
            <a:ext cx="312906" cy="369332"/>
          </a:xfrm>
          <a:prstGeom prst="rect">
            <a:avLst/>
          </a:prstGeom>
          <a:noFill/>
        </p:spPr>
        <p:txBody>
          <a:bodyPr wrap="none" rtlCol="0">
            <a:spAutoFit/>
          </a:bodyPr>
          <a:lstStyle/>
          <a:p>
            <a:r>
              <a:rPr lang="en-US" dirty="0"/>
              <a:t>2</a:t>
            </a:r>
          </a:p>
        </p:txBody>
      </p:sp>
      <p:sp>
        <p:nvSpPr>
          <p:cNvPr id="18" name="TextBox 17">
            <a:extLst>
              <a:ext uri="{FF2B5EF4-FFF2-40B4-BE49-F238E27FC236}">
                <a16:creationId xmlns:a16="http://schemas.microsoft.com/office/drawing/2014/main" id="{864B8747-E391-9FBB-3C20-4099DCB3E1E0}"/>
              </a:ext>
            </a:extLst>
          </p:cNvPr>
          <p:cNvSpPr txBox="1"/>
          <p:nvPr/>
        </p:nvSpPr>
        <p:spPr>
          <a:xfrm>
            <a:off x="3928141" y="4904714"/>
            <a:ext cx="312906" cy="369332"/>
          </a:xfrm>
          <a:prstGeom prst="rect">
            <a:avLst/>
          </a:prstGeom>
          <a:noFill/>
        </p:spPr>
        <p:txBody>
          <a:bodyPr wrap="square" rtlCol="0">
            <a:spAutoFit/>
          </a:bodyPr>
          <a:lstStyle/>
          <a:p>
            <a:r>
              <a:rPr lang="en-US" dirty="0"/>
              <a:t>6</a:t>
            </a:r>
          </a:p>
        </p:txBody>
      </p:sp>
      <p:sp>
        <p:nvSpPr>
          <p:cNvPr id="19" name="TextBox 18">
            <a:extLst>
              <a:ext uri="{FF2B5EF4-FFF2-40B4-BE49-F238E27FC236}">
                <a16:creationId xmlns:a16="http://schemas.microsoft.com/office/drawing/2014/main" id="{8AC8B611-D18D-76FD-4122-9F195F44B909}"/>
              </a:ext>
            </a:extLst>
          </p:cNvPr>
          <p:cNvSpPr txBox="1"/>
          <p:nvPr/>
        </p:nvSpPr>
        <p:spPr>
          <a:xfrm>
            <a:off x="6581105" y="1657765"/>
            <a:ext cx="1152880" cy="461665"/>
          </a:xfrm>
          <a:prstGeom prst="rect">
            <a:avLst/>
          </a:prstGeom>
          <a:noFill/>
        </p:spPr>
        <p:txBody>
          <a:bodyPr wrap="none" rtlCol="0">
            <a:spAutoFit/>
          </a:bodyPr>
          <a:lstStyle/>
          <a:p>
            <a:r>
              <a:rPr lang="en-US" sz="2400" dirty="0">
                <a:solidFill>
                  <a:srgbClr val="0DAFDE"/>
                </a:solidFill>
              </a:rPr>
              <a:t>Scores</a:t>
            </a:r>
          </a:p>
        </p:txBody>
      </p:sp>
      <p:sp>
        <p:nvSpPr>
          <p:cNvPr id="22" name="TextBox 21">
            <a:extLst>
              <a:ext uri="{FF2B5EF4-FFF2-40B4-BE49-F238E27FC236}">
                <a16:creationId xmlns:a16="http://schemas.microsoft.com/office/drawing/2014/main" id="{60E515C7-A2CE-6B1A-870A-AA9026C01DF1}"/>
              </a:ext>
            </a:extLst>
          </p:cNvPr>
          <p:cNvSpPr txBox="1"/>
          <p:nvPr/>
        </p:nvSpPr>
        <p:spPr>
          <a:xfrm>
            <a:off x="5394143" y="3556863"/>
            <a:ext cx="941283" cy="369332"/>
          </a:xfrm>
          <a:prstGeom prst="rect">
            <a:avLst/>
          </a:prstGeom>
          <a:noFill/>
        </p:spPr>
        <p:txBody>
          <a:bodyPr wrap="none" rtlCol="0">
            <a:spAutoFit/>
          </a:bodyPr>
          <a:lstStyle/>
          <a:p>
            <a:r>
              <a:rPr lang="en-US" dirty="0"/>
              <a:t>99.72%</a:t>
            </a:r>
          </a:p>
        </p:txBody>
      </p:sp>
      <p:sp>
        <p:nvSpPr>
          <p:cNvPr id="24" name="TextBox 23">
            <a:extLst>
              <a:ext uri="{FF2B5EF4-FFF2-40B4-BE49-F238E27FC236}">
                <a16:creationId xmlns:a16="http://schemas.microsoft.com/office/drawing/2014/main" id="{CFCC2B5D-60C1-1234-89BC-B0D0A812B251}"/>
              </a:ext>
            </a:extLst>
          </p:cNvPr>
          <p:cNvSpPr txBox="1"/>
          <p:nvPr/>
        </p:nvSpPr>
        <p:spPr>
          <a:xfrm>
            <a:off x="5394143" y="4904714"/>
            <a:ext cx="941283" cy="369332"/>
          </a:xfrm>
          <a:prstGeom prst="rect">
            <a:avLst/>
          </a:prstGeom>
          <a:noFill/>
        </p:spPr>
        <p:txBody>
          <a:bodyPr wrap="none" rtlCol="0">
            <a:spAutoFit/>
          </a:bodyPr>
          <a:lstStyle/>
          <a:p>
            <a:r>
              <a:rPr lang="en-US" dirty="0"/>
              <a:t>53.07%</a:t>
            </a:r>
          </a:p>
        </p:txBody>
      </p:sp>
      <p:sp>
        <p:nvSpPr>
          <p:cNvPr id="25" name="TextBox 24">
            <a:extLst>
              <a:ext uri="{FF2B5EF4-FFF2-40B4-BE49-F238E27FC236}">
                <a16:creationId xmlns:a16="http://schemas.microsoft.com/office/drawing/2014/main" id="{44C5CC4E-C2FB-9CDE-53A4-E2EB6ADCA8D4}"/>
              </a:ext>
            </a:extLst>
          </p:cNvPr>
          <p:cNvSpPr txBox="1"/>
          <p:nvPr/>
        </p:nvSpPr>
        <p:spPr>
          <a:xfrm>
            <a:off x="8038157" y="3536531"/>
            <a:ext cx="941283" cy="369332"/>
          </a:xfrm>
          <a:prstGeom prst="rect">
            <a:avLst/>
          </a:prstGeom>
          <a:noFill/>
        </p:spPr>
        <p:txBody>
          <a:bodyPr wrap="none" rtlCol="0">
            <a:spAutoFit/>
          </a:bodyPr>
          <a:lstStyle/>
          <a:p>
            <a:r>
              <a:rPr lang="en-US" dirty="0">
                <a:solidFill>
                  <a:srgbClr val="0DAFDE"/>
                </a:solidFill>
              </a:rPr>
              <a:t>99.79%</a:t>
            </a:r>
          </a:p>
        </p:txBody>
      </p:sp>
      <p:sp>
        <p:nvSpPr>
          <p:cNvPr id="28" name="TextBox 27">
            <a:extLst>
              <a:ext uri="{FF2B5EF4-FFF2-40B4-BE49-F238E27FC236}">
                <a16:creationId xmlns:a16="http://schemas.microsoft.com/office/drawing/2014/main" id="{5A5AC2A2-D9F8-D29B-3A00-805A22A7CE8F}"/>
              </a:ext>
            </a:extLst>
          </p:cNvPr>
          <p:cNvSpPr txBox="1"/>
          <p:nvPr/>
        </p:nvSpPr>
        <p:spPr>
          <a:xfrm>
            <a:off x="8038156" y="4904714"/>
            <a:ext cx="941283" cy="369332"/>
          </a:xfrm>
          <a:prstGeom prst="rect">
            <a:avLst/>
          </a:prstGeom>
          <a:noFill/>
        </p:spPr>
        <p:txBody>
          <a:bodyPr wrap="none" rtlCol="0">
            <a:spAutoFit/>
          </a:bodyPr>
          <a:lstStyle/>
          <a:p>
            <a:r>
              <a:rPr lang="en-US" dirty="0">
                <a:solidFill>
                  <a:srgbClr val="0DAFDE"/>
                </a:solidFill>
              </a:rPr>
              <a:t>54.37%</a:t>
            </a:r>
          </a:p>
        </p:txBody>
      </p:sp>
      <p:sp>
        <p:nvSpPr>
          <p:cNvPr id="33" name="TextBox 32">
            <a:extLst>
              <a:ext uri="{FF2B5EF4-FFF2-40B4-BE49-F238E27FC236}">
                <a16:creationId xmlns:a16="http://schemas.microsoft.com/office/drawing/2014/main" id="{1D6C9FEE-2064-D130-F8B0-4A97E46DB0BD}"/>
              </a:ext>
            </a:extLst>
          </p:cNvPr>
          <p:cNvSpPr txBox="1"/>
          <p:nvPr/>
        </p:nvSpPr>
        <p:spPr>
          <a:xfrm>
            <a:off x="3909296" y="2277411"/>
            <a:ext cx="1260281" cy="369332"/>
          </a:xfrm>
          <a:prstGeom prst="rect">
            <a:avLst/>
          </a:prstGeom>
          <a:noFill/>
        </p:spPr>
        <p:txBody>
          <a:bodyPr wrap="none" rtlCol="0">
            <a:spAutoFit/>
          </a:bodyPr>
          <a:lstStyle/>
          <a:p>
            <a:r>
              <a:rPr lang="en-US" dirty="0">
                <a:solidFill>
                  <a:schemeClr val="accent5"/>
                </a:solidFill>
              </a:rPr>
              <a:t>Algorithm</a:t>
            </a:r>
          </a:p>
        </p:txBody>
      </p:sp>
      <p:sp>
        <p:nvSpPr>
          <p:cNvPr id="34" name="Rounded Rectangle 33">
            <a:extLst>
              <a:ext uri="{FF2B5EF4-FFF2-40B4-BE49-F238E27FC236}">
                <a16:creationId xmlns:a16="http://schemas.microsoft.com/office/drawing/2014/main" id="{F6B284F0-189D-BF3B-517A-10AF12E94F77}"/>
              </a:ext>
            </a:extLst>
          </p:cNvPr>
          <p:cNvSpPr/>
          <p:nvPr/>
        </p:nvSpPr>
        <p:spPr>
          <a:xfrm>
            <a:off x="5169577" y="3320760"/>
            <a:ext cx="4251009" cy="79527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9DB0BD6-844F-0730-653A-E7078755C1E1}"/>
              </a:ext>
            </a:extLst>
          </p:cNvPr>
          <p:cNvSpPr/>
          <p:nvPr/>
        </p:nvSpPr>
        <p:spPr>
          <a:xfrm>
            <a:off x="3874448" y="3465235"/>
            <a:ext cx="443763" cy="5119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3EA36EE-8465-7F80-A508-FFED70A6EDF2}"/>
              </a:ext>
            </a:extLst>
          </p:cNvPr>
          <p:cNvSpPr/>
          <p:nvPr/>
        </p:nvSpPr>
        <p:spPr>
          <a:xfrm>
            <a:off x="3874448" y="4826991"/>
            <a:ext cx="443763" cy="5119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C6C7F231-EC6C-838D-BAED-0898C27DD6AD}"/>
              </a:ext>
            </a:extLst>
          </p:cNvPr>
          <p:cNvSpPr/>
          <p:nvPr/>
        </p:nvSpPr>
        <p:spPr>
          <a:xfrm>
            <a:off x="5169577" y="4655222"/>
            <a:ext cx="4251009" cy="79527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Brace 37">
            <a:extLst>
              <a:ext uri="{FF2B5EF4-FFF2-40B4-BE49-F238E27FC236}">
                <a16:creationId xmlns:a16="http://schemas.microsoft.com/office/drawing/2014/main" id="{DF0315CE-DF02-ED6C-08DB-EF9630EA24D5}"/>
              </a:ext>
            </a:extLst>
          </p:cNvPr>
          <p:cNvSpPr/>
          <p:nvPr/>
        </p:nvSpPr>
        <p:spPr>
          <a:xfrm>
            <a:off x="9929612" y="3556101"/>
            <a:ext cx="215350" cy="1732097"/>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6C2C9F4-9019-4789-F48D-B9EA1A8CBA4D}"/>
              </a:ext>
            </a:extLst>
          </p:cNvPr>
          <p:cNvSpPr txBox="1"/>
          <p:nvPr/>
        </p:nvSpPr>
        <p:spPr>
          <a:xfrm>
            <a:off x="10144962" y="4285890"/>
            <a:ext cx="1673856" cy="369332"/>
          </a:xfrm>
          <a:prstGeom prst="rect">
            <a:avLst/>
          </a:prstGeom>
          <a:noFill/>
        </p:spPr>
        <p:txBody>
          <a:bodyPr wrap="none" rtlCol="0">
            <a:spAutoFit/>
          </a:bodyPr>
          <a:lstStyle/>
          <a:p>
            <a:r>
              <a:rPr lang="en-US" dirty="0"/>
              <a:t>Almost similar</a:t>
            </a:r>
          </a:p>
        </p:txBody>
      </p:sp>
      <p:sp>
        <p:nvSpPr>
          <p:cNvPr id="40" name="TextBox 39">
            <a:extLst>
              <a:ext uri="{FF2B5EF4-FFF2-40B4-BE49-F238E27FC236}">
                <a16:creationId xmlns:a16="http://schemas.microsoft.com/office/drawing/2014/main" id="{77046A5B-76E5-C69B-0F13-9098B307570C}"/>
              </a:ext>
            </a:extLst>
          </p:cNvPr>
          <p:cNvSpPr txBox="1"/>
          <p:nvPr/>
        </p:nvSpPr>
        <p:spPr>
          <a:xfrm>
            <a:off x="4546572" y="5871786"/>
            <a:ext cx="5559022" cy="523220"/>
          </a:xfrm>
          <a:prstGeom prst="rect">
            <a:avLst/>
          </a:prstGeom>
          <a:noFill/>
        </p:spPr>
        <p:txBody>
          <a:bodyPr wrap="none" rtlCol="0">
            <a:spAutoFit/>
          </a:bodyPr>
          <a:lstStyle/>
          <a:p>
            <a:r>
              <a:rPr lang="en-US" sz="1400" b="0" i="0" dirty="0">
                <a:solidFill>
                  <a:schemeClr val="tx1">
                    <a:lumMod val="75000"/>
                  </a:schemeClr>
                </a:solidFill>
                <a:effectLst/>
                <a:latin typeface="Helvetica Neue" panose="02000503000000020004" pitchFamily="2" charset="0"/>
              </a:rPr>
              <a:t>we have decent scores to categorize the data into different labels. </a:t>
            </a:r>
          </a:p>
          <a:p>
            <a:r>
              <a:rPr lang="en-US" sz="1400" b="0" i="0" dirty="0">
                <a:solidFill>
                  <a:schemeClr val="tx1">
                    <a:lumMod val="75000"/>
                  </a:schemeClr>
                </a:solidFill>
                <a:effectLst/>
                <a:latin typeface="Helvetica Neue" panose="02000503000000020004" pitchFamily="2" charset="0"/>
              </a:rPr>
              <a:t>However, this is not an optimal technique to get the desired results.</a:t>
            </a:r>
            <a:endParaRPr lang="en-US" sz="1400" dirty="0">
              <a:solidFill>
                <a:schemeClr val="tx1">
                  <a:lumMod val="75000"/>
                </a:schemeClr>
              </a:solidFill>
            </a:endParaRPr>
          </a:p>
        </p:txBody>
      </p:sp>
    </p:spTree>
    <p:extLst>
      <p:ext uri="{BB962C8B-B14F-4D97-AF65-F5344CB8AC3E}">
        <p14:creationId xmlns:p14="http://schemas.microsoft.com/office/powerpoint/2010/main" val="2419569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074D8CF-E423-7A00-53E7-88472D14FA73}"/>
              </a:ext>
            </a:extLst>
          </p:cNvPr>
          <p:cNvGrpSpPr/>
          <p:nvPr/>
        </p:nvGrpSpPr>
        <p:grpSpPr>
          <a:xfrm>
            <a:off x="1602449" y="1215374"/>
            <a:ext cx="8987102" cy="4024915"/>
            <a:chOff x="132414" y="783211"/>
            <a:chExt cx="11982802" cy="5366552"/>
          </a:xfrm>
        </p:grpSpPr>
        <p:sp>
          <p:nvSpPr>
            <p:cNvPr id="24" name="Freeform: Shape 31">
              <a:extLst>
                <a:ext uri="{FF2B5EF4-FFF2-40B4-BE49-F238E27FC236}">
                  <a16:creationId xmlns:a16="http://schemas.microsoft.com/office/drawing/2014/main" id="{252F8AF4-9849-6CB5-5F19-8C6F151B3965}"/>
                </a:ext>
              </a:extLst>
            </p:cNvPr>
            <p:cNvSpPr/>
            <p:nvPr/>
          </p:nvSpPr>
          <p:spPr>
            <a:xfrm rot="13382262">
              <a:off x="4763152" y="783211"/>
              <a:ext cx="2734034" cy="2651080"/>
            </a:xfrm>
            <a:custGeom>
              <a:avLst/>
              <a:gdLst>
                <a:gd name="connsiteX0" fmla="*/ 2219588 w 2734034"/>
                <a:gd name="connsiteY0" fmla="*/ 2215092 h 2651080"/>
                <a:gd name="connsiteX1" fmla="*/ 48821 w 2734034"/>
                <a:gd name="connsiteY1" fmla="*/ 2252002 h 2651080"/>
                <a:gd name="connsiteX2" fmla="*/ 0 w 2734034"/>
                <a:gd name="connsiteY2" fmla="*/ 2204739 h 2651080"/>
                <a:gd name="connsiteX3" fmla="*/ 185351 w 2734034"/>
                <a:gd name="connsiteY3" fmla="*/ 2031668 h 2651080"/>
                <a:gd name="connsiteX4" fmla="*/ 215520 w 2734034"/>
                <a:gd name="connsiteY4" fmla="*/ 2060875 h 2651080"/>
                <a:gd name="connsiteX5" fmla="*/ 2046520 w 2734034"/>
                <a:gd name="connsiteY5" fmla="*/ 2029742 h 2651080"/>
                <a:gd name="connsiteX6" fmla="*/ 2202900 w 2734034"/>
                <a:gd name="connsiteY6" fmla="*/ 205167 h 2651080"/>
                <a:gd name="connsiteX7" fmla="*/ 2175827 w 2734034"/>
                <a:gd name="connsiteY7" fmla="*/ 173069 h 2651080"/>
                <a:gd name="connsiteX8" fmla="*/ 2361177 w 2734034"/>
                <a:gd name="connsiteY8" fmla="*/ 0 h 2651080"/>
                <a:gd name="connsiteX9" fmla="*/ 2404987 w 2734034"/>
                <a:gd name="connsiteY9" fmla="*/ 51941 h 2651080"/>
                <a:gd name="connsiteX10" fmla="*/ 2219588 w 2734034"/>
                <a:gd name="connsiteY10" fmla="*/ 2215092 h 265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034" h="2651080">
                  <a:moveTo>
                    <a:pt x="2219588" y="2215092"/>
                  </a:moveTo>
                  <a:cubicBezTo>
                    <a:pt x="1606450" y="2787607"/>
                    <a:pt x="667039" y="2792517"/>
                    <a:pt x="48821" y="2252002"/>
                  </a:cubicBezTo>
                  <a:lnTo>
                    <a:pt x="0" y="2204739"/>
                  </a:lnTo>
                  <a:lnTo>
                    <a:pt x="185351" y="2031668"/>
                  </a:lnTo>
                  <a:lnTo>
                    <a:pt x="215520" y="2060875"/>
                  </a:lnTo>
                  <a:cubicBezTo>
                    <a:pt x="736975" y="2516788"/>
                    <a:pt x="1529349" y="2512647"/>
                    <a:pt x="2046520" y="2029742"/>
                  </a:cubicBezTo>
                  <a:cubicBezTo>
                    <a:pt x="2563690" y="1546836"/>
                    <a:pt x="2622054" y="756603"/>
                    <a:pt x="2202900" y="205167"/>
                  </a:cubicBezTo>
                  <a:lnTo>
                    <a:pt x="2175827" y="173069"/>
                  </a:lnTo>
                  <a:lnTo>
                    <a:pt x="2361177" y="0"/>
                  </a:lnTo>
                  <a:lnTo>
                    <a:pt x="2404987" y="51941"/>
                  </a:lnTo>
                  <a:cubicBezTo>
                    <a:pt x="2901921" y="705705"/>
                    <a:pt x="2832727" y="1642576"/>
                    <a:pt x="2219588" y="2215092"/>
                  </a:cubicBezTo>
                  <a:close/>
                </a:path>
              </a:pathLst>
            </a:custGeom>
            <a:solidFill>
              <a:srgbClr val="0DAF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25" name="Oval 24">
              <a:extLst>
                <a:ext uri="{FF2B5EF4-FFF2-40B4-BE49-F238E27FC236}">
                  <a16:creationId xmlns:a16="http://schemas.microsoft.com/office/drawing/2014/main" id="{0046295D-098D-1CE5-470F-36410105BCB0}"/>
                </a:ext>
              </a:extLst>
            </p:cNvPr>
            <p:cNvSpPr/>
            <p:nvPr/>
          </p:nvSpPr>
          <p:spPr>
            <a:xfrm>
              <a:off x="7903832" y="2517221"/>
              <a:ext cx="1773568" cy="1773568"/>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6" name="Freeform: Shape 50">
              <a:extLst>
                <a:ext uri="{FF2B5EF4-FFF2-40B4-BE49-F238E27FC236}">
                  <a16:creationId xmlns:a16="http://schemas.microsoft.com/office/drawing/2014/main" id="{81C35E17-052A-0B66-010F-4D7D4405C389}"/>
                </a:ext>
              </a:extLst>
            </p:cNvPr>
            <p:cNvSpPr/>
            <p:nvPr/>
          </p:nvSpPr>
          <p:spPr>
            <a:xfrm rot="17532989">
              <a:off x="7635250" y="2894101"/>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27" name="Oval 26">
              <a:extLst>
                <a:ext uri="{FF2B5EF4-FFF2-40B4-BE49-F238E27FC236}">
                  <a16:creationId xmlns:a16="http://schemas.microsoft.com/office/drawing/2014/main" id="{3DD480A0-4C8A-3C30-28A9-9455AA573E04}"/>
                </a:ext>
              </a:extLst>
            </p:cNvPr>
            <p:cNvSpPr/>
            <p:nvPr/>
          </p:nvSpPr>
          <p:spPr>
            <a:xfrm>
              <a:off x="8079092" y="2692481"/>
              <a:ext cx="1423048" cy="1423048"/>
            </a:xfrm>
            <a:prstGeom prst="ellipse">
              <a:avLst/>
            </a:prstGeom>
            <a:solidFill>
              <a:schemeClr val="tx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8" name="Freeform: Shape 23">
              <a:extLst>
                <a:ext uri="{FF2B5EF4-FFF2-40B4-BE49-F238E27FC236}">
                  <a16:creationId xmlns:a16="http://schemas.microsoft.com/office/drawing/2014/main" id="{7C2FA740-BA4B-F078-7DA0-9D8B4E44E2D5}"/>
                </a:ext>
              </a:extLst>
            </p:cNvPr>
            <p:cNvSpPr/>
            <p:nvPr/>
          </p:nvSpPr>
          <p:spPr>
            <a:xfrm rot="13382262">
              <a:off x="7155507" y="2435185"/>
              <a:ext cx="623427" cy="1052393"/>
            </a:xfrm>
            <a:custGeom>
              <a:avLst/>
              <a:gdLst>
                <a:gd name="connsiteX0" fmla="*/ 623427 w 623427"/>
                <a:gd name="connsiteY0" fmla="*/ 879323 h 1052393"/>
                <a:gd name="connsiteX1" fmla="*/ 438076 w 623427"/>
                <a:gd name="connsiteY1" fmla="*/ 1052393 h 1052393"/>
                <a:gd name="connsiteX2" fmla="*/ 433508 w 623427"/>
                <a:gd name="connsiteY2" fmla="*/ 1047971 h 1052393"/>
                <a:gd name="connsiteX3" fmla="*/ 568 w 623427"/>
                <a:gd name="connsiteY3" fmla="*/ 42214 h 1052393"/>
                <a:gd name="connsiteX4" fmla="*/ 0 w 623427"/>
                <a:gd name="connsiteY4" fmla="*/ 0 h 1052393"/>
                <a:gd name="connsiteX5" fmla="*/ 253326 w 623427"/>
                <a:gd name="connsiteY5" fmla="*/ 0 h 1052393"/>
                <a:gd name="connsiteX6" fmla="*/ 253684 w 623427"/>
                <a:gd name="connsiteY6" fmla="*/ 26565 h 1052393"/>
                <a:gd name="connsiteX7" fmla="*/ 618860 w 623427"/>
                <a:gd name="connsiteY7" fmla="*/ 874901 h 1052393"/>
                <a:gd name="connsiteX8" fmla="*/ 623427 w 623427"/>
                <a:gd name="connsiteY8" fmla="*/ 879323 h 105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427" h="1052393">
                  <a:moveTo>
                    <a:pt x="623427" y="879323"/>
                  </a:moveTo>
                  <a:lnTo>
                    <a:pt x="438076" y="1052393"/>
                  </a:lnTo>
                  <a:lnTo>
                    <a:pt x="433508" y="1047971"/>
                  </a:lnTo>
                  <a:cubicBezTo>
                    <a:pt x="166334" y="761840"/>
                    <a:pt x="22773" y="404654"/>
                    <a:pt x="568" y="42214"/>
                  </a:cubicBezTo>
                  <a:lnTo>
                    <a:pt x="0" y="0"/>
                  </a:lnTo>
                  <a:lnTo>
                    <a:pt x="253326" y="0"/>
                  </a:lnTo>
                  <a:lnTo>
                    <a:pt x="253684" y="26565"/>
                  </a:lnTo>
                  <a:cubicBezTo>
                    <a:pt x="272412" y="332275"/>
                    <a:pt x="393504" y="633555"/>
                    <a:pt x="618860" y="874901"/>
                  </a:cubicBezTo>
                  <a:lnTo>
                    <a:pt x="623427" y="879323"/>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29" name="Freeform: Shape 25">
              <a:extLst>
                <a:ext uri="{FF2B5EF4-FFF2-40B4-BE49-F238E27FC236}">
                  <a16:creationId xmlns:a16="http://schemas.microsoft.com/office/drawing/2014/main" id="{D976882F-E683-8DDA-9708-B5AB8DACA255}"/>
                </a:ext>
              </a:extLst>
            </p:cNvPr>
            <p:cNvSpPr/>
            <p:nvPr/>
          </p:nvSpPr>
          <p:spPr>
            <a:xfrm rot="13382262">
              <a:off x="4225699" y="2654984"/>
              <a:ext cx="1124563" cy="689755"/>
            </a:xfrm>
            <a:custGeom>
              <a:avLst/>
              <a:gdLst>
                <a:gd name="connsiteX0" fmla="*/ 1124563 w 1124563"/>
                <a:gd name="connsiteY0" fmla="*/ 516685 h 689754"/>
                <a:gd name="connsiteX1" fmla="*/ 939213 w 1124563"/>
                <a:gd name="connsiteY1" fmla="*/ 689754 h 689754"/>
                <a:gd name="connsiteX2" fmla="*/ 935114 w 1124563"/>
                <a:gd name="connsiteY2" fmla="*/ 684895 h 689754"/>
                <a:gd name="connsiteX3" fmla="*/ 113762 w 1124563"/>
                <a:gd name="connsiteY3" fmla="*/ 262512 h 689754"/>
                <a:gd name="connsiteX4" fmla="*/ 0 w 1124563"/>
                <a:gd name="connsiteY4" fmla="*/ 253167 h 689754"/>
                <a:gd name="connsiteX5" fmla="*/ 12020 w 1124563"/>
                <a:gd name="connsiteY5" fmla="*/ 0 h 689754"/>
                <a:gd name="connsiteX6" fmla="*/ 146697 w 1124563"/>
                <a:gd name="connsiteY6" fmla="*/ 11062 h 689754"/>
                <a:gd name="connsiteX7" fmla="*/ 1120463 w 1124563"/>
                <a:gd name="connsiteY7" fmla="*/ 511825 h 689754"/>
                <a:gd name="connsiteX8" fmla="*/ 1124563 w 1124563"/>
                <a:gd name="connsiteY8" fmla="*/ 516685 h 68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563" h="689754">
                  <a:moveTo>
                    <a:pt x="1124563" y="516685"/>
                  </a:moveTo>
                  <a:lnTo>
                    <a:pt x="939213" y="689754"/>
                  </a:lnTo>
                  <a:lnTo>
                    <a:pt x="935114" y="684895"/>
                  </a:lnTo>
                  <a:cubicBezTo>
                    <a:pt x="709758" y="443549"/>
                    <a:pt x="417473" y="302120"/>
                    <a:pt x="113762" y="262512"/>
                  </a:cubicBezTo>
                  <a:lnTo>
                    <a:pt x="0" y="253167"/>
                  </a:lnTo>
                  <a:lnTo>
                    <a:pt x="12020" y="0"/>
                  </a:lnTo>
                  <a:lnTo>
                    <a:pt x="146697" y="11062"/>
                  </a:lnTo>
                  <a:cubicBezTo>
                    <a:pt x="506767" y="58021"/>
                    <a:pt x="853289" y="225693"/>
                    <a:pt x="1120463" y="511825"/>
                  </a:cubicBezTo>
                  <a:lnTo>
                    <a:pt x="1124563" y="5166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30" name="Oval 29">
              <a:extLst>
                <a:ext uri="{FF2B5EF4-FFF2-40B4-BE49-F238E27FC236}">
                  <a16:creationId xmlns:a16="http://schemas.microsoft.com/office/drawing/2014/main" id="{9EB90F81-8096-AD02-CE29-FBD4B289E208}"/>
                </a:ext>
              </a:extLst>
            </p:cNvPr>
            <p:cNvSpPr/>
            <p:nvPr/>
          </p:nvSpPr>
          <p:spPr>
            <a:xfrm rot="8329719">
              <a:off x="2566859" y="2623578"/>
              <a:ext cx="1773568" cy="17735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1" name="Freeform: Shape 58">
              <a:extLst>
                <a:ext uri="{FF2B5EF4-FFF2-40B4-BE49-F238E27FC236}">
                  <a16:creationId xmlns:a16="http://schemas.microsoft.com/office/drawing/2014/main" id="{A853D76F-ED1C-276F-F442-B4B7F204C8C7}"/>
                </a:ext>
              </a:extLst>
            </p:cNvPr>
            <p:cNvSpPr/>
            <p:nvPr/>
          </p:nvSpPr>
          <p:spPr>
            <a:xfrm rot="4262708">
              <a:off x="4203959" y="2847743"/>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32" name="Oval 31">
              <a:extLst>
                <a:ext uri="{FF2B5EF4-FFF2-40B4-BE49-F238E27FC236}">
                  <a16:creationId xmlns:a16="http://schemas.microsoft.com/office/drawing/2014/main" id="{8C18C86F-8E79-1F08-C850-DFF683283233}"/>
                </a:ext>
              </a:extLst>
            </p:cNvPr>
            <p:cNvSpPr/>
            <p:nvPr/>
          </p:nvSpPr>
          <p:spPr>
            <a:xfrm rot="8329719">
              <a:off x="2742119" y="2798838"/>
              <a:ext cx="1423048" cy="1423048"/>
            </a:xfrm>
            <a:prstGeom prst="ellipse">
              <a:avLst/>
            </a:prstGeom>
            <a:solidFill>
              <a:schemeClr val="tx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3" name="Freeform: Shape 17">
              <a:extLst>
                <a:ext uri="{FF2B5EF4-FFF2-40B4-BE49-F238E27FC236}">
                  <a16:creationId xmlns:a16="http://schemas.microsoft.com/office/drawing/2014/main" id="{7E34CE0D-24FC-FF6A-E9D4-35DAF7A327A4}"/>
                </a:ext>
              </a:extLst>
            </p:cNvPr>
            <p:cNvSpPr/>
            <p:nvPr/>
          </p:nvSpPr>
          <p:spPr>
            <a:xfrm rot="13382262">
              <a:off x="5079432" y="3542755"/>
              <a:ext cx="1031154" cy="577227"/>
            </a:xfrm>
            <a:custGeom>
              <a:avLst/>
              <a:gdLst>
                <a:gd name="connsiteX0" fmla="*/ 1019118 w 1031154"/>
                <a:gd name="connsiteY0" fmla="*/ 253487 h 577227"/>
                <a:gd name="connsiteX1" fmla="*/ 962577 w 1031154"/>
                <a:gd name="connsiteY1" fmla="*/ 254248 h 577227"/>
                <a:gd name="connsiteX2" fmla="*/ 221183 w 1031154"/>
                <a:gd name="connsiteY2" fmla="*/ 529221 h 577227"/>
                <a:gd name="connsiteX3" fmla="*/ 164268 w 1031154"/>
                <a:gd name="connsiteY3" fmla="*/ 577227 h 577227"/>
                <a:gd name="connsiteX4" fmla="*/ 0 w 1031154"/>
                <a:gd name="connsiteY4" fmla="*/ 384452 h 577227"/>
                <a:gd name="connsiteX5" fmla="*/ 67955 w 1031154"/>
                <a:gd name="connsiteY5" fmla="*/ 327133 h 577227"/>
                <a:gd name="connsiteX6" fmla="*/ 946926 w 1031154"/>
                <a:gd name="connsiteY6" fmla="*/ 1134 h 577227"/>
                <a:gd name="connsiteX7" fmla="*/ 1031154 w 1031154"/>
                <a:gd name="connsiteY7" fmla="*/ 0 h 577227"/>
                <a:gd name="connsiteX8" fmla="*/ 1019118 w 1031154"/>
                <a:gd name="connsiteY8" fmla="*/ 253487 h 5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1154" h="577227">
                  <a:moveTo>
                    <a:pt x="1019118" y="253487"/>
                  </a:moveTo>
                  <a:lnTo>
                    <a:pt x="962577" y="254248"/>
                  </a:lnTo>
                  <a:cubicBezTo>
                    <a:pt x="700539" y="270301"/>
                    <a:pt x="441757" y="361560"/>
                    <a:pt x="221183" y="529221"/>
                  </a:cubicBezTo>
                  <a:lnTo>
                    <a:pt x="164268" y="577227"/>
                  </a:lnTo>
                  <a:lnTo>
                    <a:pt x="0" y="384452"/>
                  </a:lnTo>
                  <a:lnTo>
                    <a:pt x="67955" y="327133"/>
                  </a:lnTo>
                  <a:cubicBezTo>
                    <a:pt x="329461" y="128359"/>
                    <a:pt x="636264" y="20166"/>
                    <a:pt x="946926" y="1134"/>
                  </a:cubicBezTo>
                  <a:lnTo>
                    <a:pt x="1031154" y="0"/>
                  </a:lnTo>
                  <a:lnTo>
                    <a:pt x="1019118" y="253487"/>
                  </a:lnTo>
                  <a:close/>
                </a:path>
              </a:pathLst>
            </a:cu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34" name="Oval 33">
              <a:extLst>
                <a:ext uri="{FF2B5EF4-FFF2-40B4-BE49-F238E27FC236}">
                  <a16:creationId xmlns:a16="http://schemas.microsoft.com/office/drawing/2014/main" id="{CB5E6073-2534-A02B-DAB4-95F82C2DBBAE}"/>
                </a:ext>
              </a:extLst>
            </p:cNvPr>
            <p:cNvSpPr/>
            <p:nvPr/>
          </p:nvSpPr>
          <p:spPr>
            <a:xfrm rot="5640746">
              <a:off x="4089947" y="4224373"/>
              <a:ext cx="1773568" cy="1773568"/>
            </a:xfrm>
            <a:prstGeom prst="ellipse">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5" name="Freeform: Shape 62">
              <a:extLst>
                <a:ext uri="{FF2B5EF4-FFF2-40B4-BE49-F238E27FC236}">
                  <a16:creationId xmlns:a16="http://schemas.microsoft.com/office/drawing/2014/main" id="{A1ECA992-65E8-9B74-CF89-9C8F9C3509E4}"/>
                </a:ext>
              </a:extLst>
            </p:cNvPr>
            <p:cNvSpPr/>
            <p:nvPr/>
          </p:nvSpPr>
          <p:spPr>
            <a:xfrm rot="1573735">
              <a:off x="5152396" y="3923357"/>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36" name="Oval 35">
              <a:extLst>
                <a:ext uri="{FF2B5EF4-FFF2-40B4-BE49-F238E27FC236}">
                  <a16:creationId xmlns:a16="http://schemas.microsoft.com/office/drawing/2014/main" id="{F6443F91-97F9-EC74-5E93-BE7BD12B0BB7}"/>
                </a:ext>
              </a:extLst>
            </p:cNvPr>
            <p:cNvSpPr/>
            <p:nvPr/>
          </p:nvSpPr>
          <p:spPr>
            <a:xfrm rot="5640746">
              <a:off x="4265207" y="4399633"/>
              <a:ext cx="1423048" cy="1423048"/>
            </a:xfrm>
            <a:prstGeom prst="ellipse">
              <a:avLst/>
            </a:prstGeom>
            <a:solidFill>
              <a:schemeClr val="tx2"/>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37" name="Freeform: Shape 18">
              <a:extLst>
                <a:ext uri="{FF2B5EF4-FFF2-40B4-BE49-F238E27FC236}">
                  <a16:creationId xmlns:a16="http://schemas.microsoft.com/office/drawing/2014/main" id="{4409A2D9-E34A-0A07-5622-CE231B557219}"/>
                </a:ext>
              </a:extLst>
            </p:cNvPr>
            <p:cNvSpPr/>
            <p:nvPr/>
          </p:nvSpPr>
          <p:spPr>
            <a:xfrm rot="13382262">
              <a:off x="6307136" y="3245114"/>
              <a:ext cx="668399" cy="1140077"/>
            </a:xfrm>
            <a:custGeom>
              <a:avLst/>
              <a:gdLst>
                <a:gd name="connsiteX0" fmla="*/ 253619 w 668399"/>
                <a:gd name="connsiteY0" fmla="*/ 1140077 h 1140077"/>
                <a:gd name="connsiteX1" fmla="*/ 294 w 668399"/>
                <a:gd name="connsiteY1" fmla="*/ 1140077 h 1140077"/>
                <a:gd name="connsiteX2" fmla="*/ 0 w 668399"/>
                <a:gd name="connsiteY2" fmla="*/ 1118270 h 1140077"/>
                <a:gd name="connsiteX3" fmla="*/ 398122 w 668399"/>
                <a:gd name="connsiteY3" fmla="*/ 108720 h 1140077"/>
                <a:gd name="connsiteX4" fmla="*/ 503374 w 668399"/>
                <a:gd name="connsiteY4" fmla="*/ 0 h 1140077"/>
                <a:gd name="connsiteX5" fmla="*/ 668399 w 668399"/>
                <a:gd name="connsiteY5" fmla="*/ 193663 h 1140077"/>
                <a:gd name="connsiteX6" fmla="*/ 589251 w 668399"/>
                <a:gd name="connsiteY6" fmla="*/ 275419 h 1140077"/>
                <a:gd name="connsiteX7" fmla="*/ 253443 w 668399"/>
                <a:gd name="connsiteY7" fmla="*/ 1126954 h 1140077"/>
                <a:gd name="connsiteX8" fmla="*/ 253619 w 668399"/>
                <a:gd name="connsiteY8" fmla="*/ 1140077 h 114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399" h="1140077">
                  <a:moveTo>
                    <a:pt x="253619" y="1140077"/>
                  </a:moveTo>
                  <a:lnTo>
                    <a:pt x="294" y="1140077"/>
                  </a:lnTo>
                  <a:lnTo>
                    <a:pt x="0" y="1118270"/>
                  </a:lnTo>
                  <a:cubicBezTo>
                    <a:pt x="12423" y="755673"/>
                    <a:pt x="145882" y="397222"/>
                    <a:pt x="398122" y="108720"/>
                  </a:cubicBezTo>
                  <a:lnTo>
                    <a:pt x="503374" y="0"/>
                  </a:lnTo>
                  <a:lnTo>
                    <a:pt x="668399" y="193663"/>
                  </a:lnTo>
                  <a:lnTo>
                    <a:pt x="589251" y="275419"/>
                  </a:lnTo>
                  <a:cubicBezTo>
                    <a:pt x="376491" y="518764"/>
                    <a:pt x="263921" y="821110"/>
                    <a:pt x="253443" y="1126954"/>
                  </a:cubicBezTo>
                  <a:lnTo>
                    <a:pt x="253619" y="114007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38" name="Oval 37">
              <a:extLst>
                <a:ext uri="{FF2B5EF4-FFF2-40B4-BE49-F238E27FC236}">
                  <a16:creationId xmlns:a16="http://schemas.microsoft.com/office/drawing/2014/main" id="{5120634A-B371-E904-D55F-97EB2268967D}"/>
                </a:ext>
              </a:extLst>
            </p:cNvPr>
            <p:cNvSpPr/>
            <p:nvPr/>
          </p:nvSpPr>
          <p:spPr>
            <a:xfrm rot="2821723">
              <a:off x="6378988" y="4203438"/>
              <a:ext cx="1773568" cy="17735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9" name="Freeform: Shape 66">
              <a:extLst>
                <a:ext uri="{FF2B5EF4-FFF2-40B4-BE49-F238E27FC236}">
                  <a16:creationId xmlns:a16="http://schemas.microsoft.com/office/drawing/2014/main" id="{60838B1D-AC10-1176-32E2-09AA4DC27AA3}"/>
                </a:ext>
              </a:extLst>
            </p:cNvPr>
            <p:cNvSpPr/>
            <p:nvPr/>
          </p:nvSpPr>
          <p:spPr>
            <a:xfrm rot="20354712">
              <a:off x="6628878" y="3951771"/>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a:p>
          </p:txBody>
        </p:sp>
        <p:sp>
          <p:nvSpPr>
            <p:cNvPr id="40" name="Oval 39">
              <a:extLst>
                <a:ext uri="{FF2B5EF4-FFF2-40B4-BE49-F238E27FC236}">
                  <a16:creationId xmlns:a16="http://schemas.microsoft.com/office/drawing/2014/main" id="{4B100F23-539B-97E1-D653-81AF5DC42F63}"/>
                </a:ext>
              </a:extLst>
            </p:cNvPr>
            <p:cNvSpPr/>
            <p:nvPr/>
          </p:nvSpPr>
          <p:spPr>
            <a:xfrm rot="2821723">
              <a:off x="6554248" y="4378698"/>
              <a:ext cx="1423048" cy="1423048"/>
            </a:xfrm>
            <a:prstGeom prst="ellipse">
              <a:avLst/>
            </a:prstGeom>
            <a:solidFill>
              <a:schemeClr val="tx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1" name="Oval 40">
              <a:extLst>
                <a:ext uri="{FF2B5EF4-FFF2-40B4-BE49-F238E27FC236}">
                  <a16:creationId xmlns:a16="http://schemas.microsoft.com/office/drawing/2014/main" id="{2FAE483A-90E9-83F5-F9E9-C4358431ECFB}"/>
                </a:ext>
              </a:extLst>
            </p:cNvPr>
            <p:cNvSpPr/>
            <p:nvPr/>
          </p:nvSpPr>
          <p:spPr>
            <a:xfrm>
              <a:off x="4833402" y="1218681"/>
              <a:ext cx="2546878" cy="25468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a:p>
          </p:txBody>
        </p:sp>
        <p:sp>
          <p:nvSpPr>
            <p:cNvPr id="42" name="Freeform 58">
              <a:extLst>
                <a:ext uri="{FF2B5EF4-FFF2-40B4-BE49-F238E27FC236}">
                  <a16:creationId xmlns:a16="http://schemas.microsoft.com/office/drawing/2014/main" id="{193AC6ED-A08F-2E47-3C96-E2BF2A4BB3FF}"/>
                </a:ext>
              </a:extLst>
            </p:cNvPr>
            <p:cNvSpPr>
              <a:spLocks/>
            </p:cNvSpPr>
            <p:nvPr/>
          </p:nvSpPr>
          <p:spPr bwMode="auto">
            <a:xfrm>
              <a:off x="6967139" y="4791590"/>
              <a:ext cx="597267" cy="597264"/>
            </a:xfrm>
            <a:custGeom>
              <a:avLst/>
              <a:gdLst>
                <a:gd name="T0" fmla="*/ 2147483646 w 602"/>
                <a:gd name="T1" fmla="*/ 2147483646 h 602"/>
                <a:gd name="T2" fmla="*/ 2147483646 w 602"/>
                <a:gd name="T3" fmla="*/ 2147483646 h 602"/>
                <a:gd name="T4" fmla="*/ 0 w 602"/>
                <a:gd name="T5" fmla="*/ 2147483646 h 602"/>
                <a:gd name="T6" fmla="*/ 2147483646 w 602"/>
                <a:gd name="T7" fmla="*/ 0 h 602"/>
                <a:gd name="T8" fmla="*/ 2147483646 w 602"/>
                <a:gd name="T9" fmla="*/ 2147483646 h 602"/>
                <a:gd name="T10" fmla="*/ 2147483646 w 602"/>
                <a:gd name="T11" fmla="*/ 2147483646 h 602"/>
                <a:gd name="T12" fmla="*/ 2147483646 w 602"/>
                <a:gd name="T13" fmla="*/ 2147483646 h 602"/>
                <a:gd name="T14" fmla="*/ 2147483646 w 602"/>
                <a:gd name="T15" fmla="*/ 2147483646 h 602"/>
                <a:gd name="T16" fmla="*/ 2147483646 w 602"/>
                <a:gd name="T17" fmla="*/ 2147483646 h 602"/>
                <a:gd name="T18" fmla="*/ 2147483646 w 602"/>
                <a:gd name="T19" fmla="*/ 2147483646 h 602"/>
                <a:gd name="T20" fmla="*/ 2147483646 w 602"/>
                <a:gd name="T21" fmla="*/ 2147483646 h 602"/>
                <a:gd name="T22" fmla="*/ 2147483646 w 602"/>
                <a:gd name="T23" fmla="*/ 2147483646 h 602"/>
                <a:gd name="T24" fmla="*/ 2147483646 w 602"/>
                <a:gd name="T25" fmla="*/ 2147483646 h 602"/>
                <a:gd name="T26" fmla="*/ 2147483646 w 602"/>
                <a:gd name="T27" fmla="*/ 2147483646 h 602"/>
                <a:gd name="T28" fmla="*/ 2147483646 w 602"/>
                <a:gd name="T29" fmla="*/ 2147483646 h 602"/>
                <a:gd name="T30" fmla="*/ 2147483646 w 602"/>
                <a:gd name="T31" fmla="*/ 2147483646 h 602"/>
                <a:gd name="T32" fmla="*/ 2147483646 w 602"/>
                <a:gd name="T33" fmla="*/ 2147483646 h 602"/>
                <a:gd name="T34" fmla="*/ 2147483646 w 602"/>
                <a:gd name="T35" fmla="*/ 2147483646 h 602"/>
                <a:gd name="T36" fmla="*/ 2147483646 w 602"/>
                <a:gd name="T37" fmla="*/ 2147483646 h 602"/>
                <a:gd name="T38" fmla="*/ 2147483646 w 602"/>
                <a:gd name="T39" fmla="*/ 2147483646 h 602"/>
                <a:gd name="T40" fmla="*/ 2147483646 w 602"/>
                <a:gd name="T41" fmla="*/ 2147483646 h 602"/>
                <a:gd name="T42" fmla="*/ 2147483646 w 602"/>
                <a:gd name="T43" fmla="*/ 2147483646 h 602"/>
                <a:gd name="T44" fmla="*/ 2147483646 w 602"/>
                <a:gd name="T45" fmla="*/ 2147483646 h 602"/>
                <a:gd name="T46" fmla="*/ 2147483646 w 602"/>
                <a:gd name="T47" fmla="*/ 2147483646 h 602"/>
                <a:gd name="T48" fmla="*/ 2147483646 w 602"/>
                <a:gd name="T49" fmla="*/ 2147483646 h 602"/>
                <a:gd name="T50" fmla="*/ 2147483646 w 602"/>
                <a:gd name="T51" fmla="*/ 2147483646 h 602"/>
                <a:gd name="T52" fmla="*/ 2147483646 w 602"/>
                <a:gd name="T53" fmla="*/ 2147483646 h 602"/>
                <a:gd name="T54" fmla="*/ 2147483646 w 602"/>
                <a:gd name="T55" fmla="*/ 2147483646 h 602"/>
                <a:gd name="T56" fmla="*/ 2147483646 w 602"/>
                <a:gd name="T57" fmla="*/ 2147483646 h 602"/>
                <a:gd name="T58" fmla="*/ 2147483646 w 602"/>
                <a:gd name="T59" fmla="*/ 214748364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297" y="481"/>
                  </a:moveTo>
                  <a:lnTo>
                    <a:pt x="297" y="481"/>
                  </a:lnTo>
                  <a:cubicBezTo>
                    <a:pt x="198" y="481"/>
                    <a:pt x="120" y="403"/>
                    <a:pt x="120" y="304"/>
                  </a:cubicBezTo>
                  <a:cubicBezTo>
                    <a:pt x="120" y="205"/>
                    <a:pt x="198" y="120"/>
                    <a:pt x="297" y="120"/>
                  </a:cubicBezTo>
                  <a:cubicBezTo>
                    <a:pt x="396" y="120"/>
                    <a:pt x="481" y="205"/>
                    <a:pt x="481" y="304"/>
                  </a:cubicBezTo>
                  <a:cubicBezTo>
                    <a:pt x="481" y="403"/>
                    <a:pt x="396" y="481"/>
                    <a:pt x="297" y="481"/>
                  </a:cubicBezTo>
                  <a:close/>
                  <a:moveTo>
                    <a:pt x="297" y="177"/>
                  </a:moveTo>
                  <a:lnTo>
                    <a:pt x="297" y="177"/>
                  </a:lnTo>
                  <a:cubicBezTo>
                    <a:pt x="233" y="177"/>
                    <a:pt x="177" y="233"/>
                    <a:pt x="177" y="304"/>
                  </a:cubicBezTo>
                  <a:cubicBezTo>
                    <a:pt x="177" y="368"/>
                    <a:pt x="233" y="424"/>
                    <a:pt x="297" y="424"/>
                  </a:cubicBezTo>
                  <a:cubicBezTo>
                    <a:pt x="368" y="424"/>
                    <a:pt x="424" y="368"/>
                    <a:pt x="424" y="304"/>
                  </a:cubicBezTo>
                  <a:cubicBezTo>
                    <a:pt x="424" y="233"/>
                    <a:pt x="368" y="177"/>
                    <a:pt x="297" y="177"/>
                  </a:cubicBezTo>
                  <a:close/>
                  <a:moveTo>
                    <a:pt x="297" y="361"/>
                  </a:moveTo>
                  <a:lnTo>
                    <a:pt x="297" y="361"/>
                  </a:lnTo>
                  <a:cubicBezTo>
                    <a:pt x="269" y="361"/>
                    <a:pt x="240" y="333"/>
                    <a:pt x="240" y="304"/>
                  </a:cubicBezTo>
                  <a:cubicBezTo>
                    <a:pt x="240" y="269"/>
                    <a:pt x="269" y="248"/>
                    <a:pt x="297" y="248"/>
                  </a:cubicBezTo>
                  <a:cubicBezTo>
                    <a:pt x="332" y="248"/>
                    <a:pt x="354" y="269"/>
                    <a:pt x="354" y="304"/>
                  </a:cubicBezTo>
                  <a:cubicBezTo>
                    <a:pt x="354" y="333"/>
                    <a:pt x="332" y="361"/>
                    <a:pt x="297" y="361"/>
                  </a:cubicBezTo>
                  <a:close/>
                </a:path>
              </a:pathLst>
            </a:custGeom>
            <a:solidFill>
              <a:schemeClr val="accent3"/>
            </a:solidFill>
            <a:ln>
              <a:noFill/>
            </a:ln>
          </p:spPr>
          <p:txBody>
            <a:bodyPr wrap="none" anchor="ctr"/>
            <a:lstStyle/>
            <a:p>
              <a:endParaRPr lang="en-IN" sz="1350" dirty="0"/>
            </a:p>
          </p:txBody>
        </p:sp>
        <p:sp>
          <p:nvSpPr>
            <p:cNvPr id="43" name="Freeform 149">
              <a:extLst>
                <a:ext uri="{FF2B5EF4-FFF2-40B4-BE49-F238E27FC236}">
                  <a16:creationId xmlns:a16="http://schemas.microsoft.com/office/drawing/2014/main" id="{C53DE023-8B51-487D-4469-E760B83422E2}"/>
                </a:ext>
              </a:extLst>
            </p:cNvPr>
            <p:cNvSpPr>
              <a:spLocks/>
            </p:cNvSpPr>
            <p:nvPr/>
          </p:nvSpPr>
          <p:spPr bwMode="auto">
            <a:xfrm>
              <a:off x="3229125" y="3205190"/>
              <a:ext cx="449037" cy="610344"/>
            </a:xfrm>
            <a:custGeom>
              <a:avLst/>
              <a:gdLst>
                <a:gd name="T0" fmla="*/ 2147483646 w 364"/>
                <a:gd name="T1" fmla="*/ 2147483646 h 498"/>
                <a:gd name="T2" fmla="*/ 2147483646 w 364"/>
                <a:gd name="T3" fmla="*/ 2147483646 h 498"/>
                <a:gd name="T4" fmla="*/ 2147483646 w 364"/>
                <a:gd name="T5" fmla="*/ 2147483646 h 498"/>
                <a:gd name="T6" fmla="*/ 2147483646 w 364"/>
                <a:gd name="T7" fmla="*/ 2147483646 h 498"/>
                <a:gd name="T8" fmla="*/ 2147483646 w 364"/>
                <a:gd name="T9" fmla="*/ 2147483646 h 498"/>
                <a:gd name="T10" fmla="*/ 2147483646 w 364"/>
                <a:gd name="T11" fmla="*/ 2147483646 h 498"/>
                <a:gd name="T12" fmla="*/ 2147483646 w 364"/>
                <a:gd name="T13" fmla="*/ 2147483646 h 498"/>
                <a:gd name="T14" fmla="*/ 2147483646 w 364"/>
                <a:gd name="T15" fmla="*/ 2147483646 h 498"/>
                <a:gd name="T16" fmla="*/ 2147483646 w 364"/>
                <a:gd name="T17" fmla="*/ 2147483646 h 498"/>
                <a:gd name="T18" fmla="*/ 2147483646 w 364"/>
                <a:gd name="T19" fmla="*/ 2147483646 h 498"/>
                <a:gd name="T20" fmla="*/ 2147483646 w 364"/>
                <a:gd name="T21" fmla="*/ 0 h 498"/>
                <a:gd name="T22" fmla="*/ 0 w 364"/>
                <a:gd name="T23" fmla="*/ 2147483646 h 498"/>
                <a:gd name="T24" fmla="*/ 2147483646 w 364"/>
                <a:gd name="T25" fmla="*/ 2147483646 h 498"/>
                <a:gd name="T26" fmla="*/ 2147483646 w 364"/>
                <a:gd name="T27" fmla="*/ 2147483646 h 498"/>
                <a:gd name="T28" fmla="*/ 2147483646 w 364"/>
                <a:gd name="T29" fmla="*/ 2147483646 h 498"/>
                <a:gd name="T30" fmla="*/ 2147483646 w 364"/>
                <a:gd name="T31" fmla="*/ 2147483646 h 498"/>
                <a:gd name="T32" fmla="*/ 2147483646 w 364"/>
                <a:gd name="T33" fmla="*/ 2147483646 h 498"/>
                <a:gd name="T34" fmla="*/ 2147483646 w 364"/>
                <a:gd name="T35" fmla="*/ 2147483646 h 498"/>
                <a:gd name="T36" fmla="*/ 2147483646 w 364"/>
                <a:gd name="T37" fmla="*/ 2147483646 h 498"/>
                <a:gd name="T38" fmla="*/ 2147483646 w 364"/>
                <a:gd name="T39" fmla="*/ 2147483646 h 498"/>
                <a:gd name="T40" fmla="*/ 2147483646 w 364"/>
                <a:gd name="T41" fmla="*/ 2147483646 h 498"/>
                <a:gd name="T42" fmla="*/ 2147483646 w 364"/>
                <a:gd name="T43" fmla="*/ 2147483646 h 498"/>
                <a:gd name="T44" fmla="*/ 2147483646 w 364"/>
                <a:gd name="T45" fmla="*/ 2147483646 h 4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accent6"/>
            </a:solidFill>
            <a:ln>
              <a:noFill/>
            </a:ln>
          </p:spPr>
          <p:txBody>
            <a:bodyPr wrap="none" lIns="25718" tIns="12859" rIns="25718" bIns="12859" anchor="ctr"/>
            <a:lstStyle/>
            <a:p>
              <a:endParaRPr lang="en-IN" sz="1350"/>
            </a:p>
          </p:txBody>
        </p:sp>
        <p:sp>
          <p:nvSpPr>
            <p:cNvPr id="44" name="Freeform 9">
              <a:extLst>
                <a:ext uri="{FF2B5EF4-FFF2-40B4-BE49-F238E27FC236}">
                  <a16:creationId xmlns:a16="http://schemas.microsoft.com/office/drawing/2014/main" id="{6E7E286E-24BD-FF29-9C05-9C1E447FCB78}"/>
                </a:ext>
              </a:extLst>
            </p:cNvPr>
            <p:cNvSpPr>
              <a:spLocks/>
            </p:cNvSpPr>
            <p:nvPr/>
          </p:nvSpPr>
          <p:spPr bwMode="auto">
            <a:xfrm>
              <a:off x="4712976" y="4847402"/>
              <a:ext cx="527511" cy="527511"/>
            </a:xfrm>
            <a:custGeom>
              <a:avLst/>
              <a:gdLst>
                <a:gd name="T0" fmla="*/ 2147483646 w 426"/>
                <a:gd name="T1" fmla="*/ 0 h 426"/>
                <a:gd name="T2" fmla="*/ 2147483646 w 426"/>
                <a:gd name="T3" fmla="*/ 0 h 426"/>
                <a:gd name="T4" fmla="*/ 0 w 426"/>
                <a:gd name="T5" fmla="*/ 2147483646 h 426"/>
                <a:gd name="T6" fmla="*/ 2147483646 w 426"/>
                <a:gd name="T7" fmla="*/ 2147483646 h 426"/>
                <a:gd name="T8" fmla="*/ 2147483646 w 426"/>
                <a:gd name="T9" fmla="*/ 2147483646 h 426"/>
                <a:gd name="T10" fmla="*/ 2147483646 w 426"/>
                <a:gd name="T11" fmla="*/ 0 h 426"/>
                <a:gd name="T12" fmla="*/ 2147483646 w 426"/>
                <a:gd name="T13" fmla="*/ 2147483646 h 426"/>
                <a:gd name="T14" fmla="*/ 2147483646 w 426"/>
                <a:gd name="T15" fmla="*/ 2147483646 h 426"/>
                <a:gd name="T16" fmla="*/ 2147483646 w 426"/>
                <a:gd name="T17" fmla="*/ 2147483646 h 426"/>
                <a:gd name="T18" fmla="*/ 2147483646 w 426"/>
                <a:gd name="T19" fmla="*/ 2147483646 h 426"/>
                <a:gd name="T20" fmla="*/ 2147483646 w 426"/>
                <a:gd name="T21" fmla="*/ 2147483646 h 426"/>
                <a:gd name="T22" fmla="*/ 2147483646 w 426"/>
                <a:gd name="T23" fmla="*/ 2147483646 h 426"/>
                <a:gd name="T24" fmla="*/ 2147483646 w 426"/>
                <a:gd name="T25" fmla="*/ 2147483646 h 426"/>
                <a:gd name="T26" fmla="*/ 2147483646 w 426"/>
                <a:gd name="T27" fmla="*/ 2147483646 h 426"/>
                <a:gd name="T28" fmla="*/ 2147483646 w 426"/>
                <a:gd name="T29" fmla="*/ 2147483646 h 426"/>
                <a:gd name="T30" fmla="*/ 2147483646 w 426"/>
                <a:gd name="T31" fmla="*/ 2147483646 h 426"/>
                <a:gd name="T32" fmla="*/ 2147483646 w 426"/>
                <a:gd name="T33" fmla="*/ 2147483646 h 426"/>
                <a:gd name="T34" fmla="*/ 2147483646 w 426"/>
                <a:gd name="T35" fmla="*/ 2147483646 h 426"/>
                <a:gd name="T36" fmla="*/ 2147483646 w 426"/>
                <a:gd name="T37" fmla="*/ 2147483646 h 426"/>
                <a:gd name="T38" fmla="*/ 2147483646 w 426"/>
                <a:gd name="T39" fmla="*/ 2147483646 h 426"/>
                <a:gd name="T40" fmla="*/ 2147483646 w 426"/>
                <a:gd name="T41" fmla="*/ 2147483646 h 426"/>
                <a:gd name="T42" fmla="*/ 2147483646 w 426"/>
                <a:gd name="T43" fmla="*/ 2147483646 h 426"/>
                <a:gd name="T44" fmla="*/ 2147483646 w 426"/>
                <a:gd name="T45" fmla="*/ 2147483646 h 426"/>
                <a:gd name="T46" fmla="*/ 2147483646 w 426"/>
                <a:gd name="T47" fmla="*/ 2147483646 h 4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rgbClr val="0DAFDE"/>
            </a:solidFill>
            <a:ln>
              <a:noFill/>
            </a:ln>
          </p:spPr>
          <p:txBody>
            <a:bodyPr wrap="none" lIns="25718" tIns="12859" rIns="25718" bIns="12859" anchor="ctr"/>
            <a:lstStyle/>
            <a:p>
              <a:endParaRPr lang="en-IN" sz="1350"/>
            </a:p>
          </p:txBody>
        </p:sp>
        <p:sp>
          <p:nvSpPr>
            <p:cNvPr id="45" name="Freeform 169">
              <a:extLst>
                <a:ext uri="{FF2B5EF4-FFF2-40B4-BE49-F238E27FC236}">
                  <a16:creationId xmlns:a16="http://schemas.microsoft.com/office/drawing/2014/main" id="{B4F4BF04-FB16-3CA2-3991-1B765140DFCF}"/>
                </a:ext>
              </a:extLst>
            </p:cNvPr>
            <p:cNvSpPr>
              <a:spLocks/>
            </p:cNvSpPr>
            <p:nvPr/>
          </p:nvSpPr>
          <p:spPr bwMode="auto">
            <a:xfrm>
              <a:off x="8489804" y="3164228"/>
              <a:ext cx="601624" cy="479555"/>
            </a:xfrm>
            <a:custGeom>
              <a:avLst/>
              <a:gdLst>
                <a:gd name="T0" fmla="*/ 2147483646 w 487"/>
                <a:gd name="T1" fmla="*/ 2147483646 h 390"/>
                <a:gd name="T2" fmla="*/ 2147483646 w 487"/>
                <a:gd name="T3" fmla="*/ 2147483646 h 390"/>
                <a:gd name="T4" fmla="*/ 2147483646 w 487"/>
                <a:gd name="T5" fmla="*/ 2147483646 h 390"/>
                <a:gd name="T6" fmla="*/ 2147483646 w 487"/>
                <a:gd name="T7" fmla="*/ 2147483646 h 390"/>
                <a:gd name="T8" fmla="*/ 2147483646 w 487"/>
                <a:gd name="T9" fmla="*/ 2147483646 h 390"/>
                <a:gd name="T10" fmla="*/ 2147483646 w 487"/>
                <a:gd name="T11" fmla="*/ 2147483646 h 390"/>
                <a:gd name="T12" fmla="*/ 2147483646 w 487"/>
                <a:gd name="T13" fmla="*/ 2147483646 h 390"/>
                <a:gd name="T14" fmla="*/ 2147483646 w 487"/>
                <a:gd name="T15" fmla="*/ 2147483646 h 390"/>
                <a:gd name="T16" fmla="*/ 2147483646 w 487"/>
                <a:gd name="T17" fmla="*/ 2147483646 h 390"/>
                <a:gd name="T18" fmla="*/ 2147483646 w 487"/>
                <a:gd name="T19" fmla="*/ 2147483646 h 390"/>
                <a:gd name="T20" fmla="*/ 2147483646 w 487"/>
                <a:gd name="T21" fmla="*/ 2147483646 h 390"/>
                <a:gd name="T22" fmla="*/ 2147483646 w 487"/>
                <a:gd name="T23" fmla="*/ 2147483646 h 390"/>
                <a:gd name="T24" fmla="*/ 2147483646 w 487"/>
                <a:gd name="T25" fmla="*/ 2147483646 h 390"/>
                <a:gd name="T26" fmla="*/ 2147483646 w 487"/>
                <a:gd name="T27" fmla="*/ 2147483646 h 390"/>
                <a:gd name="T28" fmla="*/ 2147483646 w 487"/>
                <a:gd name="T29" fmla="*/ 2147483646 h 3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rgbClr val="C00000"/>
            </a:solidFill>
            <a:ln>
              <a:noFill/>
            </a:ln>
          </p:spPr>
          <p:txBody>
            <a:bodyPr wrap="none" lIns="25718" tIns="12859" rIns="25718" bIns="12859" anchor="ctr"/>
            <a:lstStyle/>
            <a:p>
              <a:endParaRPr lang="en-IN" sz="1350"/>
            </a:p>
          </p:txBody>
        </p:sp>
        <p:sp>
          <p:nvSpPr>
            <p:cNvPr id="46" name="TextBox 45">
              <a:extLst>
                <a:ext uri="{FF2B5EF4-FFF2-40B4-BE49-F238E27FC236}">
                  <a16:creationId xmlns:a16="http://schemas.microsoft.com/office/drawing/2014/main" id="{9E5FDCC8-394D-4D64-47FE-E78E2B17EAD5}"/>
                </a:ext>
              </a:extLst>
            </p:cNvPr>
            <p:cNvSpPr txBox="1"/>
            <p:nvPr/>
          </p:nvSpPr>
          <p:spPr>
            <a:xfrm>
              <a:off x="5158691" y="2015067"/>
              <a:ext cx="1896301" cy="984885"/>
            </a:xfrm>
            <a:prstGeom prst="rect">
              <a:avLst/>
            </a:prstGeom>
            <a:noFill/>
          </p:spPr>
          <p:txBody>
            <a:bodyPr wrap="square">
              <a:spAutoFit/>
            </a:bodyPr>
            <a:lstStyle/>
            <a:p>
              <a:pPr algn="ctr"/>
              <a:r>
                <a:rPr lang="en-IN" sz="2100" b="1" dirty="0">
                  <a:latin typeface="Roboto" panose="02000000000000000000" pitchFamily="2" charset="0"/>
                  <a:ea typeface="Roboto" panose="02000000000000000000" pitchFamily="2" charset="0"/>
                </a:rPr>
                <a:t>Sentiment </a:t>
              </a:r>
            </a:p>
            <a:p>
              <a:pPr algn="ctr"/>
              <a:r>
                <a:rPr lang="en-IN" sz="2100" b="1" dirty="0">
                  <a:latin typeface="Roboto" panose="02000000000000000000" pitchFamily="2" charset="0"/>
                  <a:ea typeface="Roboto" panose="02000000000000000000" pitchFamily="2" charset="0"/>
                </a:rPr>
                <a:t>Analysis</a:t>
              </a:r>
            </a:p>
          </p:txBody>
        </p:sp>
        <p:sp>
          <p:nvSpPr>
            <p:cNvPr id="47" name="TextBox 46">
              <a:extLst>
                <a:ext uri="{FF2B5EF4-FFF2-40B4-BE49-F238E27FC236}">
                  <a16:creationId xmlns:a16="http://schemas.microsoft.com/office/drawing/2014/main" id="{BC8DE028-DCFE-D4F6-58B1-2A4D02056D05}"/>
                </a:ext>
              </a:extLst>
            </p:cNvPr>
            <p:cNvSpPr txBox="1"/>
            <p:nvPr/>
          </p:nvSpPr>
          <p:spPr>
            <a:xfrm>
              <a:off x="9852661" y="2997420"/>
              <a:ext cx="2262555" cy="854934"/>
            </a:xfrm>
            <a:prstGeom prst="rect">
              <a:avLst/>
            </a:prstGeom>
            <a:noFill/>
          </p:spPr>
          <p:txBody>
            <a:bodyPr wrap="square" rtlCol="0">
              <a:spAutoFit/>
            </a:bodyPr>
            <a:lstStyle/>
            <a:p>
              <a:pPr defTabSz="685800">
                <a:spcBef>
                  <a:spcPts val="450"/>
                </a:spcBef>
                <a:defRPr/>
              </a:pPr>
              <a:r>
                <a:rPr lang="en-US" sz="1050" b="1" dirty="0">
                  <a:solidFill>
                    <a:schemeClr val="accent2"/>
                  </a:solidFill>
                  <a:latin typeface="Roboto" panose="02000000000000000000" pitchFamily="2" charset="0"/>
                  <a:ea typeface="Roboto" panose="02000000000000000000" pitchFamily="2" charset="0"/>
                </a:rPr>
                <a:t>Results</a:t>
              </a:r>
            </a:p>
            <a:p>
              <a:pPr defTabSz="685800">
                <a:spcBef>
                  <a:spcPts val="450"/>
                </a:spcBef>
                <a:defRPr/>
              </a:pPr>
              <a:r>
                <a:rPr lang="en-US" sz="1050" dirty="0">
                  <a:ln w="0"/>
                  <a:solidFill>
                    <a:schemeClr val="tx2"/>
                  </a:solidFill>
                  <a:effectLst>
                    <a:outerShdw blurRad="38100" dist="25400" dir="5400000" algn="ctr" rotWithShape="0">
                      <a:srgbClr val="6E747A">
                        <a:alpha val="43000"/>
                      </a:srgbClr>
                    </a:outerShdw>
                  </a:effectLst>
                  <a:latin typeface="Roboto" panose="02000000000000000000" pitchFamily="2" charset="0"/>
                  <a:ea typeface="Roboto" panose="02000000000000000000" pitchFamily="2" charset="0"/>
                </a:rPr>
                <a:t>Observing insights from the model output.</a:t>
              </a:r>
            </a:p>
          </p:txBody>
        </p:sp>
        <p:sp>
          <p:nvSpPr>
            <p:cNvPr id="48" name="TextBox 47">
              <a:extLst>
                <a:ext uri="{FF2B5EF4-FFF2-40B4-BE49-F238E27FC236}">
                  <a16:creationId xmlns:a16="http://schemas.microsoft.com/office/drawing/2014/main" id="{BA144A93-F07F-7A82-6E6C-E322483D3E4B}"/>
                </a:ext>
              </a:extLst>
            </p:cNvPr>
            <p:cNvSpPr txBox="1"/>
            <p:nvPr/>
          </p:nvSpPr>
          <p:spPr>
            <a:xfrm>
              <a:off x="132414" y="2997420"/>
              <a:ext cx="2262555" cy="854935"/>
            </a:xfrm>
            <a:prstGeom prst="rect">
              <a:avLst/>
            </a:prstGeom>
            <a:noFill/>
          </p:spPr>
          <p:txBody>
            <a:bodyPr wrap="square" rtlCol="0">
              <a:spAutoFit/>
            </a:bodyPr>
            <a:lstStyle/>
            <a:p>
              <a:pPr algn="r" defTabSz="685800">
                <a:spcBef>
                  <a:spcPts val="450"/>
                </a:spcBef>
                <a:defRPr/>
              </a:pPr>
              <a:r>
                <a:rPr lang="en-US" sz="1050" b="1" dirty="0">
                  <a:solidFill>
                    <a:schemeClr val="accent5"/>
                  </a:solidFill>
                  <a:latin typeface="Roboto" panose="02000000000000000000" pitchFamily="2" charset="0"/>
                  <a:ea typeface="Roboto" panose="02000000000000000000" pitchFamily="2" charset="0"/>
                </a:rPr>
                <a:t>Problem Statement</a:t>
              </a:r>
            </a:p>
            <a:p>
              <a:pPr algn="r" defTabSz="685800">
                <a:spcBef>
                  <a:spcPts val="450"/>
                </a:spcBef>
                <a:defRPr/>
              </a:pPr>
              <a:r>
                <a:rPr lang="en-US" sz="1050" dirty="0">
                  <a:ln w="0"/>
                  <a:solidFill>
                    <a:schemeClr val="tx2"/>
                  </a:solidFill>
                  <a:effectLst>
                    <a:outerShdw blurRad="38100" dist="25400" dir="5400000" algn="ctr" rotWithShape="0">
                      <a:srgbClr val="6E747A">
                        <a:alpha val="43000"/>
                      </a:srgbClr>
                    </a:outerShdw>
                  </a:effectLst>
                  <a:latin typeface="Roboto" panose="02000000000000000000" pitchFamily="2" charset="0"/>
                  <a:ea typeface="Roboto" panose="02000000000000000000" pitchFamily="2" charset="0"/>
                </a:rPr>
                <a:t>Discussing the business questions</a:t>
              </a:r>
            </a:p>
          </p:txBody>
        </p:sp>
        <p:sp>
          <p:nvSpPr>
            <p:cNvPr id="49" name="TextBox 48">
              <a:extLst>
                <a:ext uri="{FF2B5EF4-FFF2-40B4-BE49-F238E27FC236}">
                  <a16:creationId xmlns:a16="http://schemas.microsoft.com/office/drawing/2014/main" id="{57849FE1-5EC6-505D-DE6A-98B61D550E48}"/>
                </a:ext>
              </a:extLst>
            </p:cNvPr>
            <p:cNvSpPr txBox="1"/>
            <p:nvPr/>
          </p:nvSpPr>
          <p:spPr>
            <a:xfrm>
              <a:off x="1414023" y="4683637"/>
              <a:ext cx="2262555" cy="921364"/>
            </a:xfrm>
            <a:prstGeom prst="rect">
              <a:avLst/>
            </a:prstGeom>
            <a:noFill/>
          </p:spPr>
          <p:txBody>
            <a:bodyPr wrap="square" rtlCol="0">
              <a:spAutoFit/>
            </a:bodyPr>
            <a:lstStyle/>
            <a:p>
              <a:pPr algn="r" defTabSz="685800">
                <a:spcBef>
                  <a:spcPts val="450"/>
                </a:spcBef>
                <a:defRPr/>
              </a:pPr>
              <a:r>
                <a:rPr lang="en-US" sz="1050" b="1" dirty="0">
                  <a:solidFill>
                    <a:schemeClr val="accent4"/>
                  </a:solidFill>
                  <a:latin typeface="Roboto" panose="02000000000000000000" pitchFamily="2" charset="0"/>
                  <a:ea typeface="Roboto" panose="02000000000000000000" pitchFamily="2" charset="0"/>
                </a:rPr>
                <a:t>Data Overview</a:t>
              </a:r>
            </a:p>
            <a:p>
              <a:pPr algn="r" defTabSz="685800">
                <a:lnSpc>
                  <a:spcPct val="120000"/>
                </a:lnSpc>
                <a:spcBef>
                  <a:spcPts val="450"/>
                </a:spcBef>
                <a:defRPr/>
              </a:pPr>
              <a:r>
                <a:rPr lang="en-US" sz="1050" dirty="0">
                  <a:ln w="0"/>
                  <a:solidFill>
                    <a:schemeClr val="tx2"/>
                  </a:solidFill>
                  <a:effectLst>
                    <a:outerShdw blurRad="38100" dist="25400" dir="5400000" algn="ctr" rotWithShape="0">
                      <a:srgbClr val="6E747A">
                        <a:alpha val="43000"/>
                      </a:srgbClr>
                    </a:outerShdw>
                  </a:effectLst>
                  <a:latin typeface="Roboto" panose="02000000000000000000" pitchFamily="2" charset="0"/>
                  <a:ea typeface="Roboto" panose="02000000000000000000" pitchFamily="2" charset="0"/>
                </a:rPr>
                <a:t>Getting a little hands on the dataset</a:t>
              </a:r>
            </a:p>
          </p:txBody>
        </p:sp>
        <p:sp>
          <p:nvSpPr>
            <p:cNvPr id="50" name="TextBox 49">
              <a:extLst>
                <a:ext uri="{FF2B5EF4-FFF2-40B4-BE49-F238E27FC236}">
                  <a16:creationId xmlns:a16="http://schemas.microsoft.com/office/drawing/2014/main" id="{E4906782-EB3B-2EE1-3B15-6E92A43D469A}"/>
                </a:ext>
              </a:extLst>
            </p:cNvPr>
            <p:cNvSpPr txBox="1"/>
            <p:nvPr/>
          </p:nvSpPr>
          <p:spPr>
            <a:xfrm>
              <a:off x="8489804" y="4648498"/>
              <a:ext cx="2262555" cy="1501265"/>
            </a:xfrm>
            <a:prstGeom prst="rect">
              <a:avLst/>
            </a:prstGeom>
            <a:noFill/>
          </p:spPr>
          <p:txBody>
            <a:bodyPr wrap="square" rtlCol="0">
              <a:spAutoFit/>
            </a:bodyPr>
            <a:lstStyle/>
            <a:p>
              <a:pPr defTabSz="685800">
                <a:spcBef>
                  <a:spcPts val="450"/>
                </a:spcBef>
                <a:defRPr/>
              </a:pPr>
              <a:r>
                <a:rPr lang="en-US" sz="1050" b="1" dirty="0">
                  <a:solidFill>
                    <a:schemeClr val="accent2"/>
                  </a:solidFill>
                  <a:latin typeface="Roboto" panose="02000000000000000000" pitchFamily="2" charset="0"/>
                  <a:ea typeface="Roboto" panose="02000000000000000000" pitchFamily="2" charset="0"/>
                </a:rPr>
                <a:t>Modeling &amp; Data Engineering</a:t>
              </a:r>
            </a:p>
            <a:p>
              <a:pPr defTabSz="685800">
                <a:spcBef>
                  <a:spcPts val="450"/>
                </a:spcBef>
                <a:defRPr/>
              </a:pPr>
              <a:r>
                <a:rPr lang="en-US" sz="1050" dirty="0">
                  <a:ln w="0"/>
                  <a:solidFill>
                    <a:schemeClr val="tx2"/>
                  </a:solidFill>
                  <a:effectLst>
                    <a:outerShdw blurRad="38100" dist="25400" dir="5400000" algn="ctr" rotWithShape="0">
                      <a:srgbClr val="6E747A">
                        <a:alpha val="43000"/>
                      </a:srgbClr>
                    </a:outerShdw>
                  </a:effectLst>
                  <a:latin typeface="Roboto" panose="02000000000000000000" pitchFamily="2" charset="0"/>
                  <a:ea typeface="Roboto" panose="02000000000000000000" pitchFamily="2" charset="0"/>
                </a:rPr>
                <a:t>Converting out data into meaningful shapes for algorithms and executing a few Algorithms</a:t>
              </a:r>
              <a:r>
                <a:rPr lang="en-US" sz="1050" b="1" dirty="0">
                  <a:solidFill>
                    <a:schemeClr val="accent3"/>
                  </a:solidFill>
                  <a:latin typeface="Roboto" panose="02000000000000000000" pitchFamily="2" charset="0"/>
                  <a:ea typeface="Roboto" panose="02000000000000000000" pitchFamily="2" charset="0"/>
                </a:rPr>
                <a:t>.</a:t>
              </a:r>
            </a:p>
          </p:txBody>
        </p:sp>
      </p:grpSp>
      <p:sp>
        <p:nvSpPr>
          <p:cNvPr id="51" name="Donut 50">
            <a:extLst>
              <a:ext uri="{FF2B5EF4-FFF2-40B4-BE49-F238E27FC236}">
                <a16:creationId xmlns:a16="http://schemas.microsoft.com/office/drawing/2014/main" id="{5EA61215-623E-D8CE-5D4F-EA9421FD83A3}"/>
              </a:ext>
            </a:extLst>
          </p:cNvPr>
          <p:cNvSpPr/>
          <p:nvPr/>
        </p:nvSpPr>
        <p:spPr>
          <a:xfrm>
            <a:off x="3413104" y="2597728"/>
            <a:ext cx="1326426" cy="1325880"/>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B3A5658D-0DEF-27C9-059E-15815A553DCB}"/>
              </a:ext>
            </a:extLst>
          </p:cNvPr>
          <p:cNvSpPr/>
          <p:nvPr/>
        </p:nvSpPr>
        <p:spPr>
          <a:xfrm>
            <a:off x="3577627" y="2749484"/>
            <a:ext cx="994512" cy="10346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Premium Vector | Doodle bulb light idea for icon symbol of idea creativity  innovation inspiration vector illustration">
            <a:extLst>
              <a:ext uri="{FF2B5EF4-FFF2-40B4-BE49-F238E27FC236}">
                <a16:creationId xmlns:a16="http://schemas.microsoft.com/office/drawing/2014/main" id="{715E2207-CFCF-9364-28AC-A69CD6BBC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479" y="2942770"/>
            <a:ext cx="667390" cy="574917"/>
          </a:xfrm>
          <a:prstGeom prst="rect">
            <a:avLst/>
          </a:prstGeom>
          <a:noFill/>
          <a:extLst>
            <a:ext uri="{909E8E84-426E-40DD-AFC4-6F175D3DCCD1}">
              <a14:hiddenFill xmlns:a14="http://schemas.microsoft.com/office/drawing/2010/main">
                <a:solidFill>
                  <a:srgbClr val="FFFFFF"/>
                </a:solidFill>
              </a14:hiddenFill>
            </a:ext>
          </a:extLst>
        </p:spPr>
      </p:pic>
      <p:sp>
        <p:nvSpPr>
          <p:cNvPr id="55" name="Donut 54">
            <a:extLst>
              <a:ext uri="{FF2B5EF4-FFF2-40B4-BE49-F238E27FC236}">
                <a16:creationId xmlns:a16="http://schemas.microsoft.com/office/drawing/2014/main" id="{4CF08042-C182-FEBE-2034-3C3D1D023814}"/>
              </a:ext>
            </a:extLst>
          </p:cNvPr>
          <p:cNvSpPr/>
          <p:nvPr/>
        </p:nvSpPr>
        <p:spPr>
          <a:xfrm>
            <a:off x="4569283" y="3792394"/>
            <a:ext cx="1326426" cy="1325880"/>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F7951143-A8EE-C457-364A-B131E05903AF}"/>
              </a:ext>
            </a:extLst>
          </p:cNvPr>
          <p:cNvSpPr/>
          <p:nvPr/>
        </p:nvSpPr>
        <p:spPr>
          <a:xfrm>
            <a:off x="4709620" y="3923349"/>
            <a:ext cx="1045751" cy="10588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8" name="Picture 16" descr="File icon PNG, ICO or ICNS | Free vector icons">
            <a:extLst>
              <a:ext uri="{FF2B5EF4-FFF2-40B4-BE49-F238E27FC236}">
                <a16:creationId xmlns:a16="http://schemas.microsoft.com/office/drawing/2014/main" id="{9AFD6278-C39E-FB74-C567-53F0EB34D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371" y="4238209"/>
            <a:ext cx="443185" cy="443185"/>
          </a:xfrm>
          <a:prstGeom prst="rect">
            <a:avLst/>
          </a:prstGeom>
          <a:noFill/>
          <a:extLst>
            <a:ext uri="{909E8E84-426E-40DD-AFC4-6F175D3DCCD1}">
              <a14:hiddenFill xmlns:a14="http://schemas.microsoft.com/office/drawing/2010/main">
                <a:solidFill>
                  <a:srgbClr val="FFFFFF"/>
                </a:solidFill>
              </a14:hiddenFill>
            </a:ext>
          </a:extLst>
        </p:spPr>
      </p:pic>
      <p:sp>
        <p:nvSpPr>
          <p:cNvPr id="58" name="Donut 57">
            <a:extLst>
              <a:ext uri="{FF2B5EF4-FFF2-40B4-BE49-F238E27FC236}">
                <a16:creationId xmlns:a16="http://schemas.microsoft.com/office/drawing/2014/main" id="{E35404EE-C6E0-2643-7CE8-2863366D17B2}"/>
              </a:ext>
            </a:extLst>
          </p:cNvPr>
          <p:cNvSpPr/>
          <p:nvPr/>
        </p:nvSpPr>
        <p:spPr>
          <a:xfrm>
            <a:off x="6288373" y="3780726"/>
            <a:ext cx="1326426" cy="1325880"/>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a:extLst>
              <a:ext uri="{FF2B5EF4-FFF2-40B4-BE49-F238E27FC236}">
                <a16:creationId xmlns:a16="http://schemas.microsoft.com/office/drawing/2014/main" id="{31320B2B-03CB-0775-ECDE-ADA530E9E7E3}"/>
              </a:ext>
            </a:extLst>
          </p:cNvPr>
          <p:cNvSpPr/>
          <p:nvPr/>
        </p:nvSpPr>
        <p:spPr>
          <a:xfrm>
            <a:off x="6428710" y="3911681"/>
            <a:ext cx="1045751" cy="10588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32" name="Picture 20" descr="Goal, see, target icon, • aim icon - Download on Iconfinder">
            <a:extLst>
              <a:ext uri="{FF2B5EF4-FFF2-40B4-BE49-F238E27FC236}">
                <a16:creationId xmlns:a16="http://schemas.microsoft.com/office/drawing/2014/main" id="{EB5B4862-4CD3-4DA2-ED81-589AECD9A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7990" y="4268502"/>
            <a:ext cx="345211" cy="345211"/>
          </a:xfrm>
          <a:prstGeom prst="rect">
            <a:avLst/>
          </a:prstGeom>
          <a:noFill/>
          <a:extLst>
            <a:ext uri="{909E8E84-426E-40DD-AFC4-6F175D3DCCD1}">
              <a14:hiddenFill xmlns:a14="http://schemas.microsoft.com/office/drawing/2010/main">
                <a:solidFill>
                  <a:srgbClr val="FFFFFF"/>
                </a:solidFill>
              </a14:hiddenFill>
            </a:ext>
          </a:extLst>
        </p:spPr>
      </p:pic>
      <p:sp>
        <p:nvSpPr>
          <p:cNvPr id="60" name="Donut 59">
            <a:extLst>
              <a:ext uri="{FF2B5EF4-FFF2-40B4-BE49-F238E27FC236}">
                <a16:creationId xmlns:a16="http://schemas.microsoft.com/office/drawing/2014/main" id="{B2D9258F-D700-10E0-1453-0DD674A64A92}"/>
              </a:ext>
            </a:extLst>
          </p:cNvPr>
          <p:cNvSpPr/>
          <p:nvPr/>
        </p:nvSpPr>
        <p:spPr>
          <a:xfrm>
            <a:off x="7447080" y="2508310"/>
            <a:ext cx="1326426" cy="1325880"/>
          </a:xfrm>
          <a:prstGeom prst="donut">
            <a:avLst>
              <a:gd name="adj" fmla="val 11182"/>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Oval 60">
            <a:extLst>
              <a:ext uri="{FF2B5EF4-FFF2-40B4-BE49-F238E27FC236}">
                <a16:creationId xmlns:a16="http://schemas.microsoft.com/office/drawing/2014/main" id="{5E899DFB-D4FD-2E9B-7289-723C70DB8545}"/>
              </a:ext>
            </a:extLst>
          </p:cNvPr>
          <p:cNvSpPr/>
          <p:nvPr/>
        </p:nvSpPr>
        <p:spPr>
          <a:xfrm>
            <a:off x="7587417" y="2639265"/>
            <a:ext cx="1045751" cy="10588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38" name="Picture 26" descr="Mountain - Red Mountains Png , Free Transparent Clipart - ClipartKey">
            <a:extLst>
              <a:ext uri="{FF2B5EF4-FFF2-40B4-BE49-F238E27FC236}">
                <a16:creationId xmlns:a16="http://schemas.microsoft.com/office/drawing/2014/main" id="{157FD673-5AA9-0B88-4A19-C462EFE7318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878376" y="2993405"/>
            <a:ext cx="431185" cy="28479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2" name="Block Arc 61">
            <a:extLst>
              <a:ext uri="{FF2B5EF4-FFF2-40B4-BE49-F238E27FC236}">
                <a16:creationId xmlns:a16="http://schemas.microsoft.com/office/drawing/2014/main" id="{EAC928EF-5986-AD29-DCE4-DA8996E6E485}"/>
              </a:ext>
            </a:extLst>
          </p:cNvPr>
          <p:cNvSpPr/>
          <p:nvPr/>
        </p:nvSpPr>
        <p:spPr>
          <a:xfrm>
            <a:off x="4880205" y="1277172"/>
            <a:ext cx="2408358" cy="2313558"/>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83225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sp>
        <p:nvSpPr>
          <p:cNvPr id="5" name="TextBox 4">
            <a:extLst>
              <a:ext uri="{FF2B5EF4-FFF2-40B4-BE49-F238E27FC236}">
                <a16:creationId xmlns:a16="http://schemas.microsoft.com/office/drawing/2014/main" id="{D588EB25-57C4-1BA8-AFB8-7BC298A1AD45}"/>
              </a:ext>
            </a:extLst>
          </p:cNvPr>
          <p:cNvSpPr txBox="1"/>
          <p:nvPr/>
        </p:nvSpPr>
        <p:spPr>
          <a:xfrm>
            <a:off x="546208" y="2173356"/>
            <a:ext cx="1269339" cy="369332"/>
          </a:xfrm>
          <a:prstGeom prst="rect">
            <a:avLst/>
          </a:prstGeom>
          <a:noFill/>
        </p:spPr>
        <p:txBody>
          <a:bodyPr wrap="square" rtlCol="0">
            <a:spAutoFit/>
          </a:bodyPr>
          <a:lstStyle/>
          <a:p>
            <a:pPr algn="ctr"/>
            <a:r>
              <a:rPr lang="en-US" dirty="0"/>
              <a:t>Business</a:t>
            </a:r>
          </a:p>
        </p:txBody>
      </p:sp>
      <p:pic>
        <p:nvPicPr>
          <p:cNvPr id="11270" name="Picture 6" descr="Objective - Free business icons">
            <a:extLst>
              <a:ext uri="{FF2B5EF4-FFF2-40B4-BE49-F238E27FC236}">
                <a16:creationId xmlns:a16="http://schemas.microsoft.com/office/drawing/2014/main" id="{6A48B7F2-0812-C91B-F1ED-6A3552D85EC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833" y="2675210"/>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690C91-A911-FF4A-EC4A-F8FCBCD603F1}"/>
              </a:ext>
            </a:extLst>
          </p:cNvPr>
          <p:cNvSpPr txBox="1"/>
          <p:nvPr/>
        </p:nvSpPr>
        <p:spPr>
          <a:xfrm rot="5400000">
            <a:off x="1550505" y="3098901"/>
            <a:ext cx="1292341" cy="369332"/>
          </a:xfrm>
          <a:prstGeom prst="rect">
            <a:avLst/>
          </a:prstGeom>
          <a:noFill/>
        </p:spPr>
        <p:txBody>
          <a:bodyPr wrap="none" rtlCol="0">
            <a:spAutoFit/>
          </a:bodyPr>
          <a:lstStyle/>
          <a:p>
            <a:r>
              <a:rPr lang="en-US" dirty="0"/>
              <a:t>Objective</a:t>
            </a:r>
          </a:p>
        </p:txBody>
      </p:sp>
      <p:pic>
        <p:nvPicPr>
          <p:cNvPr id="2" name="Picture 1">
            <a:extLst>
              <a:ext uri="{FF2B5EF4-FFF2-40B4-BE49-F238E27FC236}">
                <a16:creationId xmlns:a16="http://schemas.microsoft.com/office/drawing/2014/main" id="{A7DBBFFB-6EBF-D382-FCD0-19F426084D0E}"/>
              </a:ext>
            </a:extLst>
          </p:cNvPr>
          <p:cNvPicPr>
            <a:picLocks noChangeAspect="1"/>
          </p:cNvPicPr>
          <p:nvPr/>
        </p:nvPicPr>
        <p:blipFill>
          <a:blip r:embed="rId5">
            <a:alphaModFix amt="87000"/>
            <a:extLst>
              <a:ext uri="{BEBA8EAE-BF5A-486C-A8C5-ECC9F3942E4B}">
                <a14:imgProps xmlns:a14="http://schemas.microsoft.com/office/drawing/2010/main">
                  <a14:imgLayer r:embed="rId6">
                    <a14:imgEffect>
                      <a14:colorTemperature colorTemp="6995"/>
                    </a14:imgEffect>
                    <a14:imgEffect>
                      <a14:saturation sat="200000"/>
                    </a14:imgEffect>
                  </a14:imgLayer>
                </a14:imgProps>
              </a:ext>
            </a:extLst>
          </a:blip>
          <a:stretch>
            <a:fillRect/>
          </a:stretch>
        </p:blipFill>
        <p:spPr>
          <a:xfrm>
            <a:off x="3154016" y="1103243"/>
            <a:ext cx="8004314" cy="5224647"/>
          </a:xfrm>
          <a:prstGeom prst="rect">
            <a:avLst/>
          </a:prstGeom>
        </p:spPr>
      </p:pic>
      <p:sp>
        <p:nvSpPr>
          <p:cNvPr id="17" name="TextBox 16">
            <a:extLst>
              <a:ext uri="{FF2B5EF4-FFF2-40B4-BE49-F238E27FC236}">
                <a16:creationId xmlns:a16="http://schemas.microsoft.com/office/drawing/2014/main" id="{98916BDD-CB93-AD57-5FF0-4C9E83BD92C5}"/>
              </a:ext>
            </a:extLst>
          </p:cNvPr>
          <p:cNvSpPr txBox="1"/>
          <p:nvPr/>
        </p:nvSpPr>
        <p:spPr>
          <a:xfrm rot="16200000">
            <a:off x="9803512" y="4469511"/>
            <a:ext cx="4315312" cy="461665"/>
          </a:xfrm>
          <a:prstGeom prst="rect">
            <a:avLst/>
          </a:prstGeom>
          <a:noFill/>
        </p:spPr>
        <p:txBody>
          <a:bodyPr wrap="square" rtlCol="0">
            <a:spAutoFit/>
          </a:bodyPr>
          <a:lstStyle/>
          <a:p>
            <a:r>
              <a:rPr lang="en-US" sz="2400" dirty="0">
                <a:solidFill>
                  <a:srgbClr val="0070C0"/>
                </a:solidFill>
              </a:rPr>
              <a:t>Software Application</a:t>
            </a:r>
          </a:p>
        </p:txBody>
      </p:sp>
      <p:pic>
        <p:nvPicPr>
          <p:cNvPr id="18" name="Picture 2" descr="Data, information, presentation, report, summary icon - Download on  Iconfinder">
            <a:extLst>
              <a:ext uri="{FF2B5EF4-FFF2-40B4-BE49-F238E27FC236}">
                <a16:creationId xmlns:a16="http://schemas.microsoft.com/office/drawing/2014/main" id="{D6D8D414-0475-CA2C-A0B1-8675C1698CEA}"/>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381" y="583012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Exploratory data analysis color icon Royalty Free Vector">
            <a:extLst>
              <a:ext uri="{FF2B5EF4-FFF2-40B4-BE49-F238E27FC236}">
                <a16:creationId xmlns:a16="http://schemas.microsoft.com/office/drawing/2014/main" id="{9B19E236-372F-CA6A-89FE-2A66662EB83C}"/>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achine learning - Free computer icons">
            <a:extLst>
              <a:ext uri="{FF2B5EF4-FFF2-40B4-BE49-F238E27FC236}">
                <a16:creationId xmlns:a16="http://schemas.microsoft.com/office/drawing/2014/main" id="{7E4EADF4-9184-602C-D683-8606C987BDD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11 Unsupervised Learning Icons - Free in SVG, PNG, ICO - IconScout">
            <a:extLst>
              <a:ext uri="{FF2B5EF4-FFF2-40B4-BE49-F238E27FC236}">
                <a16:creationId xmlns:a16="http://schemas.microsoft.com/office/drawing/2014/main" id="{09621CEC-788E-5EA0-CE65-03209B1D146D}"/>
              </a:ext>
            </a:extLst>
          </p:cNvPr>
          <p:cNvPicPr>
            <a:picLocks noChangeAspect="1" noChangeArrowheads="1"/>
          </p:cNvPicPr>
          <p:nvPr/>
        </p:nvPicPr>
        <p:blipFill>
          <a:blip r:embed="rId10">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Question mark with solid fill">
            <a:extLst>
              <a:ext uri="{FF2B5EF4-FFF2-40B4-BE49-F238E27FC236}">
                <a16:creationId xmlns:a16="http://schemas.microsoft.com/office/drawing/2014/main" id="{A4316879-8F90-8ACC-3CC4-877A07199E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297" y="5274046"/>
            <a:ext cx="551199" cy="494467"/>
          </a:xfrm>
          <a:prstGeom prst="rect">
            <a:avLst/>
          </a:prstGeom>
        </p:spPr>
      </p:pic>
    </p:spTree>
    <p:extLst>
      <p:ext uri="{BB962C8B-B14F-4D97-AF65-F5344CB8AC3E}">
        <p14:creationId xmlns:p14="http://schemas.microsoft.com/office/powerpoint/2010/main" val="2639908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sp>
        <p:nvSpPr>
          <p:cNvPr id="7" name="Donut 6">
            <a:extLst>
              <a:ext uri="{FF2B5EF4-FFF2-40B4-BE49-F238E27FC236}">
                <a16:creationId xmlns:a16="http://schemas.microsoft.com/office/drawing/2014/main" id="{7319147E-86D5-0888-10A7-EDDB8540C957}"/>
              </a:ext>
            </a:extLst>
          </p:cNvPr>
          <p:cNvSpPr/>
          <p:nvPr/>
        </p:nvSpPr>
        <p:spPr>
          <a:xfrm>
            <a:off x="82261" y="75877"/>
            <a:ext cx="831913" cy="726673"/>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EE68F3A0-EBB0-7434-E56C-9FADCA3C3711}"/>
              </a:ext>
            </a:extLst>
          </p:cNvPr>
          <p:cNvSpPr/>
          <p:nvPr/>
        </p:nvSpPr>
        <p:spPr>
          <a:xfrm>
            <a:off x="164523" y="151756"/>
            <a:ext cx="667390" cy="5749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Premium Vector | Doodle bulb light idea for icon symbol of idea creativity  innovation inspiration vector illustration">
            <a:extLst>
              <a:ext uri="{FF2B5EF4-FFF2-40B4-BE49-F238E27FC236}">
                <a16:creationId xmlns:a16="http://schemas.microsoft.com/office/drawing/2014/main" id="{47D8BB23-5384-5ABE-7FE8-C4111C9AB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31" y="308210"/>
            <a:ext cx="336993" cy="290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23F9120-A45C-DA06-A9E9-47AC0F2E4A09}"/>
              </a:ext>
            </a:extLst>
          </p:cNvPr>
          <p:cNvSpPr txBox="1"/>
          <p:nvPr/>
        </p:nvSpPr>
        <p:spPr>
          <a:xfrm>
            <a:off x="1061882" y="198400"/>
            <a:ext cx="832279" cy="400110"/>
          </a:xfrm>
          <a:prstGeom prst="rect">
            <a:avLst/>
          </a:prstGeom>
          <a:noFill/>
        </p:spPr>
        <p:txBody>
          <a:bodyPr wrap="none" rtlCol="0">
            <a:spAutoFit/>
          </a:bodyPr>
          <a:lstStyle/>
          <a:p>
            <a:r>
              <a:rPr lang="en-US" sz="1000" dirty="0">
                <a:solidFill>
                  <a:schemeClr val="accent5"/>
                </a:solidFill>
              </a:rPr>
              <a:t>Problem </a:t>
            </a:r>
          </a:p>
          <a:p>
            <a:r>
              <a:rPr lang="en-US" sz="1000" dirty="0">
                <a:solidFill>
                  <a:schemeClr val="accent5"/>
                </a:solidFill>
              </a:rPr>
              <a:t>Statement</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217" y="3429000"/>
            <a:ext cx="1267206" cy="1267206"/>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Medical Checklist Icon PNG &amp; SVG Design For T-Shirts">
            <a:extLst>
              <a:ext uri="{FF2B5EF4-FFF2-40B4-BE49-F238E27FC236}">
                <a16:creationId xmlns:a16="http://schemas.microsoft.com/office/drawing/2014/main" id="{905D5C5B-CD14-0B5A-D1BA-A0A81194583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8021" y="3015234"/>
            <a:ext cx="614934" cy="61493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70A920-D19B-C97C-527F-61E2C8248C91}"/>
              </a:ext>
            </a:extLst>
          </p:cNvPr>
          <p:cNvSpPr txBox="1"/>
          <p:nvPr/>
        </p:nvSpPr>
        <p:spPr>
          <a:xfrm>
            <a:off x="1785488" y="3877937"/>
            <a:ext cx="1051891" cy="369332"/>
          </a:xfrm>
          <a:prstGeom prst="rect">
            <a:avLst/>
          </a:prstGeom>
          <a:noFill/>
        </p:spPr>
        <p:txBody>
          <a:bodyPr wrap="none" rtlCol="0">
            <a:spAutoFit/>
          </a:bodyPr>
          <a:lstStyle/>
          <a:p>
            <a:r>
              <a:rPr lang="en-US" b="1" dirty="0">
                <a:ln w="22225">
                  <a:solidFill>
                    <a:schemeClr val="tx1"/>
                  </a:solidFill>
                  <a:prstDash val="solid"/>
                </a:ln>
                <a:solidFill>
                  <a:srgbClr val="FF0000"/>
                </a:solidFill>
                <a:latin typeface="Bauhaus 93" pitchFamily="82" charset="77"/>
              </a:rPr>
              <a:t>PREVISIT</a:t>
            </a:r>
            <a:endParaRPr lang="en-US" dirty="0">
              <a:ln w="22225">
                <a:solidFill>
                  <a:schemeClr val="tx1"/>
                </a:solidFill>
                <a:prstDash val="solid"/>
              </a:ln>
              <a:solidFill>
                <a:srgbClr val="FF0000"/>
              </a:solidFill>
              <a:latin typeface="Bauhaus 93" pitchFamily="82" charset="77"/>
            </a:endParaRPr>
          </a:p>
        </p:txBody>
      </p:sp>
      <p:sp>
        <p:nvSpPr>
          <p:cNvPr id="13" name="Rounded Rectangular Callout 12">
            <a:extLst>
              <a:ext uri="{FF2B5EF4-FFF2-40B4-BE49-F238E27FC236}">
                <a16:creationId xmlns:a16="http://schemas.microsoft.com/office/drawing/2014/main" id="{3C1BCFCD-095A-D351-91A4-4BEEC658F71D}"/>
              </a:ext>
            </a:extLst>
          </p:cNvPr>
          <p:cNvSpPr/>
          <p:nvPr/>
        </p:nvSpPr>
        <p:spPr>
          <a:xfrm>
            <a:off x="649224" y="1718191"/>
            <a:ext cx="1938528" cy="1261872"/>
          </a:xfrm>
          <a:prstGeom prst="wedgeRoundRectCallout">
            <a:avLst>
              <a:gd name="adj1" fmla="val -21776"/>
              <a:gd name="adj2" fmla="val 7481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100" b="1" dirty="0">
                <a:ln/>
                <a:solidFill>
                  <a:schemeClr val="accent4"/>
                </a:solidFill>
              </a:rPr>
              <a:t>PROVIDE RATING ANALYSIS FOR ALL RESTAURANTS AND E-COMMERCE PLATFORM</a:t>
            </a:r>
          </a:p>
        </p:txBody>
      </p:sp>
      <p:sp>
        <p:nvSpPr>
          <p:cNvPr id="14" name="TextBox 13">
            <a:extLst>
              <a:ext uri="{FF2B5EF4-FFF2-40B4-BE49-F238E27FC236}">
                <a16:creationId xmlns:a16="http://schemas.microsoft.com/office/drawing/2014/main" id="{C7D22D39-4DF6-2EE0-AA92-FD5CE711B37D}"/>
              </a:ext>
            </a:extLst>
          </p:cNvPr>
          <p:cNvSpPr txBox="1"/>
          <p:nvPr/>
        </p:nvSpPr>
        <p:spPr>
          <a:xfrm>
            <a:off x="4102608" y="1348859"/>
            <a:ext cx="5468112" cy="369332"/>
          </a:xfrm>
          <a:prstGeom prst="rect">
            <a:avLst/>
          </a:prstGeom>
          <a:noFill/>
        </p:spPr>
        <p:txBody>
          <a:bodyPr wrap="square" rtlCol="0">
            <a:spAutoFit/>
          </a:bodyPr>
          <a:lstStyle/>
          <a:p>
            <a:r>
              <a:rPr lang="en-US" dirty="0"/>
              <a:t>RATING ANALYSIS FOR </a:t>
            </a:r>
            <a:r>
              <a:rPr lang="en-US" dirty="0">
                <a:solidFill>
                  <a:srgbClr val="00FDFF"/>
                </a:solidFill>
              </a:rPr>
              <a:t>NEW YORK </a:t>
            </a:r>
            <a:r>
              <a:rPr lang="en-US" dirty="0"/>
              <a:t>RESTAURANTS</a:t>
            </a:r>
          </a:p>
        </p:txBody>
      </p:sp>
      <p:pic>
        <p:nvPicPr>
          <p:cNvPr id="15376" name="Picture 16" descr="Restaurants and Cafes Vector Free Icon Set - GraphicSurf.com">
            <a:extLst>
              <a:ext uri="{FF2B5EF4-FFF2-40B4-BE49-F238E27FC236}">
                <a16:creationId xmlns:a16="http://schemas.microsoft.com/office/drawing/2014/main" id="{0282B44D-2776-675A-B916-F3069D1EA50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90414" y="2266950"/>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2FDA65-1903-B2F6-202F-067386A579E7}"/>
              </a:ext>
            </a:extLst>
          </p:cNvPr>
          <p:cNvSpPr txBox="1"/>
          <p:nvPr/>
        </p:nvSpPr>
        <p:spPr>
          <a:xfrm>
            <a:off x="3606453" y="4946904"/>
            <a:ext cx="6460423" cy="923330"/>
          </a:xfrm>
          <a:prstGeom prst="rect">
            <a:avLst/>
          </a:prstGeom>
          <a:noFill/>
        </p:spPr>
        <p:txBody>
          <a:bodyPr wrap="none" rtlCol="0">
            <a:spAutoFit/>
          </a:bodyPr>
          <a:lstStyle/>
          <a:p>
            <a:pPr algn="ctr"/>
            <a:r>
              <a:rPr lang="en-US" dirty="0"/>
              <a:t>OUR MAJOR TASK IS TO ANALYZE THE </a:t>
            </a:r>
          </a:p>
          <a:p>
            <a:pPr algn="ctr"/>
            <a:r>
              <a:rPr lang="en-US" dirty="0">
                <a:solidFill>
                  <a:srgbClr val="00FDFF"/>
                </a:solidFill>
              </a:rPr>
              <a:t>OVERALL SENTIMENT </a:t>
            </a:r>
          </a:p>
          <a:p>
            <a:pPr algn="ctr"/>
            <a:r>
              <a:rPr lang="en-US" dirty="0"/>
              <a:t>OF CUSTOMERS FROM NEW YORK RESTAURANTS RATINGS</a:t>
            </a:r>
          </a:p>
        </p:txBody>
      </p:sp>
    </p:spTree>
    <p:extLst>
      <p:ext uri="{BB962C8B-B14F-4D97-AF65-F5344CB8AC3E}">
        <p14:creationId xmlns:p14="http://schemas.microsoft.com/office/powerpoint/2010/main" val="3191594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sp>
        <p:nvSpPr>
          <p:cNvPr id="7" name="Donut 6">
            <a:extLst>
              <a:ext uri="{FF2B5EF4-FFF2-40B4-BE49-F238E27FC236}">
                <a16:creationId xmlns:a16="http://schemas.microsoft.com/office/drawing/2014/main" id="{7319147E-86D5-0888-10A7-EDDB8540C957}"/>
              </a:ext>
            </a:extLst>
          </p:cNvPr>
          <p:cNvSpPr/>
          <p:nvPr/>
        </p:nvSpPr>
        <p:spPr>
          <a:xfrm>
            <a:off x="82261" y="75877"/>
            <a:ext cx="831913" cy="726673"/>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EE68F3A0-EBB0-7434-E56C-9FADCA3C3711}"/>
              </a:ext>
            </a:extLst>
          </p:cNvPr>
          <p:cNvSpPr/>
          <p:nvPr/>
        </p:nvSpPr>
        <p:spPr>
          <a:xfrm>
            <a:off x="164523" y="151756"/>
            <a:ext cx="667390" cy="5749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Premium Vector | Doodle bulb light idea for icon symbol of idea creativity  innovation inspiration vector illustration">
            <a:extLst>
              <a:ext uri="{FF2B5EF4-FFF2-40B4-BE49-F238E27FC236}">
                <a16:creationId xmlns:a16="http://schemas.microsoft.com/office/drawing/2014/main" id="{47D8BB23-5384-5ABE-7FE8-C4111C9AB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31" y="308210"/>
            <a:ext cx="336993" cy="290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23F9120-A45C-DA06-A9E9-47AC0F2E4A09}"/>
              </a:ext>
            </a:extLst>
          </p:cNvPr>
          <p:cNvSpPr txBox="1"/>
          <p:nvPr/>
        </p:nvSpPr>
        <p:spPr>
          <a:xfrm>
            <a:off x="1061882" y="198400"/>
            <a:ext cx="832279" cy="400110"/>
          </a:xfrm>
          <a:prstGeom prst="rect">
            <a:avLst/>
          </a:prstGeom>
          <a:noFill/>
        </p:spPr>
        <p:txBody>
          <a:bodyPr wrap="none" rtlCol="0">
            <a:spAutoFit/>
          </a:bodyPr>
          <a:lstStyle/>
          <a:p>
            <a:r>
              <a:rPr lang="en-US" sz="1000" dirty="0">
                <a:solidFill>
                  <a:schemeClr val="accent5"/>
                </a:solidFill>
              </a:rPr>
              <a:t>Problem </a:t>
            </a:r>
          </a:p>
          <a:p>
            <a:r>
              <a:rPr lang="en-US" sz="1000" dirty="0">
                <a:solidFill>
                  <a:schemeClr val="accent5"/>
                </a:solidFill>
              </a:rPr>
              <a:t>Statement</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66" y="87842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Users with solid fill">
            <a:extLst>
              <a:ext uri="{FF2B5EF4-FFF2-40B4-BE49-F238E27FC236}">
                <a16:creationId xmlns:a16="http://schemas.microsoft.com/office/drawing/2014/main" id="{956A98B6-3C33-10FB-A4F1-EAE714B2B3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837" y="485209"/>
            <a:ext cx="914400" cy="914400"/>
          </a:xfrm>
          <a:prstGeom prst="rect">
            <a:avLst/>
          </a:prstGeom>
        </p:spPr>
      </p:pic>
      <p:sp>
        <p:nvSpPr>
          <p:cNvPr id="4" name="5-Point Star 3">
            <a:extLst>
              <a:ext uri="{FF2B5EF4-FFF2-40B4-BE49-F238E27FC236}">
                <a16:creationId xmlns:a16="http://schemas.microsoft.com/office/drawing/2014/main" id="{03E764BF-659F-2822-5778-8E13913CA8BA}"/>
              </a:ext>
            </a:extLst>
          </p:cNvPr>
          <p:cNvSpPr/>
          <p:nvPr/>
        </p:nvSpPr>
        <p:spPr>
          <a:xfrm>
            <a:off x="3197929" y="209475"/>
            <a:ext cx="273603" cy="275734"/>
          </a:xfrm>
          <a:prstGeom prst="star5">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art 10">
            <a:extLst>
              <a:ext uri="{FF2B5EF4-FFF2-40B4-BE49-F238E27FC236}">
                <a16:creationId xmlns:a16="http://schemas.microsoft.com/office/drawing/2014/main" id="{BBA51B64-5E51-334E-6551-992490246EA1}"/>
              </a:ext>
            </a:extLst>
          </p:cNvPr>
          <p:cNvSpPr/>
          <p:nvPr/>
        </p:nvSpPr>
        <p:spPr>
          <a:xfrm>
            <a:off x="3583061" y="271927"/>
            <a:ext cx="263951" cy="219173"/>
          </a:xfrm>
          <a:prstGeom prst="hear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4E64BEA8-C70E-FE8C-DB01-59E9B01028C2}"/>
              </a:ext>
            </a:extLst>
          </p:cNvPr>
          <p:cNvSpPr/>
          <p:nvPr/>
        </p:nvSpPr>
        <p:spPr>
          <a:xfrm>
            <a:off x="3924445" y="209475"/>
            <a:ext cx="273603" cy="275734"/>
          </a:xfrm>
          <a:prstGeom prst="star5">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85F033-5219-035B-8C8D-15B038B829E0}"/>
              </a:ext>
            </a:extLst>
          </p:cNvPr>
          <p:cNvSpPr txBox="1"/>
          <p:nvPr/>
        </p:nvSpPr>
        <p:spPr>
          <a:xfrm>
            <a:off x="2780907" y="2052653"/>
            <a:ext cx="2536272"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t>Mix of ratings &amp; Reviews</a:t>
            </a:r>
          </a:p>
          <a:p>
            <a:r>
              <a:rPr lang="en-US" sz="1400" dirty="0"/>
              <a:t>	Google, Amazon </a:t>
            </a:r>
            <a:r>
              <a:rPr lang="en-US" sz="1400" dirty="0" err="1"/>
              <a:t>etc</a:t>
            </a:r>
            <a:endParaRPr lang="en-US" sz="1400" dirty="0"/>
          </a:p>
        </p:txBody>
      </p:sp>
      <p:sp>
        <p:nvSpPr>
          <p:cNvPr id="18" name="TextBox 17">
            <a:extLst>
              <a:ext uri="{FF2B5EF4-FFF2-40B4-BE49-F238E27FC236}">
                <a16:creationId xmlns:a16="http://schemas.microsoft.com/office/drawing/2014/main" id="{79B0DA73-4675-6599-2FF3-99E3FA202BC7}"/>
              </a:ext>
            </a:extLst>
          </p:cNvPr>
          <p:cNvSpPr txBox="1"/>
          <p:nvPr/>
        </p:nvSpPr>
        <p:spPr>
          <a:xfrm>
            <a:off x="2652514" y="1258300"/>
            <a:ext cx="2117887" cy="369332"/>
          </a:xfrm>
          <a:prstGeom prst="rect">
            <a:avLst/>
          </a:prstGeom>
          <a:noFill/>
        </p:spPr>
        <p:txBody>
          <a:bodyPr wrap="none" rtlCol="0">
            <a:spAutoFit/>
          </a:bodyPr>
          <a:lstStyle/>
          <a:p>
            <a:r>
              <a:rPr lang="en-US" dirty="0">
                <a:solidFill>
                  <a:srgbClr val="0DAFDE"/>
                </a:solidFill>
              </a:rPr>
              <a:t>Structured Rating</a:t>
            </a:r>
          </a:p>
        </p:txBody>
      </p:sp>
      <p:sp>
        <p:nvSpPr>
          <p:cNvPr id="19" name="TextBox 18">
            <a:extLst>
              <a:ext uri="{FF2B5EF4-FFF2-40B4-BE49-F238E27FC236}">
                <a16:creationId xmlns:a16="http://schemas.microsoft.com/office/drawing/2014/main" id="{A8A96C80-AB82-68A0-149F-C2554EE21415}"/>
              </a:ext>
            </a:extLst>
          </p:cNvPr>
          <p:cNvSpPr txBox="1"/>
          <p:nvPr/>
        </p:nvSpPr>
        <p:spPr>
          <a:xfrm>
            <a:off x="2780907" y="3000894"/>
            <a:ext cx="3977371"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t>Ratings are proxy to sentiments</a:t>
            </a:r>
          </a:p>
          <a:p>
            <a:r>
              <a:rPr lang="en-US" sz="1400" dirty="0"/>
              <a:t> 	&lt;3 – Negative, 3 – Neutral, &gt;3 - Positive</a:t>
            </a:r>
          </a:p>
        </p:txBody>
      </p:sp>
      <p:sp>
        <p:nvSpPr>
          <p:cNvPr id="20" name="TextBox 19">
            <a:extLst>
              <a:ext uri="{FF2B5EF4-FFF2-40B4-BE49-F238E27FC236}">
                <a16:creationId xmlns:a16="http://schemas.microsoft.com/office/drawing/2014/main" id="{382D5908-B3D9-D0CD-AD08-222D7D6378B8}"/>
              </a:ext>
            </a:extLst>
          </p:cNvPr>
          <p:cNvSpPr txBox="1"/>
          <p:nvPr/>
        </p:nvSpPr>
        <p:spPr>
          <a:xfrm>
            <a:off x="2780907" y="3949135"/>
            <a:ext cx="3334567"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Aggregation is possible and easy</a:t>
            </a:r>
          </a:p>
        </p:txBody>
      </p:sp>
      <p:pic>
        <p:nvPicPr>
          <p:cNvPr id="21" name="Picture 20">
            <a:extLst>
              <a:ext uri="{FF2B5EF4-FFF2-40B4-BE49-F238E27FC236}">
                <a16:creationId xmlns:a16="http://schemas.microsoft.com/office/drawing/2014/main" id="{A6C05F5F-ED2F-B9DF-0711-F1429EB2C532}"/>
              </a:ext>
            </a:extLst>
          </p:cNvPr>
          <p:cNvPicPr>
            <a:picLocks noChangeAspect="1"/>
          </p:cNvPicPr>
          <p:nvPr/>
        </p:nvPicPr>
        <p:blipFill>
          <a:blip r:embed="rId6"/>
          <a:stretch>
            <a:fillRect/>
          </a:stretch>
        </p:blipFill>
        <p:spPr>
          <a:xfrm>
            <a:off x="7105888" y="1929290"/>
            <a:ext cx="4500601" cy="2044741"/>
          </a:xfrm>
          <a:prstGeom prst="rect">
            <a:avLst/>
          </a:prstGeom>
        </p:spPr>
      </p:pic>
      <p:sp>
        <p:nvSpPr>
          <p:cNvPr id="23" name="Rectangle 22">
            <a:extLst>
              <a:ext uri="{FF2B5EF4-FFF2-40B4-BE49-F238E27FC236}">
                <a16:creationId xmlns:a16="http://schemas.microsoft.com/office/drawing/2014/main" id="{7EEE7243-42D3-D200-7A63-FAFB2065137A}"/>
              </a:ext>
            </a:extLst>
          </p:cNvPr>
          <p:cNvSpPr/>
          <p:nvPr/>
        </p:nvSpPr>
        <p:spPr>
          <a:xfrm>
            <a:off x="7105888" y="1929289"/>
            <a:ext cx="405039" cy="4250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2E8EC1-C30D-8958-B570-198068CA82DB}"/>
              </a:ext>
            </a:extLst>
          </p:cNvPr>
          <p:cNvSpPr/>
          <p:nvPr/>
        </p:nvSpPr>
        <p:spPr>
          <a:xfrm>
            <a:off x="7510927" y="2026763"/>
            <a:ext cx="1060692" cy="103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C907CF5-B6E4-805F-21B2-0F180DF663B6}"/>
              </a:ext>
            </a:extLst>
          </p:cNvPr>
          <p:cNvPicPr>
            <a:picLocks noChangeAspect="1"/>
          </p:cNvPicPr>
          <p:nvPr/>
        </p:nvPicPr>
        <p:blipFill>
          <a:blip r:embed="rId7"/>
          <a:stretch>
            <a:fillRect/>
          </a:stretch>
        </p:blipFill>
        <p:spPr>
          <a:xfrm>
            <a:off x="7105887" y="4094482"/>
            <a:ext cx="4500601" cy="2044741"/>
          </a:xfrm>
          <a:prstGeom prst="rect">
            <a:avLst/>
          </a:prstGeom>
        </p:spPr>
      </p:pic>
      <p:sp>
        <p:nvSpPr>
          <p:cNvPr id="26" name="Rectangle 25">
            <a:extLst>
              <a:ext uri="{FF2B5EF4-FFF2-40B4-BE49-F238E27FC236}">
                <a16:creationId xmlns:a16="http://schemas.microsoft.com/office/drawing/2014/main" id="{20198164-D7DB-FCCC-5917-A33DC9D73163}"/>
              </a:ext>
            </a:extLst>
          </p:cNvPr>
          <p:cNvSpPr/>
          <p:nvPr/>
        </p:nvSpPr>
        <p:spPr>
          <a:xfrm>
            <a:off x="7105888" y="4094482"/>
            <a:ext cx="405039" cy="57178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27" name="Rectangle 26">
            <a:extLst>
              <a:ext uri="{FF2B5EF4-FFF2-40B4-BE49-F238E27FC236}">
                <a16:creationId xmlns:a16="http://schemas.microsoft.com/office/drawing/2014/main" id="{2F06555A-D239-C9FF-8B2D-96CB09A6BCD9}"/>
              </a:ext>
            </a:extLst>
          </p:cNvPr>
          <p:cNvSpPr/>
          <p:nvPr/>
        </p:nvSpPr>
        <p:spPr>
          <a:xfrm>
            <a:off x="7510927" y="4250793"/>
            <a:ext cx="1060692" cy="1609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9" name="TextBox 28">
            <a:extLst>
              <a:ext uri="{FF2B5EF4-FFF2-40B4-BE49-F238E27FC236}">
                <a16:creationId xmlns:a16="http://schemas.microsoft.com/office/drawing/2014/main" id="{2125EA2C-6159-D5AD-10D0-06DBCB7AB216}"/>
              </a:ext>
            </a:extLst>
          </p:cNvPr>
          <p:cNvSpPr txBox="1"/>
          <p:nvPr/>
        </p:nvSpPr>
        <p:spPr>
          <a:xfrm>
            <a:off x="7691634" y="1258300"/>
            <a:ext cx="2383986" cy="369332"/>
          </a:xfrm>
          <a:prstGeom prst="rect">
            <a:avLst/>
          </a:prstGeom>
          <a:noFill/>
        </p:spPr>
        <p:txBody>
          <a:bodyPr wrap="none" rtlCol="0">
            <a:spAutoFit/>
          </a:bodyPr>
          <a:lstStyle/>
          <a:p>
            <a:r>
              <a:rPr lang="en-US" dirty="0">
                <a:solidFill>
                  <a:srgbClr val="0DAFDE"/>
                </a:solidFill>
              </a:rPr>
              <a:t>Unstructured Rating</a:t>
            </a:r>
          </a:p>
        </p:txBody>
      </p:sp>
      <p:sp>
        <p:nvSpPr>
          <p:cNvPr id="30" name="TextBox 29">
            <a:extLst>
              <a:ext uri="{FF2B5EF4-FFF2-40B4-BE49-F238E27FC236}">
                <a16:creationId xmlns:a16="http://schemas.microsoft.com/office/drawing/2014/main" id="{4F9001EF-2303-021D-192F-B0AB7E8A4AE8}"/>
              </a:ext>
            </a:extLst>
          </p:cNvPr>
          <p:cNvSpPr txBox="1"/>
          <p:nvPr/>
        </p:nvSpPr>
        <p:spPr>
          <a:xfrm>
            <a:off x="7691634" y="2139147"/>
            <a:ext cx="2286203"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Plain Text Feedbacks</a:t>
            </a:r>
          </a:p>
        </p:txBody>
      </p:sp>
      <p:sp>
        <p:nvSpPr>
          <p:cNvPr id="31" name="TextBox 30">
            <a:extLst>
              <a:ext uri="{FF2B5EF4-FFF2-40B4-BE49-F238E27FC236}">
                <a16:creationId xmlns:a16="http://schemas.microsoft.com/office/drawing/2014/main" id="{7DB7FDFB-C848-4512-94F3-3ADCBF4AB5CC}"/>
              </a:ext>
            </a:extLst>
          </p:cNvPr>
          <p:cNvSpPr txBox="1"/>
          <p:nvPr/>
        </p:nvSpPr>
        <p:spPr>
          <a:xfrm>
            <a:off x="7691634" y="3002637"/>
            <a:ext cx="3977371"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No Ratings to understand the sentiments</a:t>
            </a:r>
          </a:p>
        </p:txBody>
      </p:sp>
      <p:sp>
        <p:nvSpPr>
          <p:cNvPr id="32" name="TextBox 31">
            <a:extLst>
              <a:ext uri="{FF2B5EF4-FFF2-40B4-BE49-F238E27FC236}">
                <a16:creationId xmlns:a16="http://schemas.microsoft.com/office/drawing/2014/main" id="{5A7C9A89-F490-3648-E1EE-E2CB521D0F87}"/>
              </a:ext>
            </a:extLst>
          </p:cNvPr>
          <p:cNvSpPr txBox="1"/>
          <p:nvPr/>
        </p:nvSpPr>
        <p:spPr>
          <a:xfrm>
            <a:off x="7691634" y="3949134"/>
            <a:ext cx="3914854"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t>Aggregation on feedback not possible</a:t>
            </a:r>
          </a:p>
        </p:txBody>
      </p:sp>
      <p:pic>
        <p:nvPicPr>
          <p:cNvPr id="35" name="Picture 34">
            <a:extLst>
              <a:ext uri="{FF2B5EF4-FFF2-40B4-BE49-F238E27FC236}">
                <a16:creationId xmlns:a16="http://schemas.microsoft.com/office/drawing/2014/main" id="{F8D462E6-80C3-6CAD-E4E0-2ABB1E86B45C}"/>
              </a:ext>
            </a:extLst>
          </p:cNvPr>
          <p:cNvPicPr>
            <a:picLocks noChangeAspect="1"/>
          </p:cNvPicPr>
          <p:nvPr/>
        </p:nvPicPr>
        <p:blipFill>
          <a:blip r:embed="rId8"/>
          <a:stretch>
            <a:fillRect/>
          </a:stretch>
        </p:blipFill>
        <p:spPr>
          <a:xfrm>
            <a:off x="1061882" y="1929289"/>
            <a:ext cx="5419318" cy="1259694"/>
          </a:xfrm>
          <a:prstGeom prst="rect">
            <a:avLst/>
          </a:prstGeom>
        </p:spPr>
      </p:pic>
      <p:pic>
        <p:nvPicPr>
          <p:cNvPr id="36" name="Picture 35">
            <a:extLst>
              <a:ext uri="{FF2B5EF4-FFF2-40B4-BE49-F238E27FC236}">
                <a16:creationId xmlns:a16="http://schemas.microsoft.com/office/drawing/2014/main" id="{E8961431-8F14-EFAB-5FDC-50EFC3369F95}"/>
              </a:ext>
            </a:extLst>
          </p:cNvPr>
          <p:cNvPicPr>
            <a:picLocks noChangeAspect="1"/>
          </p:cNvPicPr>
          <p:nvPr/>
        </p:nvPicPr>
        <p:blipFill>
          <a:blip r:embed="rId9"/>
          <a:stretch>
            <a:fillRect/>
          </a:stretch>
        </p:blipFill>
        <p:spPr>
          <a:xfrm>
            <a:off x="1061882" y="3265120"/>
            <a:ext cx="5419318" cy="708911"/>
          </a:xfrm>
          <a:prstGeom prst="rect">
            <a:avLst/>
          </a:prstGeom>
        </p:spPr>
      </p:pic>
      <p:pic>
        <p:nvPicPr>
          <p:cNvPr id="37" name="Picture 36">
            <a:extLst>
              <a:ext uri="{FF2B5EF4-FFF2-40B4-BE49-F238E27FC236}">
                <a16:creationId xmlns:a16="http://schemas.microsoft.com/office/drawing/2014/main" id="{90DF067E-AF01-4040-ED05-8B1E4B7E5404}"/>
              </a:ext>
            </a:extLst>
          </p:cNvPr>
          <p:cNvPicPr>
            <a:picLocks noChangeAspect="1"/>
          </p:cNvPicPr>
          <p:nvPr/>
        </p:nvPicPr>
        <p:blipFill>
          <a:blip r:embed="rId10"/>
          <a:stretch>
            <a:fillRect/>
          </a:stretch>
        </p:blipFill>
        <p:spPr>
          <a:xfrm>
            <a:off x="1081352" y="4050169"/>
            <a:ext cx="5419318" cy="879733"/>
          </a:xfrm>
          <a:prstGeom prst="rect">
            <a:avLst/>
          </a:prstGeom>
        </p:spPr>
      </p:pic>
      <p:sp>
        <p:nvSpPr>
          <p:cNvPr id="38" name="Rectangle 37">
            <a:extLst>
              <a:ext uri="{FF2B5EF4-FFF2-40B4-BE49-F238E27FC236}">
                <a16:creationId xmlns:a16="http://schemas.microsoft.com/office/drawing/2014/main" id="{441946C9-DD87-D580-BED7-7CF4FAA27AE3}"/>
              </a:ext>
            </a:extLst>
          </p:cNvPr>
          <p:cNvSpPr/>
          <p:nvPr/>
        </p:nvSpPr>
        <p:spPr>
          <a:xfrm>
            <a:off x="4015819" y="2333854"/>
            <a:ext cx="631595" cy="2420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DDF5D1C-7198-07B4-2C53-46A3488E8F40}"/>
              </a:ext>
            </a:extLst>
          </p:cNvPr>
          <p:cNvSpPr/>
          <p:nvPr/>
        </p:nvSpPr>
        <p:spPr>
          <a:xfrm>
            <a:off x="4476058" y="3630979"/>
            <a:ext cx="841121" cy="26013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3A3C2AC-7F69-87AD-04CF-AADAC852041E}"/>
              </a:ext>
            </a:extLst>
          </p:cNvPr>
          <p:cNvSpPr/>
          <p:nvPr/>
        </p:nvSpPr>
        <p:spPr>
          <a:xfrm>
            <a:off x="1243749" y="4666269"/>
            <a:ext cx="775159" cy="30165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ular Callout 40">
            <a:extLst>
              <a:ext uri="{FF2B5EF4-FFF2-40B4-BE49-F238E27FC236}">
                <a16:creationId xmlns:a16="http://schemas.microsoft.com/office/drawing/2014/main" id="{97257351-8171-99C4-3C75-864CBA84A5BE}"/>
              </a:ext>
            </a:extLst>
          </p:cNvPr>
          <p:cNvSpPr/>
          <p:nvPr/>
        </p:nvSpPr>
        <p:spPr>
          <a:xfrm>
            <a:off x="8239026" y="485209"/>
            <a:ext cx="1121317" cy="618257"/>
          </a:xfrm>
          <a:prstGeom prst="wedgeRectCallout">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Tree>
    <p:extLst>
      <p:ext uri="{BB962C8B-B14F-4D97-AF65-F5344CB8AC3E}">
        <p14:creationId xmlns:p14="http://schemas.microsoft.com/office/powerpoint/2010/main" val="1146191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21"/>
                                        </p:tgtEl>
                                        <p:attrNameLst>
                                          <p:attrName>ppt_x</p:attrName>
                                        </p:attrNameLst>
                                      </p:cBhvr>
                                      <p:tavLst>
                                        <p:tav tm="0">
                                          <p:val>
                                            <p:strVal val="ppt_x"/>
                                          </p:val>
                                        </p:tav>
                                        <p:tav tm="100000">
                                          <p:val>
                                            <p:strVal val="ppt_x"/>
                                          </p:val>
                                        </p:tav>
                                      </p:tavLst>
                                    </p:anim>
                                    <p:anim calcmode="lin" valueType="num">
                                      <p:cBhvr additive="base">
                                        <p:cTn id="47" dur="500"/>
                                        <p:tgtEl>
                                          <p:spTgt spid="21"/>
                                        </p:tgtEl>
                                        <p:attrNameLst>
                                          <p:attrName>ppt_y</p:attrName>
                                        </p:attrNameLst>
                                      </p:cBhvr>
                                      <p:tavLst>
                                        <p:tav tm="0">
                                          <p:val>
                                            <p:strVal val="ppt_y"/>
                                          </p:val>
                                        </p:tav>
                                        <p:tav tm="100000">
                                          <p:val>
                                            <p:strVal val="1+ppt_h/2"/>
                                          </p:val>
                                        </p:tav>
                                      </p:tavLst>
                                    </p:anim>
                                    <p:set>
                                      <p:cBhvr>
                                        <p:cTn id="48" dur="1" fill="hold">
                                          <p:stCondLst>
                                            <p:cond delay="499"/>
                                          </p:stCondLst>
                                        </p:cTn>
                                        <p:tgtEl>
                                          <p:spTgt spid="21"/>
                                        </p:tgtEl>
                                        <p:attrNameLst>
                                          <p:attrName>style.visibility</p:attrName>
                                        </p:attrNameLst>
                                      </p:cBhvr>
                                      <p:to>
                                        <p:strVal val="hidden"/>
                                      </p:to>
                                    </p:set>
                                  </p:childTnLst>
                                </p:cTn>
                              </p:par>
                              <p:par>
                                <p:cTn id="49" presetID="2" presetClass="exit" presetSubtype="4" fill="hold" grpId="1" nodeType="withEffect">
                                  <p:stCondLst>
                                    <p:cond delay="0"/>
                                  </p:stCondLst>
                                  <p:childTnLst>
                                    <p:anim calcmode="lin" valueType="num">
                                      <p:cBhvr additive="base">
                                        <p:cTn id="50" dur="500"/>
                                        <p:tgtEl>
                                          <p:spTgt spid="24"/>
                                        </p:tgtEl>
                                        <p:attrNameLst>
                                          <p:attrName>ppt_x</p:attrName>
                                        </p:attrNameLst>
                                      </p:cBhvr>
                                      <p:tavLst>
                                        <p:tav tm="0">
                                          <p:val>
                                            <p:strVal val="ppt_x"/>
                                          </p:val>
                                        </p:tav>
                                        <p:tav tm="100000">
                                          <p:val>
                                            <p:strVal val="ppt_x"/>
                                          </p:val>
                                        </p:tav>
                                      </p:tavLst>
                                    </p:anim>
                                    <p:anim calcmode="lin" valueType="num">
                                      <p:cBhvr additive="base">
                                        <p:cTn id="51" dur="500"/>
                                        <p:tgtEl>
                                          <p:spTgt spid="24"/>
                                        </p:tgtEl>
                                        <p:attrNameLst>
                                          <p:attrName>ppt_y</p:attrName>
                                        </p:attrNameLst>
                                      </p:cBhvr>
                                      <p:tavLst>
                                        <p:tav tm="0">
                                          <p:val>
                                            <p:strVal val="ppt_y"/>
                                          </p:val>
                                        </p:tav>
                                        <p:tav tm="100000">
                                          <p:val>
                                            <p:strVal val="1+ppt_h/2"/>
                                          </p:val>
                                        </p:tav>
                                      </p:tavLst>
                                    </p:anim>
                                    <p:set>
                                      <p:cBhvr>
                                        <p:cTn id="52" dur="1" fill="hold">
                                          <p:stCondLst>
                                            <p:cond delay="499"/>
                                          </p:stCondLst>
                                        </p:cTn>
                                        <p:tgtEl>
                                          <p:spTgt spid="24"/>
                                        </p:tgtEl>
                                        <p:attrNameLst>
                                          <p:attrName>style.visibility</p:attrName>
                                        </p:attrNameLst>
                                      </p:cBhvr>
                                      <p:to>
                                        <p:strVal val="hidden"/>
                                      </p:to>
                                    </p:set>
                                  </p:childTnLst>
                                </p:cTn>
                              </p:par>
                              <p:par>
                                <p:cTn id="53" presetID="2" presetClass="exit" presetSubtype="4" fill="hold" grpId="1" nodeType="withEffect">
                                  <p:stCondLst>
                                    <p:cond delay="0"/>
                                  </p:stCondLst>
                                  <p:childTnLst>
                                    <p:anim calcmode="lin" valueType="num">
                                      <p:cBhvr additive="base">
                                        <p:cTn id="54" dur="500"/>
                                        <p:tgtEl>
                                          <p:spTgt spid="23"/>
                                        </p:tgtEl>
                                        <p:attrNameLst>
                                          <p:attrName>ppt_x</p:attrName>
                                        </p:attrNameLst>
                                      </p:cBhvr>
                                      <p:tavLst>
                                        <p:tav tm="0">
                                          <p:val>
                                            <p:strVal val="ppt_x"/>
                                          </p:val>
                                        </p:tav>
                                        <p:tav tm="100000">
                                          <p:val>
                                            <p:strVal val="ppt_x"/>
                                          </p:val>
                                        </p:tav>
                                      </p:tavLst>
                                    </p:anim>
                                    <p:anim calcmode="lin" valueType="num">
                                      <p:cBhvr additive="base">
                                        <p:cTn id="55" dur="500"/>
                                        <p:tgtEl>
                                          <p:spTgt spid="23"/>
                                        </p:tgtEl>
                                        <p:attrNameLst>
                                          <p:attrName>ppt_y</p:attrName>
                                        </p:attrNameLst>
                                      </p:cBhvr>
                                      <p:tavLst>
                                        <p:tav tm="0">
                                          <p:val>
                                            <p:strVal val="ppt_y"/>
                                          </p:val>
                                        </p:tav>
                                        <p:tav tm="100000">
                                          <p:val>
                                            <p:strVal val="1+ppt_h/2"/>
                                          </p:val>
                                        </p:tav>
                                      </p:tavLst>
                                    </p:anim>
                                    <p:set>
                                      <p:cBhvr>
                                        <p:cTn id="56" dur="1" fill="hold">
                                          <p:stCondLst>
                                            <p:cond delay="499"/>
                                          </p:stCondLst>
                                        </p:cTn>
                                        <p:tgtEl>
                                          <p:spTgt spid="23"/>
                                        </p:tgtEl>
                                        <p:attrNameLst>
                                          <p:attrName>style.visibility</p:attrName>
                                        </p:attrNameLst>
                                      </p:cBhvr>
                                      <p:to>
                                        <p:strVal val="hidden"/>
                                      </p:to>
                                    </p:set>
                                  </p:childTnLst>
                                </p:cTn>
                              </p:par>
                              <p:par>
                                <p:cTn id="57" presetID="2" presetClass="exit" presetSubtype="4" fill="hold" grpId="1" nodeType="withEffect">
                                  <p:stCondLst>
                                    <p:cond delay="0"/>
                                  </p:stCondLst>
                                  <p:childTnLst>
                                    <p:anim calcmode="lin" valueType="num">
                                      <p:cBhvr additive="base">
                                        <p:cTn id="58" dur="500"/>
                                        <p:tgtEl>
                                          <p:spTgt spid="27"/>
                                        </p:tgtEl>
                                        <p:attrNameLst>
                                          <p:attrName>ppt_x</p:attrName>
                                        </p:attrNameLst>
                                      </p:cBhvr>
                                      <p:tavLst>
                                        <p:tav tm="0">
                                          <p:val>
                                            <p:strVal val="ppt_x"/>
                                          </p:val>
                                        </p:tav>
                                        <p:tav tm="100000">
                                          <p:val>
                                            <p:strVal val="ppt_x"/>
                                          </p:val>
                                        </p:tav>
                                      </p:tavLst>
                                    </p:anim>
                                    <p:anim calcmode="lin" valueType="num">
                                      <p:cBhvr additive="base">
                                        <p:cTn id="59" dur="500"/>
                                        <p:tgtEl>
                                          <p:spTgt spid="27"/>
                                        </p:tgtEl>
                                        <p:attrNameLst>
                                          <p:attrName>ppt_y</p:attrName>
                                        </p:attrNameLst>
                                      </p:cBhvr>
                                      <p:tavLst>
                                        <p:tav tm="0">
                                          <p:val>
                                            <p:strVal val="ppt_y"/>
                                          </p:val>
                                        </p:tav>
                                        <p:tav tm="100000">
                                          <p:val>
                                            <p:strVal val="1+ppt_h/2"/>
                                          </p:val>
                                        </p:tav>
                                      </p:tavLst>
                                    </p:anim>
                                    <p:set>
                                      <p:cBhvr>
                                        <p:cTn id="60" dur="1" fill="hold">
                                          <p:stCondLst>
                                            <p:cond delay="499"/>
                                          </p:stCondLst>
                                        </p:cTn>
                                        <p:tgtEl>
                                          <p:spTgt spid="27"/>
                                        </p:tgtEl>
                                        <p:attrNameLst>
                                          <p:attrName>style.visibility</p:attrName>
                                        </p:attrNameLst>
                                      </p:cBhvr>
                                      <p:to>
                                        <p:strVal val="hidden"/>
                                      </p:to>
                                    </p:set>
                                  </p:childTnLst>
                                </p:cTn>
                              </p:par>
                              <p:par>
                                <p:cTn id="61" presetID="2" presetClass="exit" presetSubtype="4" fill="hold" grpId="1" nodeType="withEffect">
                                  <p:stCondLst>
                                    <p:cond delay="0"/>
                                  </p:stCondLst>
                                  <p:childTnLst>
                                    <p:anim calcmode="lin" valueType="num">
                                      <p:cBhvr additive="base">
                                        <p:cTn id="62" dur="500"/>
                                        <p:tgtEl>
                                          <p:spTgt spid="26"/>
                                        </p:tgtEl>
                                        <p:attrNameLst>
                                          <p:attrName>ppt_x</p:attrName>
                                        </p:attrNameLst>
                                      </p:cBhvr>
                                      <p:tavLst>
                                        <p:tav tm="0">
                                          <p:val>
                                            <p:strVal val="ppt_x"/>
                                          </p:val>
                                        </p:tav>
                                        <p:tav tm="100000">
                                          <p:val>
                                            <p:strVal val="ppt_x"/>
                                          </p:val>
                                        </p:tav>
                                      </p:tavLst>
                                    </p:anim>
                                    <p:anim calcmode="lin" valueType="num">
                                      <p:cBhvr additive="base">
                                        <p:cTn id="63" dur="500"/>
                                        <p:tgtEl>
                                          <p:spTgt spid="26"/>
                                        </p:tgtEl>
                                        <p:attrNameLst>
                                          <p:attrName>ppt_y</p:attrName>
                                        </p:attrNameLst>
                                      </p:cBhvr>
                                      <p:tavLst>
                                        <p:tav tm="0">
                                          <p:val>
                                            <p:strVal val="ppt_y"/>
                                          </p:val>
                                        </p:tav>
                                        <p:tav tm="100000">
                                          <p:val>
                                            <p:strVal val="1+ppt_h/2"/>
                                          </p:val>
                                        </p:tav>
                                      </p:tavLst>
                                    </p:anim>
                                    <p:set>
                                      <p:cBhvr>
                                        <p:cTn id="64" dur="1" fill="hold">
                                          <p:stCondLst>
                                            <p:cond delay="499"/>
                                          </p:stCondLst>
                                        </p:cTn>
                                        <p:tgtEl>
                                          <p:spTgt spid="26"/>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25"/>
                                        </p:tgtEl>
                                        <p:attrNameLst>
                                          <p:attrName>ppt_x</p:attrName>
                                        </p:attrNameLst>
                                      </p:cBhvr>
                                      <p:tavLst>
                                        <p:tav tm="0">
                                          <p:val>
                                            <p:strVal val="ppt_x"/>
                                          </p:val>
                                        </p:tav>
                                        <p:tav tm="100000">
                                          <p:val>
                                            <p:strVal val="ppt_x"/>
                                          </p:val>
                                        </p:tav>
                                      </p:tavLst>
                                    </p:anim>
                                    <p:anim calcmode="lin" valueType="num">
                                      <p:cBhvr additive="base">
                                        <p:cTn id="67" dur="500"/>
                                        <p:tgtEl>
                                          <p:spTgt spid="25"/>
                                        </p:tgtEl>
                                        <p:attrNameLst>
                                          <p:attrName>ppt_y</p:attrName>
                                        </p:attrNameLst>
                                      </p:cBhvr>
                                      <p:tavLst>
                                        <p:tav tm="0">
                                          <p:val>
                                            <p:strVal val="ppt_y"/>
                                          </p:val>
                                        </p:tav>
                                        <p:tav tm="100000">
                                          <p:val>
                                            <p:strVal val="1+ppt_h/2"/>
                                          </p:val>
                                        </p:tav>
                                      </p:tavLst>
                                    </p:anim>
                                    <p:set>
                                      <p:cBhvr>
                                        <p:cTn id="68" dur="1" fill="hold">
                                          <p:stCondLst>
                                            <p:cond delay="499"/>
                                          </p:stCondLst>
                                        </p:cTn>
                                        <p:tgtEl>
                                          <p:spTgt spid="2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ppt_x"/>
                                          </p:val>
                                        </p:tav>
                                        <p:tav tm="100000">
                                          <p:val>
                                            <p:strVal val="#ppt_x"/>
                                          </p:val>
                                        </p:tav>
                                      </p:tavLst>
                                    </p:anim>
                                    <p:anim calcmode="lin" valueType="num">
                                      <p:cBhvr additive="base">
                                        <p:cTn id="8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500" fill="hold"/>
                                        <p:tgtEl>
                                          <p:spTgt spid="39"/>
                                        </p:tgtEl>
                                        <p:attrNameLst>
                                          <p:attrName>ppt_x</p:attrName>
                                        </p:attrNameLst>
                                      </p:cBhvr>
                                      <p:tavLst>
                                        <p:tav tm="0">
                                          <p:val>
                                            <p:strVal val="#ppt_x"/>
                                          </p:val>
                                        </p:tav>
                                        <p:tav tm="100000">
                                          <p:val>
                                            <p:strVal val="#ppt_x"/>
                                          </p:val>
                                        </p:tav>
                                      </p:tavLst>
                                    </p:anim>
                                    <p:anim calcmode="lin" valueType="num">
                                      <p:cBhvr additive="base">
                                        <p:cTn id="96" dur="50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fill="hold"/>
                                        <p:tgtEl>
                                          <p:spTgt spid="37"/>
                                        </p:tgtEl>
                                        <p:attrNameLst>
                                          <p:attrName>ppt_x</p:attrName>
                                        </p:attrNameLst>
                                      </p:cBhvr>
                                      <p:tavLst>
                                        <p:tav tm="0">
                                          <p:val>
                                            <p:strVal val="#ppt_x"/>
                                          </p:val>
                                        </p:tav>
                                        <p:tav tm="100000">
                                          <p:val>
                                            <p:strVal val="#ppt_x"/>
                                          </p:val>
                                        </p:tav>
                                      </p:tavLst>
                                    </p:anim>
                                    <p:anim calcmode="lin" valueType="num">
                                      <p:cBhvr additive="base">
                                        <p:cTn id="104" dur="500" fill="hold"/>
                                        <p:tgtEl>
                                          <p:spTgt spid="3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additive="base">
                                        <p:cTn id="107" dur="500" fill="hold"/>
                                        <p:tgtEl>
                                          <p:spTgt spid="40"/>
                                        </p:tgtEl>
                                        <p:attrNameLst>
                                          <p:attrName>ppt_x</p:attrName>
                                        </p:attrNameLst>
                                      </p:cBhvr>
                                      <p:tavLst>
                                        <p:tav tm="0">
                                          <p:val>
                                            <p:strVal val="#ppt_x"/>
                                          </p:val>
                                        </p:tav>
                                        <p:tav tm="100000">
                                          <p:val>
                                            <p:strVal val="#ppt_x"/>
                                          </p:val>
                                        </p:tav>
                                      </p:tavLst>
                                    </p:anim>
                                    <p:anim calcmode="lin" valueType="num">
                                      <p:cBhvr additive="base">
                                        <p:cTn id="10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3" grpId="0" animBg="1"/>
      <p:bldP spid="23" grpId="1" animBg="1"/>
      <p:bldP spid="24" grpId="0" animBg="1"/>
      <p:bldP spid="24" grpId="1" animBg="1"/>
      <p:bldP spid="26" grpId="0" animBg="1"/>
      <p:bldP spid="26" grpId="1" animBg="1"/>
      <p:bldP spid="27" grpId="0" animBg="1"/>
      <p:bldP spid="27" grpId="1" animBg="1"/>
      <p:bldP spid="30" grpId="0"/>
      <p:bldP spid="31" grpId="0"/>
      <p:bldP spid="32" grpId="0"/>
      <p:bldP spid="38" grpId="0" animBg="1"/>
      <p:bldP spid="39" grpId="0" animBg="1"/>
      <p:bldP spid="4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sp>
        <p:nvSpPr>
          <p:cNvPr id="7" name="Donut 6">
            <a:extLst>
              <a:ext uri="{FF2B5EF4-FFF2-40B4-BE49-F238E27FC236}">
                <a16:creationId xmlns:a16="http://schemas.microsoft.com/office/drawing/2014/main" id="{7319147E-86D5-0888-10A7-EDDB8540C957}"/>
              </a:ext>
            </a:extLst>
          </p:cNvPr>
          <p:cNvSpPr/>
          <p:nvPr/>
        </p:nvSpPr>
        <p:spPr>
          <a:xfrm>
            <a:off x="82261" y="75877"/>
            <a:ext cx="831913" cy="726673"/>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EE68F3A0-EBB0-7434-E56C-9FADCA3C3711}"/>
              </a:ext>
            </a:extLst>
          </p:cNvPr>
          <p:cNvSpPr/>
          <p:nvPr/>
        </p:nvSpPr>
        <p:spPr>
          <a:xfrm>
            <a:off x="164523" y="151756"/>
            <a:ext cx="667390" cy="5749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Premium Vector | Doodle bulb light idea for icon symbol of idea creativity  innovation inspiration vector illustration">
            <a:extLst>
              <a:ext uri="{FF2B5EF4-FFF2-40B4-BE49-F238E27FC236}">
                <a16:creationId xmlns:a16="http://schemas.microsoft.com/office/drawing/2014/main" id="{47D8BB23-5384-5ABE-7FE8-C4111C9AB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31" y="308210"/>
            <a:ext cx="336993" cy="290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23F9120-A45C-DA06-A9E9-47AC0F2E4A09}"/>
              </a:ext>
            </a:extLst>
          </p:cNvPr>
          <p:cNvSpPr txBox="1"/>
          <p:nvPr/>
        </p:nvSpPr>
        <p:spPr>
          <a:xfrm>
            <a:off x="914174" y="1427576"/>
            <a:ext cx="1131442" cy="400110"/>
          </a:xfrm>
          <a:prstGeom prst="rect">
            <a:avLst/>
          </a:prstGeom>
          <a:noFill/>
        </p:spPr>
        <p:txBody>
          <a:bodyPr wrap="square" rtlCol="0">
            <a:spAutoFit/>
          </a:bodyPr>
          <a:lstStyle/>
          <a:p>
            <a:r>
              <a:rPr lang="en-US" sz="1000" dirty="0">
                <a:solidFill>
                  <a:schemeClr val="accent5"/>
                </a:solidFill>
              </a:rPr>
              <a:t>Problem </a:t>
            </a:r>
          </a:p>
          <a:p>
            <a:r>
              <a:rPr lang="en-US" sz="1000" dirty="0">
                <a:solidFill>
                  <a:schemeClr val="accent5"/>
                </a:solidFill>
              </a:rPr>
              <a:t>Statement</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59336B-2B8B-CB03-3BB1-F5C263387525}"/>
              </a:ext>
            </a:extLst>
          </p:cNvPr>
          <p:cNvSpPr txBox="1"/>
          <p:nvPr/>
        </p:nvSpPr>
        <p:spPr>
          <a:xfrm>
            <a:off x="2340805" y="1894787"/>
            <a:ext cx="7510389" cy="369332"/>
          </a:xfrm>
          <a:prstGeom prst="rect">
            <a:avLst/>
          </a:prstGeom>
          <a:noFill/>
        </p:spPr>
        <p:txBody>
          <a:bodyPr wrap="none" rtlCol="0">
            <a:spAutoFit/>
          </a:bodyPr>
          <a:lstStyle/>
          <a:p>
            <a:r>
              <a:rPr lang="en-US" dirty="0"/>
              <a:t>How to analyze the </a:t>
            </a:r>
            <a:r>
              <a:rPr lang="en-US" dirty="0">
                <a:solidFill>
                  <a:srgbClr val="00FDFF"/>
                </a:solidFill>
              </a:rPr>
              <a:t>unstructured customer</a:t>
            </a:r>
            <a:r>
              <a:rPr lang="en-US" dirty="0"/>
              <a:t> feedbacks at scale?</a:t>
            </a:r>
          </a:p>
        </p:txBody>
      </p:sp>
      <p:sp>
        <p:nvSpPr>
          <p:cNvPr id="12" name="TextBox 11">
            <a:extLst>
              <a:ext uri="{FF2B5EF4-FFF2-40B4-BE49-F238E27FC236}">
                <a16:creationId xmlns:a16="http://schemas.microsoft.com/office/drawing/2014/main" id="{3EC8E658-6028-0F70-F554-5B3D4C7A8A8E}"/>
              </a:ext>
            </a:extLst>
          </p:cNvPr>
          <p:cNvSpPr txBox="1"/>
          <p:nvPr/>
        </p:nvSpPr>
        <p:spPr>
          <a:xfrm>
            <a:off x="6268824" y="2725860"/>
            <a:ext cx="4886274" cy="369332"/>
          </a:xfrm>
          <a:prstGeom prst="rect">
            <a:avLst/>
          </a:prstGeom>
          <a:noFill/>
        </p:spPr>
        <p:txBody>
          <a:bodyPr wrap="none" rtlCol="0">
            <a:spAutoFit/>
          </a:bodyPr>
          <a:lstStyle/>
          <a:p>
            <a:r>
              <a:rPr lang="en-US" dirty="0"/>
              <a:t>This is where </a:t>
            </a:r>
            <a:r>
              <a:rPr lang="en-US" dirty="0">
                <a:solidFill>
                  <a:srgbClr val="CA2252"/>
                </a:solidFill>
              </a:rPr>
              <a:t>Machine Learning </a:t>
            </a:r>
            <a:r>
              <a:rPr lang="en-US" dirty="0"/>
              <a:t>comes in…</a:t>
            </a:r>
          </a:p>
        </p:txBody>
      </p:sp>
      <p:pic>
        <p:nvPicPr>
          <p:cNvPr id="17418" name="Picture 10" descr="Experience, meter, satisfaction, user, ux icon - Download on Iconfinder">
            <a:extLst>
              <a:ext uri="{FF2B5EF4-FFF2-40B4-BE49-F238E27FC236}">
                <a16:creationId xmlns:a16="http://schemas.microsoft.com/office/drawing/2014/main" id="{A988DE61-A250-A340-62B6-D1AC9A9CA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69" y="3278852"/>
            <a:ext cx="2036236" cy="20362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F43582-F29B-C8A9-5B3E-BC37CFBF6B7B}"/>
              </a:ext>
            </a:extLst>
          </p:cNvPr>
          <p:cNvSpPr txBox="1"/>
          <p:nvPr/>
        </p:nvSpPr>
        <p:spPr>
          <a:xfrm>
            <a:off x="6917483" y="3773750"/>
            <a:ext cx="4030270" cy="523220"/>
          </a:xfrm>
          <a:prstGeom prst="rect">
            <a:avLst/>
          </a:prstGeom>
          <a:noFill/>
        </p:spPr>
        <p:txBody>
          <a:bodyPr wrap="none" rtlCol="0">
            <a:spAutoFit/>
          </a:bodyPr>
          <a:lstStyle/>
          <a:p>
            <a:pPr marL="285750" indent="-285750">
              <a:buFont typeface="Wingdings" pitchFamily="2" charset="2"/>
              <a:buChar char="§"/>
            </a:pPr>
            <a:r>
              <a:rPr lang="en-US" sz="1400" dirty="0"/>
              <a:t>NLP-based Sentiment Analysis technique </a:t>
            </a:r>
          </a:p>
          <a:p>
            <a:r>
              <a:rPr lang="en-US" sz="1400" dirty="0"/>
              <a:t>      can predict sentiments for such reviews</a:t>
            </a:r>
          </a:p>
        </p:txBody>
      </p:sp>
      <p:sp>
        <p:nvSpPr>
          <p:cNvPr id="14" name="TextBox 13">
            <a:extLst>
              <a:ext uri="{FF2B5EF4-FFF2-40B4-BE49-F238E27FC236}">
                <a16:creationId xmlns:a16="http://schemas.microsoft.com/office/drawing/2014/main" id="{915204D4-7219-2198-DD84-CF3BA8434FAB}"/>
              </a:ext>
            </a:extLst>
          </p:cNvPr>
          <p:cNvSpPr txBox="1"/>
          <p:nvPr/>
        </p:nvSpPr>
        <p:spPr>
          <a:xfrm>
            <a:off x="6917483" y="4690686"/>
            <a:ext cx="4451243" cy="738664"/>
          </a:xfrm>
          <a:prstGeom prst="rect">
            <a:avLst/>
          </a:prstGeom>
          <a:noFill/>
        </p:spPr>
        <p:txBody>
          <a:bodyPr wrap="square" rtlCol="0">
            <a:spAutoFit/>
          </a:bodyPr>
          <a:lstStyle/>
          <a:p>
            <a:pPr marL="285750" indent="-285750">
              <a:buFont typeface="Wingdings" pitchFamily="2" charset="2"/>
              <a:buChar char="§"/>
            </a:pPr>
            <a:r>
              <a:rPr lang="en-US" sz="1400" dirty="0"/>
              <a:t>Allow businesses to analyze customer feedback at scale and resolve customer complaints if there are any</a:t>
            </a:r>
          </a:p>
        </p:txBody>
      </p:sp>
    </p:spTree>
    <p:extLst>
      <p:ext uri="{BB962C8B-B14F-4D97-AF65-F5344CB8AC3E}">
        <p14:creationId xmlns:p14="http://schemas.microsoft.com/office/powerpoint/2010/main" val="1403802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sp>
        <p:nvSpPr>
          <p:cNvPr id="7" name="Donut 6">
            <a:extLst>
              <a:ext uri="{FF2B5EF4-FFF2-40B4-BE49-F238E27FC236}">
                <a16:creationId xmlns:a16="http://schemas.microsoft.com/office/drawing/2014/main" id="{7319147E-86D5-0888-10A7-EDDB8540C957}"/>
              </a:ext>
            </a:extLst>
          </p:cNvPr>
          <p:cNvSpPr/>
          <p:nvPr/>
        </p:nvSpPr>
        <p:spPr>
          <a:xfrm>
            <a:off x="82261" y="75877"/>
            <a:ext cx="831913" cy="726673"/>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EE68F3A0-EBB0-7434-E56C-9FADCA3C3711}"/>
              </a:ext>
            </a:extLst>
          </p:cNvPr>
          <p:cNvSpPr/>
          <p:nvPr/>
        </p:nvSpPr>
        <p:spPr>
          <a:xfrm>
            <a:off x="164523" y="151756"/>
            <a:ext cx="667390" cy="5749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Premium Vector | Doodle bulb light idea for icon symbol of idea creativity  innovation inspiration vector illustration">
            <a:extLst>
              <a:ext uri="{FF2B5EF4-FFF2-40B4-BE49-F238E27FC236}">
                <a16:creationId xmlns:a16="http://schemas.microsoft.com/office/drawing/2014/main" id="{47D8BB23-5384-5ABE-7FE8-C4111C9AB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31" y="308210"/>
            <a:ext cx="336993" cy="290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23F9120-A45C-DA06-A9E9-47AC0F2E4A09}"/>
              </a:ext>
            </a:extLst>
          </p:cNvPr>
          <p:cNvSpPr txBox="1"/>
          <p:nvPr/>
        </p:nvSpPr>
        <p:spPr>
          <a:xfrm>
            <a:off x="1635038" y="952697"/>
            <a:ext cx="1131442" cy="400110"/>
          </a:xfrm>
          <a:prstGeom prst="rect">
            <a:avLst/>
          </a:prstGeom>
          <a:noFill/>
        </p:spPr>
        <p:txBody>
          <a:bodyPr wrap="square" rtlCol="0">
            <a:spAutoFit/>
          </a:bodyPr>
          <a:lstStyle/>
          <a:p>
            <a:r>
              <a:rPr lang="en-US" sz="1000" dirty="0">
                <a:solidFill>
                  <a:schemeClr val="accent5"/>
                </a:solidFill>
              </a:rPr>
              <a:t>Problem </a:t>
            </a:r>
          </a:p>
          <a:p>
            <a:r>
              <a:rPr lang="en-US" sz="1000" dirty="0">
                <a:solidFill>
                  <a:schemeClr val="accent5"/>
                </a:solidFill>
              </a:rPr>
              <a:t>Statement</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Experience, meter, satisfaction, user, ux icon - Download on Iconfinder">
            <a:extLst>
              <a:ext uri="{FF2B5EF4-FFF2-40B4-BE49-F238E27FC236}">
                <a16:creationId xmlns:a16="http://schemas.microsoft.com/office/drawing/2014/main" id="{A988DE61-A250-A340-62B6-D1AC9A9CA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44" y="2785449"/>
            <a:ext cx="2036236" cy="20362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97DC13-4939-ACBA-F51A-85D89AD54D50}"/>
              </a:ext>
            </a:extLst>
          </p:cNvPr>
          <p:cNvSpPr txBox="1"/>
          <p:nvPr/>
        </p:nvSpPr>
        <p:spPr>
          <a:xfrm>
            <a:off x="2837468" y="2205872"/>
            <a:ext cx="1843774" cy="369332"/>
          </a:xfrm>
          <a:prstGeom prst="rect">
            <a:avLst/>
          </a:prstGeom>
          <a:noFill/>
        </p:spPr>
        <p:txBody>
          <a:bodyPr wrap="none" rtlCol="0">
            <a:spAutoFit/>
          </a:bodyPr>
          <a:lstStyle/>
          <a:p>
            <a:r>
              <a:rPr lang="en-US" dirty="0"/>
              <a:t>Business Case :</a:t>
            </a:r>
          </a:p>
        </p:txBody>
      </p:sp>
      <p:sp>
        <p:nvSpPr>
          <p:cNvPr id="4" name="TextBox 3">
            <a:extLst>
              <a:ext uri="{FF2B5EF4-FFF2-40B4-BE49-F238E27FC236}">
                <a16:creationId xmlns:a16="http://schemas.microsoft.com/office/drawing/2014/main" id="{C1C8FC87-C0C9-0B58-67AB-ED074FE9587D}"/>
              </a:ext>
            </a:extLst>
          </p:cNvPr>
          <p:cNvSpPr txBox="1"/>
          <p:nvPr/>
        </p:nvSpPr>
        <p:spPr>
          <a:xfrm>
            <a:off x="3864990" y="2785449"/>
            <a:ext cx="5774338" cy="646331"/>
          </a:xfrm>
          <a:prstGeom prst="rect">
            <a:avLst/>
          </a:prstGeom>
          <a:noFill/>
        </p:spPr>
        <p:txBody>
          <a:bodyPr wrap="none" rtlCol="0">
            <a:spAutoFit/>
          </a:bodyPr>
          <a:lstStyle/>
          <a:p>
            <a:pPr marL="285750" indent="-285750">
              <a:buFont typeface="Arial" panose="020B0604020202020204" pitchFamily="34" charset="0"/>
              <a:buChar char="•"/>
            </a:pPr>
            <a:r>
              <a:rPr lang="en-US" dirty="0"/>
              <a:t>Intend to build a </a:t>
            </a:r>
            <a:r>
              <a:rPr lang="en-US" dirty="0">
                <a:solidFill>
                  <a:srgbClr val="00FDFF"/>
                </a:solidFill>
              </a:rPr>
              <a:t>binary classification model </a:t>
            </a:r>
            <a:r>
              <a:rPr lang="en-US" dirty="0"/>
              <a:t>for </a:t>
            </a:r>
          </a:p>
          <a:p>
            <a:r>
              <a:rPr lang="en-US" dirty="0"/>
              <a:t>    customer reviews received on the website</a:t>
            </a:r>
          </a:p>
        </p:txBody>
      </p:sp>
      <p:sp>
        <p:nvSpPr>
          <p:cNvPr id="11" name="TextBox 10">
            <a:extLst>
              <a:ext uri="{FF2B5EF4-FFF2-40B4-BE49-F238E27FC236}">
                <a16:creationId xmlns:a16="http://schemas.microsoft.com/office/drawing/2014/main" id="{4D4C1D75-696E-5065-7254-AE0FC7198AD2}"/>
              </a:ext>
            </a:extLst>
          </p:cNvPr>
          <p:cNvSpPr txBox="1"/>
          <p:nvPr/>
        </p:nvSpPr>
        <p:spPr>
          <a:xfrm>
            <a:off x="3864990" y="3803567"/>
            <a:ext cx="7059946" cy="923330"/>
          </a:xfrm>
          <a:prstGeom prst="rect">
            <a:avLst/>
          </a:prstGeom>
          <a:noFill/>
        </p:spPr>
        <p:txBody>
          <a:bodyPr wrap="none" rtlCol="0">
            <a:spAutoFit/>
          </a:bodyPr>
          <a:lstStyle/>
          <a:p>
            <a:pPr marL="285750" indent="-285750">
              <a:buFont typeface="Arial" panose="020B0604020202020204" pitchFamily="34" charset="0"/>
              <a:buChar char="•"/>
            </a:pPr>
            <a:r>
              <a:rPr lang="en-US" dirty="0"/>
              <a:t>Which helps the in-house </a:t>
            </a:r>
            <a:r>
              <a:rPr lang="en-US" dirty="0">
                <a:solidFill>
                  <a:srgbClr val="00FDFF"/>
                </a:solidFill>
              </a:rPr>
              <a:t>customer support team </a:t>
            </a:r>
            <a:r>
              <a:rPr lang="en-US" dirty="0"/>
              <a:t>call-back</a:t>
            </a:r>
          </a:p>
          <a:p>
            <a:r>
              <a:rPr lang="en-US" dirty="0"/>
              <a:t>    customers who gave negative feedback, and resolve their </a:t>
            </a:r>
          </a:p>
          <a:p>
            <a:r>
              <a:rPr lang="en-US" dirty="0"/>
              <a:t>    issues/complaints, </a:t>
            </a:r>
            <a:r>
              <a:rPr lang="en-US" dirty="0">
                <a:solidFill>
                  <a:srgbClr val="00FDFF"/>
                </a:solidFill>
              </a:rPr>
              <a:t>ensuring they revisit</a:t>
            </a:r>
            <a:r>
              <a:rPr lang="en-US" dirty="0"/>
              <a:t>. </a:t>
            </a:r>
          </a:p>
        </p:txBody>
      </p:sp>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4813" y="2575204"/>
            <a:ext cx="914400" cy="914400"/>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34877" y="2651414"/>
            <a:ext cx="914400" cy="914400"/>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9834765" y="2298205"/>
            <a:ext cx="734496" cy="276999"/>
          </a:xfrm>
          <a:prstGeom prst="rect">
            <a:avLst/>
          </a:prstGeom>
          <a:noFill/>
        </p:spPr>
        <p:txBody>
          <a:bodyPr wrap="none" rtlCol="0">
            <a:spAutoFit/>
          </a:bodyPr>
          <a:lstStyle/>
          <a:p>
            <a:r>
              <a:rPr lang="en-US" sz="12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0925079" y="2298204"/>
            <a:ext cx="875561" cy="276999"/>
          </a:xfrm>
          <a:prstGeom prst="rect">
            <a:avLst/>
          </a:prstGeom>
          <a:noFill/>
        </p:spPr>
        <p:txBody>
          <a:bodyPr wrap="none" rtlCol="0">
            <a:spAutoFit/>
          </a:bodyPr>
          <a:lstStyle/>
          <a:p>
            <a:r>
              <a:rPr lang="en-US" sz="1200" dirty="0"/>
              <a:t>Negative</a:t>
            </a:r>
          </a:p>
        </p:txBody>
      </p:sp>
      <p:pic>
        <p:nvPicPr>
          <p:cNvPr id="19460" name="Picture 4" descr="Customer Service Icon - Customer Service Flat Icon Png, Transparent Png ,  Transparent Png Image - PNGitem">
            <a:extLst>
              <a:ext uri="{FF2B5EF4-FFF2-40B4-BE49-F238E27FC236}">
                <a16:creationId xmlns:a16="http://schemas.microsoft.com/office/drawing/2014/main" id="{4310641C-82D7-4854-D6EA-AB427D9152F1}"/>
              </a:ext>
            </a:extLst>
          </p:cNvPr>
          <p:cNvPicPr>
            <a:picLocks noChangeAspect="1" noChangeArrowheads="1"/>
          </p:cNvPicPr>
          <p:nvPr/>
        </p:nvPicPr>
        <p:blipFill>
          <a:blip r:embed="rId9">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9998069" y="4589596"/>
            <a:ext cx="1802571" cy="182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051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sp>
        <p:nvSpPr>
          <p:cNvPr id="7" name="Donut 6">
            <a:extLst>
              <a:ext uri="{FF2B5EF4-FFF2-40B4-BE49-F238E27FC236}">
                <a16:creationId xmlns:a16="http://schemas.microsoft.com/office/drawing/2014/main" id="{7319147E-86D5-0888-10A7-EDDB8540C957}"/>
              </a:ext>
            </a:extLst>
          </p:cNvPr>
          <p:cNvSpPr/>
          <p:nvPr/>
        </p:nvSpPr>
        <p:spPr>
          <a:xfrm>
            <a:off x="82261" y="75877"/>
            <a:ext cx="831913" cy="726673"/>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EE68F3A0-EBB0-7434-E56C-9FADCA3C3711}"/>
              </a:ext>
            </a:extLst>
          </p:cNvPr>
          <p:cNvSpPr/>
          <p:nvPr/>
        </p:nvSpPr>
        <p:spPr>
          <a:xfrm>
            <a:off x="164523" y="151756"/>
            <a:ext cx="667390" cy="5749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Premium Vector | Doodle bulb light idea for icon symbol of idea creativity  innovation inspiration vector illustration">
            <a:extLst>
              <a:ext uri="{FF2B5EF4-FFF2-40B4-BE49-F238E27FC236}">
                <a16:creationId xmlns:a16="http://schemas.microsoft.com/office/drawing/2014/main" id="{47D8BB23-5384-5ABE-7FE8-C4111C9AB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31" y="308210"/>
            <a:ext cx="336993" cy="290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23F9120-A45C-DA06-A9E9-47AC0F2E4A09}"/>
              </a:ext>
            </a:extLst>
          </p:cNvPr>
          <p:cNvSpPr txBox="1"/>
          <p:nvPr/>
        </p:nvSpPr>
        <p:spPr>
          <a:xfrm>
            <a:off x="1635038" y="952697"/>
            <a:ext cx="1131442" cy="400110"/>
          </a:xfrm>
          <a:prstGeom prst="rect">
            <a:avLst/>
          </a:prstGeom>
          <a:noFill/>
        </p:spPr>
        <p:txBody>
          <a:bodyPr wrap="square" rtlCol="0">
            <a:spAutoFit/>
          </a:bodyPr>
          <a:lstStyle/>
          <a:p>
            <a:r>
              <a:rPr lang="en-US" sz="1000" dirty="0">
                <a:solidFill>
                  <a:schemeClr val="accent5"/>
                </a:solidFill>
              </a:rPr>
              <a:t>Problem </a:t>
            </a:r>
          </a:p>
          <a:p>
            <a:r>
              <a:rPr lang="en-US" sz="1000" dirty="0">
                <a:solidFill>
                  <a:schemeClr val="accent5"/>
                </a:solidFill>
              </a:rPr>
              <a:t>Statement</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2" name="TextBox 1">
            <a:extLst>
              <a:ext uri="{FF2B5EF4-FFF2-40B4-BE49-F238E27FC236}">
                <a16:creationId xmlns:a16="http://schemas.microsoft.com/office/drawing/2014/main" id="{FC879F8B-EFCE-FE82-79F0-55D5C2D387FC}"/>
              </a:ext>
            </a:extLst>
          </p:cNvPr>
          <p:cNvSpPr txBox="1"/>
          <p:nvPr/>
        </p:nvSpPr>
        <p:spPr>
          <a:xfrm>
            <a:off x="2884714" y="1752600"/>
            <a:ext cx="3632726" cy="369332"/>
          </a:xfrm>
          <a:prstGeom prst="rect">
            <a:avLst/>
          </a:prstGeom>
          <a:noFill/>
        </p:spPr>
        <p:txBody>
          <a:bodyPr wrap="none" rtlCol="0">
            <a:spAutoFit/>
          </a:bodyPr>
          <a:lstStyle/>
          <a:p>
            <a:r>
              <a:rPr lang="en-US" dirty="0"/>
              <a:t>We have the following </a:t>
            </a:r>
            <a:r>
              <a:rPr lang="en-US" dirty="0">
                <a:solidFill>
                  <a:srgbClr val="00FDFF"/>
                </a:solidFill>
              </a:rPr>
              <a:t>dataset</a:t>
            </a:r>
          </a:p>
        </p:txBody>
      </p:sp>
      <p:sp>
        <p:nvSpPr>
          <p:cNvPr id="12" name="TextBox 11">
            <a:extLst>
              <a:ext uri="{FF2B5EF4-FFF2-40B4-BE49-F238E27FC236}">
                <a16:creationId xmlns:a16="http://schemas.microsoft.com/office/drawing/2014/main" id="{C90E2B44-1044-392A-3C23-3C5EB30B9A7F}"/>
              </a:ext>
            </a:extLst>
          </p:cNvPr>
          <p:cNvSpPr txBox="1"/>
          <p:nvPr/>
        </p:nvSpPr>
        <p:spPr>
          <a:xfrm>
            <a:off x="3723908" y="2645228"/>
            <a:ext cx="4483920" cy="369332"/>
          </a:xfrm>
          <a:prstGeom prst="rect">
            <a:avLst/>
          </a:prstGeom>
          <a:noFill/>
        </p:spPr>
        <p:txBody>
          <a:bodyPr wrap="none" rtlCol="0">
            <a:spAutoFit/>
          </a:bodyPr>
          <a:lstStyle/>
          <a:p>
            <a:pPr marL="285750" indent="-285750">
              <a:buFont typeface="Arial" panose="020B0604020202020204" pitchFamily="34" charset="0"/>
              <a:buChar char="•"/>
            </a:pPr>
            <a:r>
              <a:rPr lang="en-US" dirty="0"/>
              <a:t>Historical reviews – along with labels</a:t>
            </a:r>
          </a:p>
        </p:txBody>
      </p:sp>
      <p:sp>
        <p:nvSpPr>
          <p:cNvPr id="13" name="TextBox 12">
            <a:extLst>
              <a:ext uri="{FF2B5EF4-FFF2-40B4-BE49-F238E27FC236}">
                <a16:creationId xmlns:a16="http://schemas.microsoft.com/office/drawing/2014/main" id="{84E387B9-2762-1537-7B24-F0A449D64F9C}"/>
              </a:ext>
            </a:extLst>
          </p:cNvPr>
          <p:cNvSpPr txBox="1"/>
          <p:nvPr/>
        </p:nvSpPr>
        <p:spPr>
          <a:xfrm>
            <a:off x="3723908" y="4217938"/>
            <a:ext cx="3711272" cy="369332"/>
          </a:xfrm>
          <a:prstGeom prst="rect">
            <a:avLst/>
          </a:prstGeom>
          <a:noFill/>
        </p:spPr>
        <p:txBody>
          <a:bodyPr wrap="none" rtlCol="0">
            <a:spAutoFit/>
          </a:bodyPr>
          <a:lstStyle/>
          <a:p>
            <a:pPr marL="285750" indent="-285750">
              <a:buFont typeface="Arial" panose="020B0604020202020204" pitchFamily="34" charset="0"/>
              <a:buChar char="•"/>
            </a:pPr>
            <a:r>
              <a:rPr lang="en-US" dirty="0"/>
              <a:t>Fresh reviews – without labels</a:t>
            </a:r>
          </a:p>
        </p:txBody>
      </p:sp>
      <p:graphicFrame>
        <p:nvGraphicFramePr>
          <p:cNvPr id="14" name="Table 14">
            <a:extLst>
              <a:ext uri="{FF2B5EF4-FFF2-40B4-BE49-F238E27FC236}">
                <a16:creationId xmlns:a16="http://schemas.microsoft.com/office/drawing/2014/main" id="{E9A064C6-603B-9EAA-9115-110C9549FA67}"/>
              </a:ext>
            </a:extLst>
          </p:cNvPr>
          <p:cNvGraphicFramePr>
            <a:graphicFrameLocks noGrp="1"/>
          </p:cNvGraphicFramePr>
          <p:nvPr>
            <p:extLst>
              <p:ext uri="{D42A27DB-BD31-4B8C-83A1-F6EECF244321}">
                <p14:modId xmlns:p14="http://schemas.microsoft.com/office/powerpoint/2010/main" val="3459878453"/>
              </p:ext>
            </p:extLst>
          </p:nvPr>
        </p:nvGraphicFramePr>
        <p:xfrm>
          <a:off x="9260114" y="2273634"/>
          <a:ext cx="2246086" cy="1198880"/>
        </p:xfrm>
        <a:graphic>
          <a:graphicData uri="http://schemas.openxmlformats.org/drawingml/2006/table">
            <a:tbl>
              <a:tblPr firstRow="1" bandRow="1">
                <a:tableStyleId>{2D5ABB26-0587-4C30-8999-92F81FD0307C}</a:tableStyleId>
              </a:tblPr>
              <a:tblGrid>
                <a:gridCol w="1123043">
                  <a:extLst>
                    <a:ext uri="{9D8B030D-6E8A-4147-A177-3AD203B41FA5}">
                      <a16:colId xmlns:a16="http://schemas.microsoft.com/office/drawing/2014/main" val="2816581850"/>
                    </a:ext>
                  </a:extLst>
                </a:gridCol>
                <a:gridCol w="1123043">
                  <a:extLst>
                    <a:ext uri="{9D8B030D-6E8A-4147-A177-3AD203B41FA5}">
                      <a16:colId xmlns:a16="http://schemas.microsoft.com/office/drawing/2014/main" val="2341160491"/>
                    </a:ext>
                  </a:extLst>
                </a:gridCol>
              </a:tblGrid>
              <a:tr h="370840">
                <a:tc>
                  <a:txBody>
                    <a:bodyPr/>
                    <a:lstStyle/>
                    <a:p>
                      <a:r>
                        <a:rPr lang="en-US" sz="1200" dirty="0">
                          <a:solidFill>
                            <a:srgbClr val="00FDFF"/>
                          </a:solidFill>
                        </a:rPr>
                        <a:t>Customer Reviews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rgbClr val="00FDFF"/>
                          </a:solidFill>
                        </a:rPr>
                        <a:t>Review Labels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947729"/>
                  </a:ext>
                </a:extLst>
              </a:tr>
              <a:tr h="370840">
                <a:tc>
                  <a:txBody>
                    <a:bodyPr/>
                    <a:lstStyle/>
                    <a:p>
                      <a:r>
                        <a:rPr lang="en-US" sz="1100" dirty="0"/>
                        <a:t>Review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888597"/>
                  </a:ext>
                </a:extLst>
              </a:tr>
              <a:tr h="370840">
                <a:tc>
                  <a:txBody>
                    <a:bodyPr/>
                    <a:lstStyle/>
                    <a:p>
                      <a:r>
                        <a:rPr lang="en-US" sz="1100" dirty="0"/>
                        <a:t>Review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7761857"/>
                  </a:ext>
                </a:extLst>
              </a:tr>
            </a:tbl>
          </a:graphicData>
        </a:graphic>
      </p:graphicFrame>
      <p:graphicFrame>
        <p:nvGraphicFramePr>
          <p:cNvPr id="15" name="Table 14">
            <a:extLst>
              <a:ext uri="{FF2B5EF4-FFF2-40B4-BE49-F238E27FC236}">
                <a16:creationId xmlns:a16="http://schemas.microsoft.com/office/drawing/2014/main" id="{EB3960D2-969C-0148-6E80-D993DA90A15D}"/>
              </a:ext>
            </a:extLst>
          </p:cNvPr>
          <p:cNvGraphicFramePr>
            <a:graphicFrameLocks noGrp="1"/>
          </p:cNvGraphicFramePr>
          <p:nvPr>
            <p:extLst>
              <p:ext uri="{D42A27DB-BD31-4B8C-83A1-F6EECF244321}">
                <p14:modId xmlns:p14="http://schemas.microsoft.com/office/powerpoint/2010/main" val="2209032886"/>
              </p:ext>
            </p:extLst>
          </p:nvPr>
        </p:nvGraphicFramePr>
        <p:xfrm>
          <a:off x="9260114" y="4402604"/>
          <a:ext cx="2246086" cy="1198880"/>
        </p:xfrm>
        <a:graphic>
          <a:graphicData uri="http://schemas.openxmlformats.org/drawingml/2006/table">
            <a:tbl>
              <a:tblPr firstRow="1" bandRow="1">
                <a:tableStyleId>{2D5ABB26-0587-4C30-8999-92F81FD0307C}</a:tableStyleId>
              </a:tblPr>
              <a:tblGrid>
                <a:gridCol w="1123043">
                  <a:extLst>
                    <a:ext uri="{9D8B030D-6E8A-4147-A177-3AD203B41FA5}">
                      <a16:colId xmlns:a16="http://schemas.microsoft.com/office/drawing/2014/main" val="2816581850"/>
                    </a:ext>
                  </a:extLst>
                </a:gridCol>
                <a:gridCol w="1123043">
                  <a:extLst>
                    <a:ext uri="{9D8B030D-6E8A-4147-A177-3AD203B41FA5}">
                      <a16:colId xmlns:a16="http://schemas.microsoft.com/office/drawing/2014/main" val="2341160491"/>
                    </a:ext>
                  </a:extLst>
                </a:gridCol>
              </a:tblGrid>
              <a:tr h="370840">
                <a:tc>
                  <a:txBody>
                    <a:bodyPr/>
                    <a:lstStyle/>
                    <a:p>
                      <a:r>
                        <a:rPr lang="en-US" sz="1200" dirty="0">
                          <a:solidFill>
                            <a:srgbClr val="00FDFF"/>
                          </a:solidFill>
                        </a:rPr>
                        <a:t>Customer Reviews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rgbClr val="00FDFF"/>
                          </a:solidFill>
                        </a:rPr>
                        <a:t>Review Labels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947729"/>
                  </a:ext>
                </a:extLst>
              </a:tr>
              <a:tr h="370840">
                <a:tc>
                  <a:txBody>
                    <a:bodyPr/>
                    <a:lstStyle/>
                    <a:p>
                      <a:r>
                        <a:rPr lang="en-US" sz="1100" dirty="0"/>
                        <a:t>Review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888597"/>
                  </a:ext>
                </a:extLst>
              </a:tr>
              <a:tr h="370840">
                <a:tc>
                  <a:txBody>
                    <a:bodyPr/>
                    <a:lstStyle/>
                    <a:p>
                      <a:r>
                        <a:rPr lang="en-US" sz="1100" dirty="0"/>
                        <a:t>Review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7761857"/>
                  </a:ext>
                </a:extLst>
              </a:tr>
            </a:tbl>
          </a:graphicData>
        </a:graphic>
      </p:graphicFrame>
    </p:spTree>
    <p:extLst>
      <p:ext uri="{BB962C8B-B14F-4D97-AF65-F5344CB8AC3E}">
        <p14:creationId xmlns:p14="http://schemas.microsoft.com/office/powerpoint/2010/main" val="2220553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sp>
        <p:nvSpPr>
          <p:cNvPr id="7" name="Donut 6">
            <a:extLst>
              <a:ext uri="{FF2B5EF4-FFF2-40B4-BE49-F238E27FC236}">
                <a16:creationId xmlns:a16="http://schemas.microsoft.com/office/drawing/2014/main" id="{7319147E-86D5-0888-10A7-EDDB8540C957}"/>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Oval 7">
            <a:extLst>
              <a:ext uri="{FF2B5EF4-FFF2-40B4-BE49-F238E27FC236}">
                <a16:creationId xmlns:a16="http://schemas.microsoft.com/office/drawing/2014/main" id="{EE68F3A0-EBB0-7434-E56C-9FADCA3C3711}"/>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Premium Vector | Doodle bulb light idea for icon symbol of idea creativity  innovation inspiration vector illustration">
            <a:extLst>
              <a:ext uri="{FF2B5EF4-FFF2-40B4-BE49-F238E27FC236}">
                <a16:creationId xmlns:a16="http://schemas.microsoft.com/office/drawing/2014/main" id="{47D8BB23-5384-5ABE-7FE8-C4111C9AB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12" name="TextBox 11">
            <a:extLst>
              <a:ext uri="{FF2B5EF4-FFF2-40B4-BE49-F238E27FC236}">
                <a16:creationId xmlns:a16="http://schemas.microsoft.com/office/drawing/2014/main" id="{C90E2B44-1044-392A-3C23-3C5EB30B9A7F}"/>
              </a:ext>
            </a:extLst>
          </p:cNvPr>
          <p:cNvSpPr txBox="1"/>
          <p:nvPr/>
        </p:nvSpPr>
        <p:spPr>
          <a:xfrm>
            <a:off x="2810434" y="776767"/>
            <a:ext cx="4483920" cy="369332"/>
          </a:xfrm>
          <a:prstGeom prst="rect">
            <a:avLst/>
          </a:prstGeom>
          <a:noFill/>
        </p:spPr>
        <p:txBody>
          <a:bodyPr wrap="none" rtlCol="0">
            <a:spAutoFit/>
          </a:bodyPr>
          <a:lstStyle/>
          <a:p>
            <a:pPr marL="285750" indent="-285750">
              <a:buFont typeface="Arial" panose="020B0604020202020204" pitchFamily="34" charset="0"/>
              <a:buChar char="•"/>
            </a:pPr>
            <a:r>
              <a:rPr lang="en-US" dirty="0"/>
              <a:t>Historical reviews – along with labels</a:t>
            </a:r>
          </a:p>
        </p:txBody>
      </p:sp>
      <p:sp>
        <p:nvSpPr>
          <p:cNvPr id="3" name="Donut 2">
            <a:extLst>
              <a:ext uri="{FF2B5EF4-FFF2-40B4-BE49-F238E27FC236}">
                <a16:creationId xmlns:a16="http://schemas.microsoft.com/office/drawing/2014/main" id="{0E73753D-EC3E-3716-761A-E27E9097EE42}"/>
              </a:ext>
            </a:extLst>
          </p:cNvPr>
          <p:cNvSpPr/>
          <p:nvPr/>
        </p:nvSpPr>
        <p:spPr>
          <a:xfrm>
            <a:off x="382038" y="74334"/>
            <a:ext cx="850742" cy="85039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2B708F60-5BC2-0EF6-5ED7-562B7FAFFB08}"/>
              </a:ext>
            </a:extLst>
          </p:cNvPr>
          <p:cNvSpPr/>
          <p:nvPr/>
        </p:nvSpPr>
        <p:spPr>
          <a:xfrm>
            <a:off x="472047" y="149285"/>
            <a:ext cx="670723" cy="6791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6" descr="File icon PNG, ICO or ICNS | Free vector icons">
            <a:extLst>
              <a:ext uri="{FF2B5EF4-FFF2-40B4-BE49-F238E27FC236}">
                <a16:creationId xmlns:a16="http://schemas.microsoft.com/office/drawing/2014/main" id="{EA21BFB7-41F2-6919-528B-33BF96F2D3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891" y="369165"/>
            <a:ext cx="284250" cy="2842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A729CED-8D96-35F1-4353-B0A09AA0E009}"/>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Data Overview</a:t>
            </a:r>
          </a:p>
        </p:txBody>
      </p:sp>
      <p:sp>
        <p:nvSpPr>
          <p:cNvPr id="17" name="TextBox 16">
            <a:extLst>
              <a:ext uri="{FF2B5EF4-FFF2-40B4-BE49-F238E27FC236}">
                <a16:creationId xmlns:a16="http://schemas.microsoft.com/office/drawing/2014/main" id="{9114ABD2-6D00-9EF6-AF9C-8CF0D41362A3}"/>
              </a:ext>
            </a:extLst>
          </p:cNvPr>
          <p:cNvSpPr txBox="1"/>
          <p:nvPr/>
        </p:nvSpPr>
        <p:spPr>
          <a:xfrm>
            <a:off x="2756452" y="6344477"/>
            <a:ext cx="756938" cy="369332"/>
          </a:xfrm>
          <a:prstGeom prst="rect">
            <a:avLst/>
          </a:prstGeom>
          <a:noFill/>
        </p:spPr>
        <p:txBody>
          <a:bodyPr wrap="none" rtlCol="0">
            <a:spAutoFit/>
          </a:bodyPr>
          <a:lstStyle/>
          <a:p>
            <a:r>
              <a:rPr lang="en-US" dirty="0">
                <a:solidFill>
                  <a:srgbClr val="3C84DE"/>
                </a:solidFill>
              </a:rPr>
              <a:t>Rows</a:t>
            </a:r>
          </a:p>
        </p:txBody>
      </p:sp>
      <p:cxnSp>
        <p:nvCxnSpPr>
          <p:cNvPr id="18" name="Straight Arrow Connector 17">
            <a:extLst>
              <a:ext uri="{FF2B5EF4-FFF2-40B4-BE49-F238E27FC236}">
                <a16:creationId xmlns:a16="http://schemas.microsoft.com/office/drawing/2014/main" id="{29A36F9E-2EBE-7C13-0A19-A792F60D9652}"/>
              </a:ext>
            </a:extLst>
          </p:cNvPr>
          <p:cNvCxnSpPr>
            <a:cxnSpLocks/>
          </p:cNvCxnSpPr>
          <p:nvPr/>
        </p:nvCxnSpPr>
        <p:spPr>
          <a:xfrm>
            <a:off x="3134921" y="1287909"/>
            <a:ext cx="7686360" cy="0"/>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9" name="Straight Arrow Connector 18">
            <a:extLst>
              <a:ext uri="{FF2B5EF4-FFF2-40B4-BE49-F238E27FC236}">
                <a16:creationId xmlns:a16="http://schemas.microsoft.com/office/drawing/2014/main" id="{583ED916-0FB0-EB56-4CD3-0501DA11AE78}"/>
              </a:ext>
            </a:extLst>
          </p:cNvPr>
          <p:cNvCxnSpPr>
            <a:endCxn id="17" idx="0"/>
          </p:cNvCxnSpPr>
          <p:nvPr/>
        </p:nvCxnSpPr>
        <p:spPr>
          <a:xfrm>
            <a:off x="3134921" y="1287909"/>
            <a:ext cx="0" cy="5056568"/>
          </a:xfrm>
          <a:prstGeom prst="straightConnector1">
            <a:avLst/>
          </a:prstGeom>
          <a:ln w="57150">
            <a:solidFill>
              <a:schemeClr val="accent5"/>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5" name="TextBox 24">
            <a:extLst>
              <a:ext uri="{FF2B5EF4-FFF2-40B4-BE49-F238E27FC236}">
                <a16:creationId xmlns:a16="http://schemas.microsoft.com/office/drawing/2014/main" id="{F883848A-BAEE-3FFD-0B0C-050BB0D2C440}"/>
              </a:ext>
            </a:extLst>
          </p:cNvPr>
          <p:cNvSpPr txBox="1"/>
          <p:nvPr/>
        </p:nvSpPr>
        <p:spPr>
          <a:xfrm rot="16200000">
            <a:off x="2370762" y="3631527"/>
            <a:ext cx="954107" cy="369332"/>
          </a:xfrm>
          <a:prstGeom prst="rect">
            <a:avLst/>
          </a:prstGeom>
          <a:noFill/>
        </p:spPr>
        <p:txBody>
          <a:bodyPr wrap="none" rtlCol="0">
            <a:spAutoFit/>
          </a:bodyPr>
          <a:lstStyle/>
          <a:p>
            <a:r>
              <a:rPr lang="en-US" dirty="0"/>
              <a:t>408370</a:t>
            </a:r>
          </a:p>
        </p:txBody>
      </p:sp>
      <p:sp>
        <p:nvSpPr>
          <p:cNvPr id="44" name="Chevron 43">
            <a:extLst>
              <a:ext uri="{FF2B5EF4-FFF2-40B4-BE49-F238E27FC236}">
                <a16:creationId xmlns:a16="http://schemas.microsoft.com/office/drawing/2014/main" id="{DC5FCDF6-5E1E-4036-735F-8C70BBA89793}"/>
              </a:ext>
            </a:extLst>
          </p:cNvPr>
          <p:cNvSpPr/>
          <p:nvPr/>
        </p:nvSpPr>
        <p:spPr>
          <a:xfrm>
            <a:off x="10601741" y="1103243"/>
            <a:ext cx="265260" cy="326477"/>
          </a:xfrm>
          <a:prstGeom prst="chevron">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hevron 44">
            <a:extLst>
              <a:ext uri="{FF2B5EF4-FFF2-40B4-BE49-F238E27FC236}">
                <a16:creationId xmlns:a16="http://schemas.microsoft.com/office/drawing/2014/main" id="{1E2E8F7C-C37A-AD6C-56D9-12D7E8F669BF}"/>
              </a:ext>
            </a:extLst>
          </p:cNvPr>
          <p:cNvSpPr/>
          <p:nvPr/>
        </p:nvSpPr>
        <p:spPr>
          <a:xfrm rot="5400000">
            <a:off x="3001686" y="6036711"/>
            <a:ext cx="289303" cy="387519"/>
          </a:xfrm>
          <a:prstGeom prst="chevro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a:extLst>
              <a:ext uri="{FF2B5EF4-FFF2-40B4-BE49-F238E27FC236}">
                <a16:creationId xmlns:a16="http://schemas.microsoft.com/office/drawing/2014/main" id="{A612651E-F114-B89F-8CF5-83E1AF02D84B}"/>
              </a:ext>
            </a:extLst>
          </p:cNvPr>
          <p:cNvSpPr txBox="1"/>
          <p:nvPr/>
        </p:nvSpPr>
        <p:spPr>
          <a:xfrm rot="16200000">
            <a:off x="2333446" y="1615775"/>
            <a:ext cx="1067921" cy="369332"/>
          </a:xfrm>
          <a:prstGeom prst="rect">
            <a:avLst/>
          </a:prstGeom>
          <a:noFill/>
        </p:spPr>
        <p:txBody>
          <a:bodyPr wrap="none" rtlCol="0">
            <a:spAutoFit/>
          </a:bodyPr>
          <a:lstStyle/>
          <a:p>
            <a:r>
              <a:rPr lang="en-US" dirty="0"/>
              <a:t>Dataset</a:t>
            </a:r>
          </a:p>
        </p:txBody>
      </p:sp>
      <p:sp>
        <p:nvSpPr>
          <p:cNvPr id="49" name="TextBox 48">
            <a:extLst>
              <a:ext uri="{FF2B5EF4-FFF2-40B4-BE49-F238E27FC236}">
                <a16:creationId xmlns:a16="http://schemas.microsoft.com/office/drawing/2014/main" id="{42400433-7201-E066-6AEB-5AB468F64B28}"/>
              </a:ext>
            </a:extLst>
          </p:cNvPr>
          <p:cNvSpPr txBox="1"/>
          <p:nvPr/>
        </p:nvSpPr>
        <p:spPr>
          <a:xfrm>
            <a:off x="11000656" y="1067187"/>
            <a:ext cx="1157689" cy="369332"/>
          </a:xfrm>
          <a:prstGeom prst="rect">
            <a:avLst/>
          </a:prstGeom>
          <a:noFill/>
        </p:spPr>
        <p:txBody>
          <a:bodyPr wrap="none" rtlCol="0">
            <a:spAutoFit/>
          </a:bodyPr>
          <a:lstStyle/>
          <a:p>
            <a:r>
              <a:rPr lang="en-US" dirty="0">
                <a:solidFill>
                  <a:srgbClr val="3C84DE"/>
                </a:solidFill>
              </a:rPr>
              <a:t>Columns</a:t>
            </a:r>
          </a:p>
        </p:txBody>
      </p:sp>
      <p:sp>
        <p:nvSpPr>
          <p:cNvPr id="50" name="TextBox 49">
            <a:extLst>
              <a:ext uri="{FF2B5EF4-FFF2-40B4-BE49-F238E27FC236}">
                <a16:creationId xmlns:a16="http://schemas.microsoft.com/office/drawing/2014/main" id="{4F7E715D-6832-D462-8802-7F2A1F3FBA5B}"/>
              </a:ext>
            </a:extLst>
          </p:cNvPr>
          <p:cNvSpPr txBox="1"/>
          <p:nvPr/>
        </p:nvSpPr>
        <p:spPr>
          <a:xfrm>
            <a:off x="9238169" y="1417708"/>
            <a:ext cx="902811" cy="369332"/>
          </a:xfrm>
          <a:prstGeom prst="rect">
            <a:avLst/>
          </a:prstGeom>
          <a:noFill/>
        </p:spPr>
        <p:txBody>
          <a:bodyPr wrap="none" rtlCol="0">
            <a:spAutoFit/>
          </a:bodyPr>
          <a:lstStyle/>
          <a:p>
            <a:r>
              <a:rPr lang="en-US" dirty="0"/>
              <a:t>Rating</a:t>
            </a:r>
          </a:p>
        </p:txBody>
      </p:sp>
      <p:sp>
        <p:nvSpPr>
          <p:cNvPr id="51" name="TextBox 50">
            <a:extLst>
              <a:ext uri="{FF2B5EF4-FFF2-40B4-BE49-F238E27FC236}">
                <a16:creationId xmlns:a16="http://schemas.microsoft.com/office/drawing/2014/main" id="{30DC85DF-69E5-8616-E1D3-F8C610AA4F11}"/>
              </a:ext>
            </a:extLst>
          </p:cNvPr>
          <p:cNvSpPr txBox="1"/>
          <p:nvPr/>
        </p:nvSpPr>
        <p:spPr>
          <a:xfrm>
            <a:off x="5417433" y="1417708"/>
            <a:ext cx="1082348" cy="369332"/>
          </a:xfrm>
          <a:prstGeom prst="rect">
            <a:avLst/>
          </a:prstGeom>
          <a:noFill/>
        </p:spPr>
        <p:txBody>
          <a:bodyPr wrap="none" rtlCol="0">
            <a:spAutoFit/>
          </a:bodyPr>
          <a:lstStyle/>
          <a:p>
            <a:r>
              <a:rPr lang="en-US" dirty="0"/>
              <a:t>Reviews</a:t>
            </a:r>
          </a:p>
        </p:txBody>
      </p:sp>
      <p:graphicFrame>
        <p:nvGraphicFramePr>
          <p:cNvPr id="52" name="Table 52">
            <a:extLst>
              <a:ext uri="{FF2B5EF4-FFF2-40B4-BE49-F238E27FC236}">
                <a16:creationId xmlns:a16="http://schemas.microsoft.com/office/drawing/2014/main" id="{6A4702A1-A702-98D4-6D13-15C02055C7B9}"/>
              </a:ext>
            </a:extLst>
          </p:cNvPr>
          <p:cNvGraphicFramePr>
            <a:graphicFrameLocks noGrp="1"/>
          </p:cNvGraphicFramePr>
          <p:nvPr>
            <p:extLst>
              <p:ext uri="{D42A27DB-BD31-4B8C-83A1-F6EECF244321}">
                <p14:modId xmlns:p14="http://schemas.microsoft.com/office/powerpoint/2010/main" val="2358089091"/>
              </p:ext>
            </p:extLst>
          </p:nvPr>
        </p:nvGraphicFramePr>
        <p:xfrm>
          <a:off x="3610211" y="1811553"/>
          <a:ext cx="4850173" cy="4812015"/>
        </p:xfrm>
        <a:graphic>
          <a:graphicData uri="http://schemas.openxmlformats.org/drawingml/2006/table">
            <a:tbl>
              <a:tblPr firstRow="1" bandRow="1">
                <a:tableStyleId>{2D5ABB26-0587-4C30-8999-92F81FD0307C}</a:tableStyleId>
              </a:tblPr>
              <a:tblGrid>
                <a:gridCol w="4850173">
                  <a:extLst>
                    <a:ext uri="{9D8B030D-6E8A-4147-A177-3AD203B41FA5}">
                      <a16:colId xmlns:a16="http://schemas.microsoft.com/office/drawing/2014/main" val="621747503"/>
                    </a:ext>
                  </a:extLst>
                </a:gridCol>
              </a:tblGrid>
              <a:tr h="836339">
                <a:tc>
                  <a:txBody>
                    <a:bodyPr/>
                    <a:lstStyle/>
                    <a:p>
                      <a:pPr algn="l" fontAlgn="b"/>
                      <a:r>
                        <a:rPr lang="en-US" sz="1050" b="0" u="none" strike="noStrike" dirty="0">
                          <a:solidFill>
                            <a:schemeClr val="tx1">
                              <a:lumMod val="85000"/>
                            </a:schemeClr>
                          </a:solidFill>
                          <a:effectLst/>
                        </a:rPr>
                        <a:t>A fresh happening looking  place so we popped in for dinner with big expectations. My husband ordered the Bean burger with the potato wedges. The bun was crumbly and the bean burger tasteless. And the potato wedge cold and limp. I had the warmed quinoa...</a:t>
                      </a:r>
                      <a:endParaRPr lang="en-US" sz="105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2636479837"/>
                  </a:ext>
                </a:extLst>
              </a:tr>
              <a:tr h="630320">
                <a:tc>
                  <a:txBody>
                    <a:bodyPr/>
                    <a:lstStyle/>
                    <a:p>
                      <a:pPr algn="l" fontAlgn="b"/>
                      <a:r>
                        <a:rPr lang="en-US" sz="1050" b="0" u="none" strike="noStrike" dirty="0">
                          <a:solidFill>
                            <a:schemeClr val="tx1">
                              <a:lumMod val="85000"/>
                            </a:schemeClr>
                          </a:solidFill>
                          <a:effectLst/>
                        </a:rPr>
                        <a:t>I do think overall it was a neat concept.  They cook the steak in front of you.  Initially we found the menu to be very confusing and we had to ask the waitress to explain it more than once.  We ended up asking them to...</a:t>
                      </a:r>
                      <a:endParaRPr lang="en-US" sz="105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2460095996"/>
                  </a:ext>
                </a:extLst>
              </a:tr>
              <a:tr h="836339">
                <a:tc>
                  <a:txBody>
                    <a:bodyPr/>
                    <a:lstStyle/>
                    <a:p>
                      <a:pPr algn="l" fontAlgn="b"/>
                      <a:r>
                        <a:rPr lang="en-US" sz="1050" b="0" u="none" strike="noStrike" dirty="0">
                          <a:solidFill>
                            <a:schemeClr val="tx1">
                              <a:lumMod val="85000"/>
                            </a:schemeClr>
                          </a:solidFill>
                          <a:effectLst/>
                        </a:rPr>
                        <a:t>This place was okay. The food was fine but I wouldn't rush </a:t>
                      </a:r>
                      <a:r>
                        <a:rPr lang="en-US" sz="1050" b="0" u="none" strike="noStrike" dirty="0" err="1">
                          <a:solidFill>
                            <a:schemeClr val="tx1">
                              <a:lumMod val="85000"/>
                            </a:schemeClr>
                          </a:solidFill>
                          <a:effectLst/>
                        </a:rPr>
                        <a:t>back.Coffee</a:t>
                      </a:r>
                      <a:r>
                        <a:rPr lang="en-US" sz="1050" b="0" u="none" strike="noStrike" dirty="0">
                          <a:solidFill>
                            <a:schemeClr val="tx1">
                              <a:lumMod val="85000"/>
                            </a:schemeClr>
                          </a:solidFill>
                          <a:effectLst/>
                        </a:rPr>
                        <a:t> and orange juice is poured without even asking and charged at $10 each. It may be unlimited but I would prefer to be asked as I don't drink </a:t>
                      </a:r>
                      <a:r>
                        <a:rPr lang="en-US" sz="1050" b="0" u="none" strike="noStrike" dirty="0" err="1">
                          <a:solidFill>
                            <a:schemeClr val="tx1">
                              <a:lumMod val="85000"/>
                            </a:schemeClr>
                          </a:solidFill>
                          <a:effectLst/>
                        </a:rPr>
                        <a:t>coffee.We</a:t>
                      </a:r>
                      <a:r>
                        <a:rPr lang="en-US" sz="1050" b="0" u="none" strike="noStrike" dirty="0">
                          <a:solidFill>
                            <a:schemeClr val="tx1">
                              <a:lumMod val="85000"/>
                            </a:schemeClr>
                          </a:solidFill>
                          <a:effectLst/>
                        </a:rPr>
                        <a:t> had...</a:t>
                      </a:r>
                      <a:endParaRPr lang="en-US" sz="105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3135921258"/>
                  </a:ext>
                </a:extLst>
              </a:tr>
              <a:tr h="836339">
                <a:tc>
                  <a:txBody>
                    <a:bodyPr/>
                    <a:lstStyle/>
                    <a:p>
                      <a:pPr algn="l" fontAlgn="b"/>
                      <a:r>
                        <a:rPr lang="en-US" sz="1050" b="0" u="none" strike="noStrike">
                          <a:solidFill>
                            <a:schemeClr val="tx1">
                              <a:lumMod val="85000"/>
                            </a:schemeClr>
                          </a:solidFill>
                          <a:effectLst/>
                        </a:rPr>
                        <a:t>Visited today for late lunch.  Selected the fish chowder.  Had to wait approx 25 minutes despite a very small crowd.  When asked by the server how everything tasted, I told her it was rather salty.  Her response: "I think all the food is salty.  I...</a:t>
                      </a:r>
                      <a:endParaRPr lang="en-US" sz="1050" b="0" i="0" u="none" strike="noStrike">
                        <a:solidFill>
                          <a:schemeClr val="tx1">
                            <a:lumMod val="85000"/>
                          </a:schemeClr>
                        </a:solidFill>
                        <a:effectLst/>
                        <a:latin typeface="Calibri" panose="020F0502020204030204" pitchFamily="34" charset="0"/>
                      </a:endParaRP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3737272291"/>
                  </a:ext>
                </a:extLst>
              </a:tr>
              <a:tr h="836339">
                <a:tc>
                  <a:txBody>
                    <a:bodyPr/>
                    <a:lstStyle/>
                    <a:p>
                      <a:pPr algn="l" fontAlgn="b"/>
                      <a:r>
                        <a:rPr lang="en-US" sz="1050" b="0" u="none" strike="noStrike">
                          <a:solidFill>
                            <a:schemeClr val="tx1">
                              <a:lumMod val="85000"/>
                            </a:schemeClr>
                          </a:solidFill>
                          <a:effectLst/>
                        </a:rPr>
                        <a:t>‚ÄúSmoke gets in your eyes,‚Äù says an old song, but ‚ÄúSmoke‚Äôs Jazz Club‚Äù gets in your blood.    It is a great place to see and hear jazz performers, while having a chef-quality meal or Sunday brunch in an intimate but relaxed atmosphere.    We have been...</a:t>
                      </a:r>
                      <a:endParaRPr lang="en-US" sz="1050" b="0" i="0" u="none" strike="noStrike">
                        <a:solidFill>
                          <a:schemeClr val="tx1">
                            <a:lumMod val="85000"/>
                          </a:schemeClr>
                        </a:solidFill>
                        <a:effectLst/>
                        <a:latin typeface="Calibri" panose="020F0502020204030204" pitchFamily="34" charset="0"/>
                      </a:endParaRP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2275989397"/>
                  </a:ext>
                </a:extLst>
              </a:tr>
              <a:tr h="836339">
                <a:tc>
                  <a:txBody>
                    <a:bodyPr/>
                    <a:lstStyle/>
                    <a:p>
                      <a:pPr algn="l" fontAlgn="b"/>
                      <a:r>
                        <a:rPr lang="en-US" sz="1050" b="0" u="none" strike="noStrike" dirty="0">
                          <a:solidFill>
                            <a:schemeClr val="tx1">
                              <a:lumMod val="85000"/>
                            </a:schemeClr>
                          </a:solidFill>
                          <a:effectLst/>
                        </a:rPr>
                        <a:t>$39 per person, plus gratuities - and additions expensive - 2 bottles of water $15 - plus the $3 tip. Rushed through each course. Food was edible. Main course - 1 new potato sliced into 4. Dessert special red velvet cake an additional $3 surcharge...</a:t>
                      </a:r>
                      <a:endParaRPr lang="en-US" sz="105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3123126048"/>
                  </a:ext>
                </a:extLst>
              </a:tr>
            </a:tbl>
          </a:graphicData>
        </a:graphic>
      </p:graphicFrame>
      <p:graphicFrame>
        <p:nvGraphicFramePr>
          <p:cNvPr id="53" name="Table 52">
            <a:extLst>
              <a:ext uri="{FF2B5EF4-FFF2-40B4-BE49-F238E27FC236}">
                <a16:creationId xmlns:a16="http://schemas.microsoft.com/office/drawing/2014/main" id="{A0092296-12BB-6523-E2F4-D7A64B26F9AB}"/>
              </a:ext>
            </a:extLst>
          </p:cNvPr>
          <p:cNvGraphicFramePr>
            <a:graphicFrameLocks noGrp="1"/>
          </p:cNvGraphicFramePr>
          <p:nvPr>
            <p:extLst>
              <p:ext uri="{D42A27DB-BD31-4B8C-83A1-F6EECF244321}">
                <p14:modId xmlns:p14="http://schemas.microsoft.com/office/powerpoint/2010/main" val="1669827149"/>
              </p:ext>
            </p:extLst>
          </p:nvPr>
        </p:nvGraphicFramePr>
        <p:xfrm>
          <a:off x="8888508" y="1811552"/>
          <a:ext cx="1602132" cy="4787514"/>
        </p:xfrm>
        <a:graphic>
          <a:graphicData uri="http://schemas.openxmlformats.org/drawingml/2006/table">
            <a:tbl>
              <a:tblPr firstRow="1" bandRow="1">
                <a:tableStyleId>{2D5ABB26-0587-4C30-8999-92F81FD0307C}</a:tableStyleId>
              </a:tblPr>
              <a:tblGrid>
                <a:gridCol w="1602132">
                  <a:extLst>
                    <a:ext uri="{9D8B030D-6E8A-4147-A177-3AD203B41FA5}">
                      <a16:colId xmlns:a16="http://schemas.microsoft.com/office/drawing/2014/main" val="621747503"/>
                    </a:ext>
                  </a:extLst>
                </a:gridCol>
              </a:tblGrid>
              <a:tr h="797919">
                <a:tc>
                  <a:txBody>
                    <a:bodyPr/>
                    <a:lstStyle/>
                    <a:p>
                      <a:pPr algn="ctr" fontAlgn="b"/>
                      <a:r>
                        <a:rPr lang="en-US" sz="1200" b="0" i="0" u="none" strike="noStrike" dirty="0">
                          <a:solidFill>
                            <a:schemeClr val="tx1">
                              <a:lumMod val="85000"/>
                            </a:schemeClr>
                          </a:solidFill>
                          <a:effectLst/>
                          <a:latin typeface="Calibri" panose="020F0502020204030204" pitchFamily="34" charset="0"/>
                        </a:rPr>
                        <a:t>Negative</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636479837"/>
                  </a:ext>
                </a:extLst>
              </a:tr>
              <a:tr h="797919">
                <a:tc>
                  <a:txBody>
                    <a:bodyPr/>
                    <a:lstStyle/>
                    <a:p>
                      <a:pPr algn="ctr" fontAlgn="b"/>
                      <a:r>
                        <a:rPr lang="en-US" sz="1200" b="0" i="0" u="none" strike="noStrike" dirty="0">
                          <a:solidFill>
                            <a:schemeClr val="tx1">
                              <a:lumMod val="85000"/>
                            </a:schemeClr>
                          </a:solidFill>
                          <a:effectLst/>
                          <a:latin typeface="Calibri" panose="020F0502020204030204" pitchFamily="34" charset="0"/>
                        </a:rPr>
                        <a:t>Negative</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460095996"/>
                  </a:ext>
                </a:extLst>
              </a:tr>
              <a:tr h="797919">
                <a:tc>
                  <a:txBody>
                    <a:bodyPr/>
                    <a:lstStyle/>
                    <a:p>
                      <a:pPr algn="ctr" fontAlgn="b"/>
                      <a:r>
                        <a:rPr lang="en-US" sz="1200" b="0" i="0" u="none" strike="noStrike" dirty="0">
                          <a:solidFill>
                            <a:schemeClr val="tx1">
                              <a:lumMod val="85000"/>
                            </a:schemeClr>
                          </a:solidFill>
                          <a:effectLst/>
                          <a:latin typeface="Calibri" panose="020F0502020204030204" pitchFamily="34" charset="0"/>
                        </a:rPr>
                        <a:t>Negative</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135921258"/>
                  </a:ext>
                </a:extLst>
              </a:tr>
              <a:tr h="797919">
                <a:tc>
                  <a:txBody>
                    <a:bodyPr/>
                    <a:lstStyle/>
                    <a:p>
                      <a:pPr algn="ctr" fontAlgn="b"/>
                      <a:r>
                        <a:rPr lang="en-US" sz="1200" b="0" i="0" u="none" strike="noStrike" dirty="0">
                          <a:solidFill>
                            <a:schemeClr val="tx1">
                              <a:lumMod val="85000"/>
                            </a:schemeClr>
                          </a:solidFill>
                          <a:effectLst/>
                          <a:latin typeface="Calibri" panose="020F0502020204030204" pitchFamily="34" charset="0"/>
                        </a:rPr>
                        <a:t>Negative</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737272291"/>
                  </a:ext>
                </a:extLst>
              </a:tr>
              <a:tr h="797919">
                <a:tc>
                  <a:txBody>
                    <a:bodyPr/>
                    <a:lstStyle/>
                    <a:p>
                      <a:pPr algn="ctr" fontAlgn="b"/>
                      <a:r>
                        <a:rPr lang="en-US" sz="1200" b="0" i="0" u="none" strike="noStrike" dirty="0">
                          <a:solidFill>
                            <a:schemeClr val="tx1">
                              <a:lumMod val="85000"/>
                            </a:schemeClr>
                          </a:solidFill>
                          <a:effectLst/>
                          <a:latin typeface="Calibri" panose="020F0502020204030204" pitchFamily="34" charset="0"/>
                        </a:rPr>
                        <a:t>Positive</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275989397"/>
                  </a:ext>
                </a:extLst>
              </a:tr>
              <a:tr h="797919">
                <a:tc>
                  <a:txBody>
                    <a:bodyPr/>
                    <a:lstStyle/>
                    <a:p>
                      <a:pPr algn="ctr" fontAlgn="b"/>
                      <a:r>
                        <a:rPr lang="en-US" sz="1200" b="0" i="0" u="none" strike="noStrike" dirty="0">
                          <a:solidFill>
                            <a:schemeClr val="tx1">
                              <a:lumMod val="85000"/>
                            </a:schemeClr>
                          </a:solidFill>
                          <a:effectLst/>
                          <a:latin typeface="Calibri" panose="020F0502020204030204" pitchFamily="34" charset="0"/>
                        </a:rPr>
                        <a:t>Negative</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123126048"/>
                  </a:ext>
                </a:extLst>
              </a:tr>
            </a:tbl>
          </a:graphicData>
        </a:graphic>
      </p:graphicFrame>
      <p:graphicFrame>
        <p:nvGraphicFramePr>
          <p:cNvPr id="54" name="Table 52">
            <a:extLst>
              <a:ext uri="{FF2B5EF4-FFF2-40B4-BE49-F238E27FC236}">
                <a16:creationId xmlns:a16="http://schemas.microsoft.com/office/drawing/2014/main" id="{F386B3EC-9DDC-B76E-220B-C1570106EE57}"/>
              </a:ext>
            </a:extLst>
          </p:cNvPr>
          <p:cNvGraphicFramePr>
            <a:graphicFrameLocks noGrp="1"/>
          </p:cNvGraphicFramePr>
          <p:nvPr>
            <p:extLst>
              <p:ext uri="{D42A27DB-BD31-4B8C-83A1-F6EECF244321}">
                <p14:modId xmlns:p14="http://schemas.microsoft.com/office/powerpoint/2010/main" val="4197060051"/>
              </p:ext>
            </p:extLst>
          </p:nvPr>
        </p:nvGraphicFramePr>
        <p:xfrm>
          <a:off x="3605862" y="1816991"/>
          <a:ext cx="4850173" cy="4849505"/>
        </p:xfrm>
        <a:graphic>
          <a:graphicData uri="http://schemas.openxmlformats.org/drawingml/2006/table">
            <a:tbl>
              <a:tblPr firstRow="1" bandRow="1">
                <a:tableStyleId>{2D5ABB26-0587-4C30-8999-92F81FD0307C}</a:tableStyleId>
              </a:tblPr>
              <a:tblGrid>
                <a:gridCol w="4850173">
                  <a:extLst>
                    <a:ext uri="{9D8B030D-6E8A-4147-A177-3AD203B41FA5}">
                      <a16:colId xmlns:a16="http://schemas.microsoft.com/office/drawing/2014/main" val="621747503"/>
                    </a:ext>
                  </a:extLst>
                </a:gridCol>
              </a:tblGrid>
              <a:tr h="821692">
                <a:tc>
                  <a:txBody>
                    <a:bodyPr/>
                    <a:lstStyle/>
                    <a:p>
                      <a:pPr algn="l" fontAlgn="b"/>
                      <a:r>
                        <a:rPr lang="en-US" sz="1200" b="0" i="0" u="none" strike="noStrike" dirty="0">
                          <a:solidFill>
                            <a:schemeClr val="tx1">
                              <a:lumMod val="85000"/>
                            </a:schemeClr>
                          </a:solidFill>
                          <a:effectLst/>
                          <a:latin typeface="Calibri" panose="020F0502020204030204" pitchFamily="34" charset="0"/>
                        </a:rPr>
                        <a:t>After a full day of shopping we were hungry and tired. We were staying at the Hotel Metro(great hotel read my review) so we just wanted good food close by. I read the reviews on TA so we decided to try O'Reilly's. We were not...</a:t>
                      </a: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2636479837"/>
                  </a:ext>
                </a:extLst>
              </a:tr>
              <a:tr h="728067">
                <a:tc>
                  <a:txBody>
                    <a:bodyPr/>
                    <a:lstStyle/>
                    <a:p>
                      <a:pPr algn="l" fontAlgn="b"/>
                      <a:r>
                        <a:rPr lang="en-US" sz="1200" b="0" i="0" u="none" strike="noStrike">
                          <a:solidFill>
                            <a:schemeClr val="tx1">
                              <a:lumMod val="85000"/>
                            </a:schemeClr>
                          </a:solidFill>
                          <a:effectLst/>
                          <a:latin typeface="Calibri" panose="020F0502020204030204" pitchFamily="34" charset="0"/>
                        </a:rPr>
                        <a:t>After eating in some of the best steak houses in NYC, without skimping on cost, we came across Carmine‚Äôs after the Westminster Dog Show one night.  First of all, as someone who has been to NYC all through my life, it never gets old taking...</a:t>
                      </a: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2460095996"/>
                  </a:ext>
                </a:extLst>
              </a:tr>
              <a:tr h="821692">
                <a:tc>
                  <a:txBody>
                    <a:bodyPr/>
                    <a:lstStyle/>
                    <a:p>
                      <a:pPr algn="l" fontAlgn="b"/>
                      <a:r>
                        <a:rPr lang="en-US" sz="1200" b="0" i="0" u="none" strike="noStrike">
                          <a:solidFill>
                            <a:schemeClr val="tx1">
                              <a:lumMod val="85000"/>
                            </a:schemeClr>
                          </a:solidFill>
                          <a:effectLst/>
                          <a:latin typeface="Calibri" panose="020F0502020204030204" pitchFamily="34" charset="0"/>
                        </a:rPr>
                        <a:t>After watching a program on the Cooking Channel, I was attracted to Veselka, and especially interested in their menu.  Their menu is Russian/Ukrainian, and a healthy dose of NY diner.  You will also find some common selections for a diner.      I wanted a "taste" and...</a:t>
                      </a: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3135921258"/>
                  </a:ext>
                </a:extLst>
              </a:tr>
              <a:tr h="821692">
                <a:tc>
                  <a:txBody>
                    <a:bodyPr/>
                    <a:lstStyle/>
                    <a:p>
                      <a:pPr algn="l" fontAlgn="b"/>
                      <a:r>
                        <a:rPr lang="en-US" sz="1200" b="0" i="0" u="none" strike="noStrike">
                          <a:solidFill>
                            <a:schemeClr val="tx1">
                              <a:lumMod val="85000"/>
                            </a:schemeClr>
                          </a:solidFill>
                          <a:effectLst/>
                          <a:latin typeface="Calibri" panose="020F0502020204030204" pitchFamily="34" charset="0"/>
                        </a:rPr>
                        <a:t>Amazing place.  We had a great table and went before a Broadway show.  They knew we needed to be finished before the show and kept a great pace.  Must have had 10 people waiting on us.  The Sommelier was great and helped us pick a...</a:t>
                      </a: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3737272291"/>
                  </a:ext>
                </a:extLst>
              </a:tr>
              <a:tr h="821692">
                <a:tc>
                  <a:txBody>
                    <a:bodyPr/>
                    <a:lstStyle/>
                    <a:p>
                      <a:pPr algn="l" fontAlgn="b"/>
                      <a:r>
                        <a:rPr lang="en-US" sz="1200" b="0" i="0" u="none" strike="noStrike">
                          <a:solidFill>
                            <a:schemeClr val="tx1">
                              <a:lumMod val="85000"/>
                            </a:schemeClr>
                          </a:solidFill>
                          <a:effectLst/>
                          <a:latin typeface="Calibri" panose="020F0502020204030204" pitchFamily="34" charset="0"/>
                        </a:rPr>
                        <a:t>An excellent all round experience.  Start at one of the two lovely bars make your drink any way you wish with the friendliest of bartenders.   Order a steak any one.  My favorite cut the Bone in Ribeye .  Any dish steak, fish,.... cooked to perfection...</a:t>
                      </a: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2275989397"/>
                  </a:ext>
                </a:extLst>
              </a:tr>
              <a:tr h="821692">
                <a:tc>
                  <a:txBody>
                    <a:bodyPr/>
                    <a:lstStyle/>
                    <a:p>
                      <a:pPr algn="l" fontAlgn="b"/>
                      <a:r>
                        <a:rPr lang="en-US" sz="1200" b="0" i="0" u="none" strike="noStrike" dirty="0">
                          <a:solidFill>
                            <a:schemeClr val="tx1">
                              <a:lumMod val="85000"/>
                            </a:schemeClr>
                          </a:solidFill>
                          <a:effectLst/>
                          <a:latin typeface="Calibri" panose="020F0502020204030204" pitchFamily="34" charset="0"/>
                        </a:rPr>
                        <a:t>Another tip led us to the Buenos Aires on a very busy Friday </a:t>
                      </a:r>
                      <a:r>
                        <a:rPr lang="en-US" sz="1200" b="0" i="0" u="none" strike="noStrike" dirty="0" err="1">
                          <a:solidFill>
                            <a:schemeClr val="tx1">
                              <a:lumMod val="85000"/>
                            </a:schemeClr>
                          </a:solidFill>
                          <a:effectLst/>
                          <a:latin typeface="Calibri" panose="020F0502020204030204" pitchFamily="34" charset="0"/>
                        </a:rPr>
                        <a:t>nite</a:t>
                      </a:r>
                      <a:r>
                        <a:rPr lang="en-US" sz="1200" b="0" i="0" u="none" strike="noStrike" dirty="0">
                          <a:solidFill>
                            <a:schemeClr val="tx1">
                              <a:lumMod val="85000"/>
                            </a:schemeClr>
                          </a:solidFill>
                          <a:effectLst/>
                          <a:latin typeface="Calibri" panose="020F0502020204030204" pitchFamily="34" charset="0"/>
                        </a:rPr>
                        <a:t>. Obviously this place is no secret as the place was packed with the staff scurrying all over the place. They put a table together to </a:t>
                      </a:r>
                      <a:r>
                        <a:rPr lang="en-US" sz="1200" b="0" i="0" u="none" strike="noStrike" dirty="0" err="1">
                          <a:solidFill>
                            <a:schemeClr val="tx1">
                              <a:lumMod val="85000"/>
                            </a:schemeClr>
                          </a:solidFill>
                          <a:effectLst/>
                          <a:latin typeface="Calibri" panose="020F0502020204030204" pitchFamily="34" charset="0"/>
                        </a:rPr>
                        <a:t>accomodate</a:t>
                      </a:r>
                      <a:r>
                        <a:rPr lang="en-US" sz="1200" b="0" i="0" u="none" strike="noStrike" dirty="0">
                          <a:solidFill>
                            <a:schemeClr val="tx1">
                              <a:lumMod val="85000"/>
                            </a:schemeClr>
                          </a:solidFill>
                          <a:effectLst/>
                          <a:latin typeface="Calibri" panose="020F0502020204030204" pitchFamily="34" charset="0"/>
                        </a:rPr>
                        <a:t> us all followed by much...</a:t>
                      </a:r>
                    </a:p>
                  </a:txBody>
                  <a:tcPr marL="9525" marR="9525" marT="9525" marB="0" anchor="ctr">
                    <a:lnL w="12700" cap="flat" cmpd="sng" algn="ctr">
                      <a:solidFill>
                        <a:srgbClr val="00FDFF"/>
                      </a:solidFill>
                      <a:prstDash val="solid"/>
                      <a:round/>
                      <a:headEnd type="none" w="med" len="med"/>
                      <a:tailEnd type="none" w="med" len="med"/>
                    </a:lnL>
                    <a:lnR w="12700" cap="flat" cmpd="sng" algn="ctr">
                      <a:solidFill>
                        <a:srgbClr val="00FDFF"/>
                      </a:solidFill>
                      <a:prstDash val="solid"/>
                      <a:round/>
                      <a:headEnd type="none" w="med" len="med"/>
                      <a:tailEnd type="none" w="med" len="med"/>
                    </a:lnR>
                    <a:lnT w="12700" cap="flat" cmpd="sng" algn="ctr">
                      <a:solidFill>
                        <a:srgbClr val="00FDFF"/>
                      </a:solidFill>
                      <a:prstDash val="solid"/>
                      <a:round/>
                      <a:headEnd type="none" w="med" len="med"/>
                      <a:tailEnd type="none" w="med" len="med"/>
                    </a:lnT>
                    <a:lnB w="12700" cap="flat" cmpd="sng" algn="ctr">
                      <a:solidFill>
                        <a:srgbClr val="00FDFF"/>
                      </a:solidFill>
                      <a:prstDash val="solid"/>
                      <a:round/>
                      <a:headEnd type="none" w="med" len="med"/>
                      <a:tailEnd type="none" w="med" len="med"/>
                    </a:lnB>
                  </a:tcPr>
                </a:tc>
                <a:extLst>
                  <a:ext uri="{0D108BD9-81ED-4DB2-BD59-A6C34878D82A}">
                    <a16:rowId xmlns:a16="http://schemas.microsoft.com/office/drawing/2014/main" val="3123126048"/>
                  </a:ext>
                </a:extLst>
              </a:tr>
            </a:tbl>
          </a:graphicData>
        </a:graphic>
      </p:graphicFrame>
      <p:graphicFrame>
        <p:nvGraphicFramePr>
          <p:cNvPr id="55" name="Table 54">
            <a:extLst>
              <a:ext uri="{FF2B5EF4-FFF2-40B4-BE49-F238E27FC236}">
                <a16:creationId xmlns:a16="http://schemas.microsoft.com/office/drawing/2014/main" id="{6261996F-F3AF-D75B-71DF-4ADB903C9557}"/>
              </a:ext>
            </a:extLst>
          </p:cNvPr>
          <p:cNvGraphicFramePr>
            <a:graphicFrameLocks noGrp="1"/>
          </p:cNvGraphicFramePr>
          <p:nvPr>
            <p:extLst>
              <p:ext uri="{D42A27DB-BD31-4B8C-83A1-F6EECF244321}">
                <p14:modId xmlns:p14="http://schemas.microsoft.com/office/powerpoint/2010/main" val="3630276592"/>
              </p:ext>
            </p:extLst>
          </p:nvPr>
        </p:nvGraphicFramePr>
        <p:xfrm>
          <a:off x="8892857" y="1811473"/>
          <a:ext cx="1602132" cy="4787514"/>
        </p:xfrm>
        <a:graphic>
          <a:graphicData uri="http://schemas.openxmlformats.org/drawingml/2006/table">
            <a:tbl>
              <a:tblPr firstRow="1" bandRow="1">
                <a:tableStyleId>{2D5ABB26-0587-4C30-8999-92F81FD0307C}</a:tableStyleId>
              </a:tblPr>
              <a:tblGrid>
                <a:gridCol w="1602132">
                  <a:extLst>
                    <a:ext uri="{9D8B030D-6E8A-4147-A177-3AD203B41FA5}">
                      <a16:colId xmlns:a16="http://schemas.microsoft.com/office/drawing/2014/main" val="621747503"/>
                    </a:ext>
                  </a:extLst>
                </a:gridCol>
              </a:tblGrid>
              <a:tr h="797919">
                <a:tc>
                  <a:txBody>
                    <a:bodyPr/>
                    <a:lstStyle/>
                    <a:p>
                      <a:pPr algn="ctr" fontAlgn="b"/>
                      <a:endParaRPr lang="en-US" sz="120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636479837"/>
                  </a:ext>
                </a:extLst>
              </a:tr>
              <a:tr h="797919">
                <a:tc>
                  <a:txBody>
                    <a:bodyPr/>
                    <a:lstStyle/>
                    <a:p>
                      <a:pPr algn="ctr" fontAlgn="b"/>
                      <a:endParaRPr lang="en-US" sz="120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460095996"/>
                  </a:ext>
                </a:extLst>
              </a:tr>
              <a:tr h="797919">
                <a:tc>
                  <a:txBody>
                    <a:bodyPr/>
                    <a:lstStyle/>
                    <a:p>
                      <a:pPr algn="ctr" fontAlgn="b"/>
                      <a:endParaRPr lang="en-US" sz="120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135921258"/>
                  </a:ext>
                </a:extLst>
              </a:tr>
              <a:tr h="797919">
                <a:tc>
                  <a:txBody>
                    <a:bodyPr/>
                    <a:lstStyle/>
                    <a:p>
                      <a:pPr algn="ctr" fontAlgn="b"/>
                      <a:endParaRPr lang="en-US" sz="120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737272291"/>
                  </a:ext>
                </a:extLst>
              </a:tr>
              <a:tr h="797919">
                <a:tc>
                  <a:txBody>
                    <a:bodyPr/>
                    <a:lstStyle/>
                    <a:p>
                      <a:pPr algn="ctr" fontAlgn="b"/>
                      <a:endParaRPr lang="en-US" sz="120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275989397"/>
                  </a:ext>
                </a:extLst>
              </a:tr>
              <a:tr h="797919">
                <a:tc>
                  <a:txBody>
                    <a:bodyPr/>
                    <a:lstStyle/>
                    <a:p>
                      <a:pPr algn="ctr" fontAlgn="b"/>
                      <a:endParaRPr lang="en-US" sz="1200" b="0" i="0" u="none" strike="noStrike" dirty="0">
                        <a:solidFill>
                          <a:schemeClr val="tx1">
                            <a:lumMod val="85000"/>
                          </a:schemeClr>
                        </a:solidFill>
                        <a:effectLst/>
                        <a:latin typeface="Calibri" panose="020F0502020204030204" pitchFamily="34" charset="0"/>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123126048"/>
                  </a:ext>
                </a:extLst>
              </a:tr>
            </a:tbl>
          </a:graphicData>
        </a:graphic>
      </p:graphicFrame>
      <p:sp>
        <p:nvSpPr>
          <p:cNvPr id="58" name="TextBox 57">
            <a:extLst>
              <a:ext uri="{FF2B5EF4-FFF2-40B4-BE49-F238E27FC236}">
                <a16:creationId xmlns:a16="http://schemas.microsoft.com/office/drawing/2014/main" id="{05D5D496-6AC8-23B9-24CB-79896684753E}"/>
              </a:ext>
            </a:extLst>
          </p:cNvPr>
          <p:cNvSpPr txBox="1"/>
          <p:nvPr/>
        </p:nvSpPr>
        <p:spPr>
          <a:xfrm>
            <a:off x="2814740" y="776766"/>
            <a:ext cx="3711272" cy="369332"/>
          </a:xfrm>
          <a:prstGeom prst="rect">
            <a:avLst/>
          </a:prstGeom>
          <a:noFill/>
        </p:spPr>
        <p:txBody>
          <a:bodyPr wrap="none" rtlCol="0">
            <a:spAutoFit/>
          </a:bodyPr>
          <a:lstStyle/>
          <a:p>
            <a:pPr marL="285750" indent="-285750">
              <a:buFont typeface="Arial" panose="020B0604020202020204" pitchFamily="34" charset="0"/>
              <a:buChar char="•"/>
            </a:pPr>
            <a:r>
              <a:rPr lang="en-US" dirty="0"/>
              <a:t>Fresh reviews – without labels</a:t>
            </a:r>
          </a:p>
        </p:txBody>
      </p:sp>
      <p:sp>
        <p:nvSpPr>
          <p:cNvPr id="59" name="TextBox 58">
            <a:extLst>
              <a:ext uri="{FF2B5EF4-FFF2-40B4-BE49-F238E27FC236}">
                <a16:creationId xmlns:a16="http://schemas.microsoft.com/office/drawing/2014/main" id="{EA9C253A-F7E4-35CC-F3D9-71C17DFFE53B}"/>
              </a:ext>
            </a:extLst>
          </p:cNvPr>
          <p:cNvSpPr txBox="1"/>
          <p:nvPr/>
        </p:nvSpPr>
        <p:spPr>
          <a:xfrm rot="16200000">
            <a:off x="2365902" y="3631527"/>
            <a:ext cx="954107" cy="369332"/>
          </a:xfrm>
          <a:prstGeom prst="rect">
            <a:avLst/>
          </a:prstGeom>
          <a:noFill/>
        </p:spPr>
        <p:txBody>
          <a:bodyPr wrap="none" rtlCol="0">
            <a:spAutoFit/>
          </a:bodyPr>
          <a:lstStyle/>
          <a:p>
            <a:r>
              <a:rPr lang="en-US" dirty="0"/>
              <a:t>102088</a:t>
            </a:r>
          </a:p>
        </p:txBody>
      </p:sp>
    </p:spTree>
    <p:extLst>
      <p:ext uri="{BB962C8B-B14F-4D97-AF65-F5344CB8AC3E}">
        <p14:creationId xmlns:p14="http://schemas.microsoft.com/office/powerpoint/2010/main" val="3282791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ppt_x"/>
                                          </p:val>
                                        </p:tav>
                                      </p:tavLst>
                                    </p:anim>
                                    <p:anim calcmode="lin" valueType="num">
                                      <p:cBhvr additive="base">
                                        <p:cTn id="7" dur="500"/>
                                        <p:tgtEl>
                                          <p:spTgt spid="25"/>
                                        </p:tgtEl>
                                        <p:attrNameLst>
                                          <p:attrName>ppt_y</p:attrName>
                                        </p:attrNameLst>
                                      </p:cBhvr>
                                      <p:tavLst>
                                        <p:tav tm="0">
                                          <p:val>
                                            <p:strVal val="ppt_y"/>
                                          </p:val>
                                        </p:tav>
                                        <p:tav tm="100000">
                                          <p:val>
                                            <p:strVal val="1+ppt_h/2"/>
                                          </p:val>
                                        </p:tav>
                                      </p:tavLst>
                                    </p:anim>
                                    <p:set>
                                      <p:cBhvr>
                                        <p:cTn id="8" dur="1" fill="hold">
                                          <p:stCondLst>
                                            <p:cond delay="499"/>
                                          </p:stCondLst>
                                        </p:cTn>
                                        <p:tgtEl>
                                          <p:spTgt spid="2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52"/>
                                        </p:tgtEl>
                                        <p:attrNameLst>
                                          <p:attrName>ppt_x</p:attrName>
                                        </p:attrNameLst>
                                      </p:cBhvr>
                                      <p:tavLst>
                                        <p:tav tm="0">
                                          <p:val>
                                            <p:strVal val="ppt_x"/>
                                          </p:val>
                                        </p:tav>
                                        <p:tav tm="100000">
                                          <p:val>
                                            <p:strVal val="ppt_x"/>
                                          </p:val>
                                        </p:tav>
                                      </p:tavLst>
                                    </p:anim>
                                    <p:anim calcmode="lin" valueType="num">
                                      <p:cBhvr additive="base">
                                        <p:cTn id="11" dur="500"/>
                                        <p:tgtEl>
                                          <p:spTgt spid="52"/>
                                        </p:tgtEl>
                                        <p:attrNameLst>
                                          <p:attrName>ppt_y</p:attrName>
                                        </p:attrNameLst>
                                      </p:cBhvr>
                                      <p:tavLst>
                                        <p:tav tm="0">
                                          <p:val>
                                            <p:strVal val="ppt_y"/>
                                          </p:val>
                                        </p:tav>
                                        <p:tav tm="100000">
                                          <p:val>
                                            <p:strVal val="1+ppt_h/2"/>
                                          </p:val>
                                        </p:tav>
                                      </p:tavLst>
                                    </p:anim>
                                    <p:set>
                                      <p:cBhvr>
                                        <p:cTn id="12" dur="1" fill="hold">
                                          <p:stCondLst>
                                            <p:cond delay="499"/>
                                          </p:stCondLst>
                                        </p:cTn>
                                        <p:tgtEl>
                                          <p:spTgt spid="52"/>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53"/>
                                        </p:tgtEl>
                                        <p:attrNameLst>
                                          <p:attrName>ppt_x</p:attrName>
                                        </p:attrNameLst>
                                      </p:cBhvr>
                                      <p:tavLst>
                                        <p:tav tm="0">
                                          <p:val>
                                            <p:strVal val="ppt_x"/>
                                          </p:val>
                                        </p:tav>
                                        <p:tav tm="100000">
                                          <p:val>
                                            <p:strVal val="ppt_x"/>
                                          </p:val>
                                        </p:tav>
                                      </p:tavLst>
                                    </p:anim>
                                    <p:anim calcmode="lin" valueType="num">
                                      <p:cBhvr additive="base">
                                        <p:cTn id="15" dur="500"/>
                                        <p:tgtEl>
                                          <p:spTgt spid="53"/>
                                        </p:tgtEl>
                                        <p:attrNameLst>
                                          <p:attrName>ppt_y</p:attrName>
                                        </p:attrNameLst>
                                      </p:cBhvr>
                                      <p:tavLst>
                                        <p:tav tm="0">
                                          <p:val>
                                            <p:strVal val="ppt_y"/>
                                          </p:val>
                                        </p:tav>
                                        <p:tav tm="100000">
                                          <p:val>
                                            <p:strVal val="1+ppt_h/2"/>
                                          </p:val>
                                        </p:tav>
                                      </p:tavLst>
                                    </p:anim>
                                    <p:set>
                                      <p:cBhvr>
                                        <p:cTn id="16" dur="1" fill="hold">
                                          <p:stCondLst>
                                            <p:cond delay="499"/>
                                          </p:stCondLst>
                                        </p:cTn>
                                        <p:tgtEl>
                                          <p:spTgt spid="53"/>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ppt_x"/>
                                          </p:val>
                                        </p:tav>
                                        <p:tav tm="100000">
                                          <p:val>
                                            <p:strVal val="#ppt_x"/>
                                          </p:val>
                                        </p:tav>
                                      </p:tavLst>
                                    </p:anim>
                                    <p:anim calcmode="lin" valueType="num">
                                      <p:cBhvr additive="base">
                                        <p:cTn id="26" dur="500" fill="hold"/>
                                        <p:tgtEl>
                                          <p:spTgt spid="5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ppt_x"/>
                                          </p:val>
                                        </p:tav>
                                        <p:tav tm="100000">
                                          <p:val>
                                            <p:strVal val="#ppt_x"/>
                                          </p:val>
                                        </p:tav>
                                      </p:tavLst>
                                    </p:anim>
                                    <p:anim calcmode="lin" valueType="num">
                                      <p:cBhvr additive="base">
                                        <p:cTn id="30" dur="500" fill="hold"/>
                                        <p:tgtEl>
                                          <p:spTgt spid="5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fill="hold"/>
                                        <p:tgtEl>
                                          <p:spTgt spid="55"/>
                                        </p:tgtEl>
                                        <p:attrNameLst>
                                          <p:attrName>ppt_x</p:attrName>
                                        </p:attrNameLst>
                                      </p:cBhvr>
                                      <p:tavLst>
                                        <p:tav tm="0">
                                          <p:val>
                                            <p:strVal val="#ppt_x"/>
                                          </p:val>
                                        </p:tav>
                                        <p:tav tm="100000">
                                          <p:val>
                                            <p:strVal val="#ppt_x"/>
                                          </p:val>
                                        </p:tav>
                                      </p:tavLst>
                                    </p:anim>
                                    <p:anim calcmode="lin" valueType="num">
                                      <p:cBhvr additive="base">
                                        <p:cTn id="34" dur="500" fill="hold"/>
                                        <p:tgtEl>
                                          <p:spTgt spid="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58" grpId="0"/>
      <p:bldP spid="5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Data Cleaning</a:t>
            </a:r>
          </a:p>
        </p:txBody>
      </p:sp>
      <p:grpSp>
        <p:nvGrpSpPr>
          <p:cNvPr id="11" name="Group 10">
            <a:extLst>
              <a:ext uri="{FF2B5EF4-FFF2-40B4-BE49-F238E27FC236}">
                <a16:creationId xmlns:a16="http://schemas.microsoft.com/office/drawing/2014/main" id="{BEEC12D6-BC81-AB88-1F11-D10948211AF9}"/>
              </a:ext>
            </a:extLst>
          </p:cNvPr>
          <p:cNvGrpSpPr/>
          <p:nvPr/>
        </p:nvGrpSpPr>
        <p:grpSpPr>
          <a:xfrm>
            <a:off x="2940168" y="1461428"/>
            <a:ext cx="2159798" cy="725995"/>
            <a:chOff x="3770" y="2270389"/>
            <a:chExt cx="2194718" cy="877887"/>
          </a:xfrm>
          <a:solidFill>
            <a:schemeClr val="accent6">
              <a:lumMod val="20000"/>
              <a:lumOff val="80000"/>
            </a:schemeClr>
          </a:solidFill>
        </p:grpSpPr>
        <p:sp>
          <p:nvSpPr>
            <p:cNvPr id="16" name="Chevron 15">
              <a:extLst>
                <a:ext uri="{FF2B5EF4-FFF2-40B4-BE49-F238E27FC236}">
                  <a16:creationId xmlns:a16="http://schemas.microsoft.com/office/drawing/2014/main" id="{3184ACEB-D11C-DC84-E5F5-3E88CBAEF12A}"/>
                </a:ext>
              </a:extLst>
            </p:cNvPr>
            <p:cNvSpPr/>
            <p:nvPr/>
          </p:nvSpPr>
          <p:spPr>
            <a:xfrm>
              <a:off x="3770" y="2270389"/>
              <a:ext cx="2194718" cy="877887"/>
            </a:xfrm>
            <a:prstGeom prst="chevron">
              <a:avLst/>
            </a:pr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Chevron 4">
              <a:extLst>
                <a:ext uri="{FF2B5EF4-FFF2-40B4-BE49-F238E27FC236}">
                  <a16:creationId xmlns:a16="http://schemas.microsoft.com/office/drawing/2014/main" id="{F559F1C1-2F4B-8796-945C-5DBFFC384520}"/>
                </a:ext>
              </a:extLst>
            </p:cNvPr>
            <p:cNvSpPr txBox="1"/>
            <p:nvPr/>
          </p:nvSpPr>
          <p:spPr>
            <a:xfrm>
              <a:off x="340059" y="2270389"/>
              <a:ext cx="1475195" cy="87788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050" dirty="0">
                  <a:solidFill>
                    <a:schemeClr val="tx1"/>
                  </a:solidFill>
                </a:rPr>
                <a:t>Original Reviews</a:t>
              </a:r>
              <a:endParaRPr lang="en-US" sz="1050" kern="1200" dirty="0">
                <a:solidFill>
                  <a:schemeClr val="tx1"/>
                </a:solidFill>
              </a:endParaRPr>
            </a:p>
          </p:txBody>
        </p:sp>
      </p:grpSp>
      <p:grpSp>
        <p:nvGrpSpPr>
          <p:cNvPr id="18" name="Group 17">
            <a:extLst>
              <a:ext uri="{FF2B5EF4-FFF2-40B4-BE49-F238E27FC236}">
                <a16:creationId xmlns:a16="http://schemas.microsoft.com/office/drawing/2014/main" id="{9F9145DE-132D-2651-A3C5-3521A2CD8861}"/>
              </a:ext>
            </a:extLst>
          </p:cNvPr>
          <p:cNvGrpSpPr/>
          <p:nvPr/>
        </p:nvGrpSpPr>
        <p:grpSpPr>
          <a:xfrm>
            <a:off x="4794881" y="2218217"/>
            <a:ext cx="2159802" cy="725994"/>
            <a:chOff x="3770" y="2270389"/>
            <a:chExt cx="2194718" cy="877887"/>
          </a:xfrm>
          <a:solidFill>
            <a:schemeClr val="accent6">
              <a:lumMod val="40000"/>
              <a:lumOff val="60000"/>
            </a:schemeClr>
          </a:solidFill>
        </p:grpSpPr>
        <p:sp>
          <p:nvSpPr>
            <p:cNvPr id="19" name="Chevron 18">
              <a:extLst>
                <a:ext uri="{FF2B5EF4-FFF2-40B4-BE49-F238E27FC236}">
                  <a16:creationId xmlns:a16="http://schemas.microsoft.com/office/drawing/2014/main" id="{80685DFC-F715-DF26-DC37-27DAEED5A352}"/>
                </a:ext>
              </a:extLst>
            </p:cNvPr>
            <p:cNvSpPr/>
            <p:nvPr/>
          </p:nvSpPr>
          <p:spPr>
            <a:xfrm>
              <a:off x="3770" y="2270389"/>
              <a:ext cx="2194718" cy="877887"/>
            </a:xfrm>
            <a:prstGeom prst="chevron">
              <a:avLst/>
            </a:prstGeom>
            <a:noFill/>
            <a:ln>
              <a:solidFill>
                <a:srgbClr val="00FD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hevron 4">
              <a:extLst>
                <a:ext uri="{FF2B5EF4-FFF2-40B4-BE49-F238E27FC236}">
                  <a16:creationId xmlns:a16="http://schemas.microsoft.com/office/drawing/2014/main" id="{B16E2952-1ABC-B10D-F56D-E18C3F7BC842}"/>
                </a:ext>
              </a:extLst>
            </p:cNvPr>
            <p:cNvSpPr txBox="1"/>
            <p:nvPr/>
          </p:nvSpPr>
          <p:spPr>
            <a:xfrm>
              <a:off x="442714" y="2270389"/>
              <a:ext cx="1316831" cy="87788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050" kern="1200" dirty="0">
                  <a:solidFill>
                    <a:schemeClr val="tx1"/>
                  </a:solidFill>
                </a:rPr>
                <a:t>Dropping special Characters</a:t>
              </a:r>
            </a:p>
          </p:txBody>
        </p:sp>
      </p:grpSp>
      <p:grpSp>
        <p:nvGrpSpPr>
          <p:cNvPr id="25" name="Group 24">
            <a:extLst>
              <a:ext uri="{FF2B5EF4-FFF2-40B4-BE49-F238E27FC236}">
                <a16:creationId xmlns:a16="http://schemas.microsoft.com/office/drawing/2014/main" id="{3B16AA46-FB88-1044-DA6D-9052B4CD9A0C}"/>
              </a:ext>
            </a:extLst>
          </p:cNvPr>
          <p:cNvGrpSpPr/>
          <p:nvPr/>
        </p:nvGrpSpPr>
        <p:grpSpPr>
          <a:xfrm>
            <a:off x="6632319" y="2972865"/>
            <a:ext cx="2159801" cy="725993"/>
            <a:chOff x="3770" y="2270389"/>
            <a:chExt cx="2194718" cy="877887"/>
          </a:xfrm>
          <a:noFill/>
        </p:grpSpPr>
        <p:sp>
          <p:nvSpPr>
            <p:cNvPr id="26" name="Chevron 25">
              <a:extLst>
                <a:ext uri="{FF2B5EF4-FFF2-40B4-BE49-F238E27FC236}">
                  <a16:creationId xmlns:a16="http://schemas.microsoft.com/office/drawing/2014/main" id="{62EABD10-BDA3-833F-DAAE-C7FE39F4EA6A}"/>
                </a:ext>
              </a:extLst>
            </p:cNvPr>
            <p:cNvSpPr/>
            <p:nvPr/>
          </p:nvSpPr>
          <p:spPr>
            <a:xfrm>
              <a:off x="3770" y="2270389"/>
              <a:ext cx="2194718" cy="877887"/>
            </a:xfrm>
            <a:prstGeom prst="chevron">
              <a:avLst/>
            </a:prstGeom>
            <a:grpFill/>
            <a:ln>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4">
              <a:extLst>
                <a:ext uri="{FF2B5EF4-FFF2-40B4-BE49-F238E27FC236}">
                  <a16:creationId xmlns:a16="http://schemas.microsoft.com/office/drawing/2014/main" id="{EAF14B60-FEEC-6FEA-04B9-C14E2D630742}"/>
                </a:ext>
              </a:extLst>
            </p:cNvPr>
            <p:cNvSpPr txBox="1"/>
            <p:nvPr/>
          </p:nvSpPr>
          <p:spPr>
            <a:xfrm>
              <a:off x="317053" y="2270389"/>
              <a:ext cx="1442493" cy="87788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1050" dirty="0">
                  <a:solidFill>
                    <a:schemeClr val="tx1"/>
                  </a:solidFill>
                </a:rPr>
                <a:t>Converting to small-case</a:t>
              </a:r>
              <a:endParaRPr lang="en-US" sz="1050" kern="1200" dirty="0">
                <a:solidFill>
                  <a:schemeClr val="tx1"/>
                </a:solidFill>
              </a:endParaRPr>
            </a:p>
          </p:txBody>
        </p:sp>
      </p:grpSp>
      <p:sp>
        <p:nvSpPr>
          <p:cNvPr id="28" name="TextBox 27">
            <a:extLst>
              <a:ext uri="{FF2B5EF4-FFF2-40B4-BE49-F238E27FC236}">
                <a16:creationId xmlns:a16="http://schemas.microsoft.com/office/drawing/2014/main" id="{FCBBE0BC-72E5-C9BB-5018-080949C7B3A4}"/>
              </a:ext>
            </a:extLst>
          </p:cNvPr>
          <p:cNvSpPr txBox="1"/>
          <p:nvPr/>
        </p:nvSpPr>
        <p:spPr>
          <a:xfrm>
            <a:off x="3234727" y="3389341"/>
            <a:ext cx="1239623" cy="1954381"/>
          </a:xfrm>
          <a:prstGeom prst="rect">
            <a:avLst/>
          </a:prstGeom>
          <a:noFill/>
          <a:ln>
            <a:solidFill>
              <a:schemeClr val="tx2"/>
            </a:solidFill>
          </a:ln>
        </p:spPr>
        <p:txBody>
          <a:bodyPr wrap="square" rtlCol="0">
            <a:spAutoFit/>
          </a:bodyPr>
          <a:lstStyle/>
          <a:p>
            <a:pPr marL="228600" indent="-228600">
              <a:buFont typeface="+mj-lt"/>
              <a:buAutoNum type="arabicPeriod"/>
            </a:pPr>
            <a:r>
              <a:rPr lang="en-US" sz="1100" dirty="0">
                <a:solidFill>
                  <a:srgbClr val="FFFF00"/>
                </a:solidFill>
              </a:rPr>
              <a:t>W</a:t>
            </a:r>
            <a:r>
              <a:rPr lang="en-US" sz="1100" dirty="0"/>
              <a:t>ow</a:t>
            </a:r>
            <a:r>
              <a:rPr lang="en-US" sz="1100" dirty="0">
                <a:solidFill>
                  <a:srgbClr val="00FDFF"/>
                </a:solidFill>
              </a:rPr>
              <a:t>…</a:t>
            </a:r>
            <a:r>
              <a:rPr lang="en-US" sz="1100" dirty="0"/>
              <a:t> loved </a:t>
            </a:r>
            <a:r>
              <a:rPr lang="en-US" sz="1100" dirty="0">
                <a:solidFill>
                  <a:srgbClr val="FF0000"/>
                </a:solidFill>
              </a:rPr>
              <a:t>this</a:t>
            </a:r>
            <a:r>
              <a:rPr lang="en-US" sz="1100" dirty="0"/>
              <a:t> place</a:t>
            </a:r>
          </a:p>
          <a:p>
            <a:pPr marL="228600" indent="-228600">
              <a:buFont typeface="+mj-lt"/>
              <a:buAutoNum type="arabicPeriod"/>
            </a:pPr>
            <a:endParaRPr lang="en-US" sz="1100" dirty="0"/>
          </a:p>
          <a:p>
            <a:pPr marL="228600" indent="-228600">
              <a:buFont typeface="+mj-lt"/>
              <a:buAutoNum type="arabicPeriod"/>
            </a:pPr>
            <a:r>
              <a:rPr lang="en-US" sz="1100" dirty="0">
                <a:solidFill>
                  <a:srgbClr val="FFFF00"/>
                </a:solidFill>
              </a:rPr>
              <a:t>C</a:t>
            </a:r>
            <a:r>
              <a:rPr lang="en-US" sz="1100" dirty="0"/>
              <a:t>rust </a:t>
            </a:r>
            <a:r>
              <a:rPr lang="en-US" sz="1100" dirty="0">
                <a:solidFill>
                  <a:srgbClr val="FF0000"/>
                </a:solidFill>
              </a:rPr>
              <a:t>is</a:t>
            </a:r>
            <a:r>
              <a:rPr lang="en-US" sz="1100" dirty="0"/>
              <a:t> </a:t>
            </a:r>
            <a:r>
              <a:rPr lang="en-US" sz="1100" dirty="0">
                <a:solidFill>
                  <a:srgbClr val="92D050"/>
                </a:solidFill>
              </a:rPr>
              <a:t>not</a:t>
            </a:r>
            <a:r>
              <a:rPr lang="en-US" sz="1100" dirty="0"/>
              <a:t> good</a:t>
            </a:r>
            <a:r>
              <a:rPr lang="en-US" sz="1100" dirty="0">
                <a:solidFill>
                  <a:srgbClr val="00FDFF"/>
                </a:solidFill>
              </a:rPr>
              <a:t>!!!</a:t>
            </a:r>
          </a:p>
          <a:p>
            <a:pPr marL="228600" indent="-228600">
              <a:buFont typeface="+mj-lt"/>
              <a:buAutoNum type="arabicPeriod"/>
            </a:pPr>
            <a:endParaRPr lang="en-US" sz="1100" dirty="0"/>
          </a:p>
          <a:p>
            <a:pPr marL="228600" indent="-228600">
              <a:buFont typeface="+mj-lt"/>
              <a:buAutoNum type="arabicPeriod"/>
            </a:pPr>
            <a:r>
              <a:rPr lang="en-US" sz="1100" dirty="0">
                <a:solidFill>
                  <a:srgbClr val="92D050"/>
                </a:solidFill>
              </a:rPr>
              <a:t>Not</a:t>
            </a:r>
            <a:r>
              <a:rPr lang="en-US" sz="1100" dirty="0"/>
              <a:t> tasty </a:t>
            </a:r>
            <a:r>
              <a:rPr lang="en-US" sz="1100" dirty="0">
                <a:solidFill>
                  <a:srgbClr val="FF0000"/>
                </a:solidFill>
              </a:rPr>
              <a:t>and the </a:t>
            </a:r>
            <a:r>
              <a:rPr lang="en-US" sz="1100" dirty="0"/>
              <a:t>crust </a:t>
            </a:r>
            <a:r>
              <a:rPr lang="en-US" sz="1100" dirty="0">
                <a:solidFill>
                  <a:srgbClr val="FF0000"/>
                </a:solidFill>
              </a:rPr>
              <a:t>is</a:t>
            </a:r>
            <a:r>
              <a:rPr lang="en-US" sz="1100" dirty="0"/>
              <a:t> </a:t>
            </a:r>
            <a:r>
              <a:rPr lang="en-US" sz="1100" dirty="0">
                <a:solidFill>
                  <a:srgbClr val="00FDFF"/>
                </a:solidFill>
              </a:rPr>
              <a:t>23</a:t>
            </a:r>
            <a:r>
              <a:rPr lang="en-US" sz="1100" dirty="0"/>
              <a:t> nasty</a:t>
            </a:r>
          </a:p>
        </p:txBody>
      </p:sp>
      <p:sp>
        <p:nvSpPr>
          <p:cNvPr id="29" name="TextBox 28">
            <a:extLst>
              <a:ext uri="{FF2B5EF4-FFF2-40B4-BE49-F238E27FC236}">
                <a16:creationId xmlns:a16="http://schemas.microsoft.com/office/drawing/2014/main" id="{53C62753-0D32-8665-8129-C72CE3446BEA}"/>
              </a:ext>
            </a:extLst>
          </p:cNvPr>
          <p:cNvSpPr txBox="1"/>
          <p:nvPr/>
        </p:nvSpPr>
        <p:spPr>
          <a:xfrm>
            <a:off x="5258706" y="4405003"/>
            <a:ext cx="1001175" cy="938719"/>
          </a:xfrm>
          <a:prstGeom prst="rect">
            <a:avLst/>
          </a:prstGeom>
          <a:noFill/>
          <a:ln>
            <a:solidFill>
              <a:schemeClr val="tx2"/>
            </a:solidFill>
          </a:ln>
        </p:spPr>
        <p:txBody>
          <a:bodyPr wrap="square" rtlCol="0">
            <a:spAutoFit/>
          </a:bodyPr>
          <a:lstStyle/>
          <a:p>
            <a:pPr algn="ctr"/>
            <a:r>
              <a:rPr lang="en-US" sz="1100" dirty="0"/>
              <a:t>Implementing </a:t>
            </a:r>
            <a:r>
              <a:rPr lang="en-US" sz="1100" dirty="0" err="1"/>
              <a:t>RegularExpression</a:t>
            </a:r>
            <a:r>
              <a:rPr lang="en-US" sz="1100" dirty="0"/>
              <a:t> process</a:t>
            </a:r>
          </a:p>
        </p:txBody>
      </p:sp>
      <p:sp>
        <p:nvSpPr>
          <p:cNvPr id="30" name="TextBox 29">
            <a:extLst>
              <a:ext uri="{FF2B5EF4-FFF2-40B4-BE49-F238E27FC236}">
                <a16:creationId xmlns:a16="http://schemas.microsoft.com/office/drawing/2014/main" id="{7AA562B3-FFAC-0B22-5F8E-6F83AA05FF9E}"/>
              </a:ext>
            </a:extLst>
          </p:cNvPr>
          <p:cNvSpPr txBox="1"/>
          <p:nvPr/>
        </p:nvSpPr>
        <p:spPr>
          <a:xfrm>
            <a:off x="7010174" y="4912835"/>
            <a:ext cx="1085524" cy="430887"/>
          </a:xfrm>
          <a:prstGeom prst="rect">
            <a:avLst/>
          </a:prstGeom>
          <a:noFill/>
          <a:ln>
            <a:solidFill>
              <a:schemeClr val="tx2"/>
            </a:solidFill>
          </a:ln>
        </p:spPr>
        <p:txBody>
          <a:bodyPr wrap="square" rtlCol="0">
            <a:spAutoFit/>
          </a:bodyPr>
          <a:lstStyle/>
          <a:p>
            <a:pPr algn="ctr"/>
            <a:r>
              <a:rPr lang="en-US" sz="1100" dirty="0"/>
              <a:t>Using lower() method</a:t>
            </a:r>
          </a:p>
        </p:txBody>
      </p:sp>
      <p:cxnSp>
        <p:nvCxnSpPr>
          <p:cNvPr id="31" name="Straight Arrow Connector 30">
            <a:extLst>
              <a:ext uri="{FF2B5EF4-FFF2-40B4-BE49-F238E27FC236}">
                <a16:creationId xmlns:a16="http://schemas.microsoft.com/office/drawing/2014/main" id="{1B017FB6-7F4A-F8F4-F0A0-375A9D49F459}"/>
              </a:ext>
            </a:extLst>
          </p:cNvPr>
          <p:cNvCxnSpPr>
            <a:cxnSpLocks/>
            <a:endCxn id="28" idx="0"/>
          </p:cNvCxnSpPr>
          <p:nvPr/>
        </p:nvCxnSpPr>
        <p:spPr>
          <a:xfrm>
            <a:off x="3851193" y="2212082"/>
            <a:ext cx="3346" cy="1177259"/>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cxnSp>
        <p:nvCxnSpPr>
          <p:cNvPr id="32" name="Straight Arrow Connector 31">
            <a:extLst>
              <a:ext uri="{FF2B5EF4-FFF2-40B4-BE49-F238E27FC236}">
                <a16:creationId xmlns:a16="http://schemas.microsoft.com/office/drawing/2014/main" id="{ED84644A-08BE-7AE0-12D8-502267C65C06}"/>
              </a:ext>
            </a:extLst>
          </p:cNvPr>
          <p:cNvCxnSpPr>
            <a:cxnSpLocks/>
          </p:cNvCxnSpPr>
          <p:nvPr/>
        </p:nvCxnSpPr>
        <p:spPr>
          <a:xfrm>
            <a:off x="5828730" y="2979600"/>
            <a:ext cx="0" cy="1471354"/>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cxnSp>
        <p:nvCxnSpPr>
          <p:cNvPr id="34" name="Straight Arrow Connector 33">
            <a:extLst>
              <a:ext uri="{FF2B5EF4-FFF2-40B4-BE49-F238E27FC236}">
                <a16:creationId xmlns:a16="http://schemas.microsoft.com/office/drawing/2014/main" id="{D5CD7705-AC63-0956-99A5-9AA05B5A6FA2}"/>
              </a:ext>
            </a:extLst>
          </p:cNvPr>
          <p:cNvCxnSpPr>
            <a:cxnSpLocks/>
          </p:cNvCxnSpPr>
          <p:nvPr/>
        </p:nvCxnSpPr>
        <p:spPr>
          <a:xfrm>
            <a:off x="7650390" y="3724961"/>
            <a:ext cx="0" cy="1278792"/>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grpSp>
        <p:nvGrpSpPr>
          <p:cNvPr id="35" name="Group 34">
            <a:extLst>
              <a:ext uri="{FF2B5EF4-FFF2-40B4-BE49-F238E27FC236}">
                <a16:creationId xmlns:a16="http://schemas.microsoft.com/office/drawing/2014/main" id="{CFC5E0D7-3FAB-B784-3BA9-1EA0092E66A9}"/>
              </a:ext>
            </a:extLst>
          </p:cNvPr>
          <p:cNvGrpSpPr/>
          <p:nvPr/>
        </p:nvGrpSpPr>
        <p:grpSpPr>
          <a:xfrm>
            <a:off x="8360162" y="3724961"/>
            <a:ext cx="2159801" cy="725993"/>
            <a:chOff x="3770" y="2270389"/>
            <a:chExt cx="2194718" cy="877887"/>
          </a:xfrm>
          <a:noFill/>
        </p:grpSpPr>
        <p:sp>
          <p:nvSpPr>
            <p:cNvPr id="36" name="Chevron 35">
              <a:extLst>
                <a:ext uri="{FF2B5EF4-FFF2-40B4-BE49-F238E27FC236}">
                  <a16:creationId xmlns:a16="http://schemas.microsoft.com/office/drawing/2014/main" id="{74F06CA1-9170-C1D4-5442-846F31974D9C}"/>
                </a:ext>
              </a:extLst>
            </p:cNvPr>
            <p:cNvSpPr/>
            <p:nvPr/>
          </p:nvSpPr>
          <p:spPr>
            <a:xfrm>
              <a:off x="3770" y="2270389"/>
              <a:ext cx="2194718" cy="877887"/>
            </a:xfrm>
            <a:prstGeom prst="chevron">
              <a:avLst/>
            </a:prstGeom>
            <a:grpFill/>
            <a:ln>
              <a:solidFill>
                <a:srgbClr val="FF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Chevron 4">
              <a:extLst>
                <a:ext uri="{FF2B5EF4-FFF2-40B4-BE49-F238E27FC236}">
                  <a16:creationId xmlns:a16="http://schemas.microsoft.com/office/drawing/2014/main" id="{760E3005-133D-33D3-D371-1BA4EFFFCD30}"/>
                </a:ext>
              </a:extLst>
            </p:cNvPr>
            <p:cNvSpPr txBox="1"/>
            <p:nvPr/>
          </p:nvSpPr>
          <p:spPr>
            <a:xfrm>
              <a:off x="317053" y="2270389"/>
              <a:ext cx="1442493" cy="87788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1050" dirty="0">
                  <a:solidFill>
                    <a:schemeClr val="tx1"/>
                  </a:solidFill>
                </a:rPr>
                <a:t>Dropping stop words &amp; Stemming</a:t>
              </a:r>
              <a:endParaRPr lang="en-US" sz="1050" kern="1200" dirty="0">
                <a:solidFill>
                  <a:schemeClr val="tx1"/>
                </a:solidFill>
              </a:endParaRPr>
            </a:p>
          </p:txBody>
        </p:sp>
      </p:grpSp>
      <p:sp>
        <p:nvSpPr>
          <p:cNvPr id="46" name="TextBox 45">
            <a:extLst>
              <a:ext uri="{FF2B5EF4-FFF2-40B4-BE49-F238E27FC236}">
                <a16:creationId xmlns:a16="http://schemas.microsoft.com/office/drawing/2014/main" id="{896FD6D6-9659-06CF-6F82-6908C9361951}"/>
              </a:ext>
            </a:extLst>
          </p:cNvPr>
          <p:cNvSpPr txBox="1"/>
          <p:nvPr/>
        </p:nvSpPr>
        <p:spPr>
          <a:xfrm>
            <a:off x="8668461" y="5078702"/>
            <a:ext cx="1336151" cy="261610"/>
          </a:xfrm>
          <a:prstGeom prst="rect">
            <a:avLst/>
          </a:prstGeom>
          <a:noFill/>
          <a:ln>
            <a:solidFill>
              <a:schemeClr val="tx2"/>
            </a:solidFill>
          </a:ln>
        </p:spPr>
        <p:txBody>
          <a:bodyPr wrap="square" rtlCol="0">
            <a:spAutoFit/>
          </a:bodyPr>
          <a:lstStyle/>
          <a:p>
            <a:pPr algn="ctr"/>
            <a:r>
              <a:rPr lang="en-US" sz="1100" dirty="0" err="1"/>
              <a:t>PorterStemmer</a:t>
            </a:r>
            <a:endParaRPr lang="en-US" sz="1100" dirty="0"/>
          </a:p>
        </p:txBody>
      </p:sp>
      <p:cxnSp>
        <p:nvCxnSpPr>
          <p:cNvPr id="47" name="Straight Arrow Connector 46">
            <a:extLst>
              <a:ext uri="{FF2B5EF4-FFF2-40B4-BE49-F238E27FC236}">
                <a16:creationId xmlns:a16="http://schemas.microsoft.com/office/drawing/2014/main" id="{9F65A51C-E478-A5CD-CE95-46D7BB8C9A7F}"/>
              </a:ext>
            </a:extLst>
          </p:cNvPr>
          <p:cNvCxnSpPr>
            <a:cxnSpLocks/>
            <a:endCxn id="46" idx="0"/>
          </p:cNvCxnSpPr>
          <p:nvPr/>
        </p:nvCxnSpPr>
        <p:spPr>
          <a:xfrm>
            <a:off x="9336537" y="4477057"/>
            <a:ext cx="0" cy="601645"/>
          </a:xfrm>
          <a:prstGeom prst="straightConnector1">
            <a:avLst/>
          </a:prstGeom>
          <a:ln>
            <a:solidFill>
              <a:srgbClr val="0DAFDE"/>
            </a:solidFill>
            <a:tailEnd type="triangle"/>
          </a:ln>
        </p:spPr>
        <p:style>
          <a:lnRef idx="2">
            <a:schemeClr val="accent5"/>
          </a:lnRef>
          <a:fillRef idx="0">
            <a:schemeClr val="accent5"/>
          </a:fillRef>
          <a:effectRef idx="1">
            <a:schemeClr val="accent5"/>
          </a:effectRef>
          <a:fontRef idx="minor">
            <a:schemeClr val="tx1"/>
          </a:fontRef>
        </p:style>
      </p:cxnSp>
      <p:sp>
        <p:nvSpPr>
          <p:cNvPr id="53" name="Donut 52">
            <a:extLst>
              <a:ext uri="{FF2B5EF4-FFF2-40B4-BE49-F238E27FC236}">
                <a16:creationId xmlns:a16="http://schemas.microsoft.com/office/drawing/2014/main" id="{6EEEA041-FE7A-15A1-881E-80FA6E47DE5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Oval 53">
            <a:extLst>
              <a:ext uri="{FF2B5EF4-FFF2-40B4-BE49-F238E27FC236}">
                <a16:creationId xmlns:a16="http://schemas.microsoft.com/office/drawing/2014/main" id="{B6BA3914-79A4-6FB0-DFD7-8CA2C12EE64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10" descr="Premium Vector | Doodle bulb light idea for icon symbol of idea creativity  innovation inspiration vector illustration">
            <a:extLst>
              <a:ext uri="{FF2B5EF4-FFF2-40B4-BE49-F238E27FC236}">
                <a16:creationId xmlns:a16="http://schemas.microsoft.com/office/drawing/2014/main" id="{2D2C6C5C-CA98-8AE7-BC53-7B8995EC5A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56" name="Donut 55">
            <a:extLst>
              <a:ext uri="{FF2B5EF4-FFF2-40B4-BE49-F238E27FC236}">
                <a16:creationId xmlns:a16="http://schemas.microsoft.com/office/drawing/2014/main" id="{5E1BC832-0939-DAB6-5A9A-A53AB857AAC9}"/>
              </a:ext>
            </a:extLst>
          </p:cNvPr>
          <p:cNvSpPr/>
          <p:nvPr/>
        </p:nvSpPr>
        <p:spPr>
          <a:xfrm>
            <a:off x="382038" y="74334"/>
            <a:ext cx="850742" cy="85039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Oval 56">
            <a:extLst>
              <a:ext uri="{FF2B5EF4-FFF2-40B4-BE49-F238E27FC236}">
                <a16:creationId xmlns:a16="http://schemas.microsoft.com/office/drawing/2014/main" id="{E87DC648-C08C-35EA-82C5-B3B25397CC31}"/>
              </a:ext>
            </a:extLst>
          </p:cNvPr>
          <p:cNvSpPr/>
          <p:nvPr/>
        </p:nvSpPr>
        <p:spPr>
          <a:xfrm>
            <a:off x="472047" y="149285"/>
            <a:ext cx="670723" cy="6791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16" descr="File icon PNG, ICO or ICNS | Free vector icons">
            <a:extLst>
              <a:ext uri="{FF2B5EF4-FFF2-40B4-BE49-F238E27FC236}">
                <a16:creationId xmlns:a16="http://schemas.microsoft.com/office/drawing/2014/main" id="{E0A101C7-75CD-DEAE-C941-BEEE037D7B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891" y="369165"/>
            <a:ext cx="284250" cy="28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301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4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Data Cleaning</a:t>
            </a:r>
          </a:p>
        </p:txBody>
      </p:sp>
      <p:sp>
        <p:nvSpPr>
          <p:cNvPr id="28" name="TextBox 27">
            <a:extLst>
              <a:ext uri="{FF2B5EF4-FFF2-40B4-BE49-F238E27FC236}">
                <a16:creationId xmlns:a16="http://schemas.microsoft.com/office/drawing/2014/main" id="{FCBBE0BC-72E5-C9BB-5018-080949C7B3A4}"/>
              </a:ext>
            </a:extLst>
          </p:cNvPr>
          <p:cNvSpPr txBox="1"/>
          <p:nvPr/>
        </p:nvSpPr>
        <p:spPr>
          <a:xfrm>
            <a:off x="3234727" y="2523639"/>
            <a:ext cx="1823147" cy="3477875"/>
          </a:xfrm>
          <a:prstGeom prst="rect">
            <a:avLst/>
          </a:prstGeom>
          <a:noFill/>
          <a:ln>
            <a:solidFill>
              <a:schemeClr val="tx2"/>
            </a:solidFill>
          </a:ln>
        </p:spPr>
        <p:txBody>
          <a:bodyPr wrap="square" rtlCol="0">
            <a:spAutoFit/>
          </a:bodyPr>
          <a:lstStyle/>
          <a:p>
            <a:pPr marL="228600" indent="-228600">
              <a:buFont typeface="+mj-lt"/>
              <a:buAutoNum type="arabicPeriod"/>
            </a:pPr>
            <a:r>
              <a:rPr lang="en-US" sz="2000" dirty="0"/>
              <a:t>Wow</a:t>
            </a:r>
            <a:r>
              <a:rPr lang="en-US" sz="2000" dirty="0">
                <a:solidFill>
                  <a:srgbClr val="00FDFF"/>
                </a:solidFill>
              </a:rPr>
              <a:t>…</a:t>
            </a:r>
            <a:r>
              <a:rPr lang="en-US" sz="2000" dirty="0"/>
              <a:t> loved </a:t>
            </a:r>
            <a:r>
              <a:rPr lang="en-US" sz="2000" dirty="0">
                <a:solidFill>
                  <a:srgbClr val="FF0000"/>
                </a:solidFill>
              </a:rPr>
              <a:t>this</a:t>
            </a:r>
            <a:r>
              <a:rPr lang="en-US" sz="2000" dirty="0"/>
              <a:t> place</a:t>
            </a:r>
          </a:p>
          <a:p>
            <a:pPr marL="228600" indent="-228600">
              <a:buFont typeface="+mj-lt"/>
              <a:buAutoNum type="arabicPeriod"/>
            </a:pPr>
            <a:endParaRPr lang="en-US" sz="2000" dirty="0"/>
          </a:p>
          <a:p>
            <a:pPr marL="228600" indent="-228600">
              <a:buFont typeface="+mj-lt"/>
              <a:buAutoNum type="arabicPeriod"/>
            </a:pPr>
            <a:r>
              <a:rPr lang="en-US" sz="2000" dirty="0"/>
              <a:t>Crust </a:t>
            </a:r>
            <a:r>
              <a:rPr lang="en-US" sz="2000" dirty="0">
                <a:solidFill>
                  <a:srgbClr val="FF0000"/>
                </a:solidFill>
              </a:rPr>
              <a:t>is</a:t>
            </a:r>
            <a:r>
              <a:rPr lang="en-US" sz="2000" dirty="0"/>
              <a:t> </a:t>
            </a:r>
            <a:r>
              <a:rPr lang="en-US" sz="2000" dirty="0">
                <a:solidFill>
                  <a:srgbClr val="92D050"/>
                </a:solidFill>
              </a:rPr>
              <a:t>not</a:t>
            </a:r>
            <a:r>
              <a:rPr lang="en-US" sz="2000" dirty="0"/>
              <a:t> good</a:t>
            </a:r>
            <a:r>
              <a:rPr lang="en-US" sz="2000" dirty="0">
                <a:solidFill>
                  <a:srgbClr val="00FDFF"/>
                </a:solidFill>
              </a:rPr>
              <a:t>!!!</a:t>
            </a:r>
          </a:p>
          <a:p>
            <a:pPr marL="228600" indent="-228600">
              <a:buFont typeface="+mj-lt"/>
              <a:buAutoNum type="arabicPeriod"/>
            </a:pPr>
            <a:endParaRPr lang="en-US" sz="2000" dirty="0"/>
          </a:p>
          <a:p>
            <a:pPr marL="228600" indent="-228600">
              <a:buFont typeface="+mj-lt"/>
              <a:buAutoNum type="arabicPeriod"/>
            </a:pPr>
            <a:r>
              <a:rPr lang="en-US" sz="2000" dirty="0">
                <a:solidFill>
                  <a:srgbClr val="92D050"/>
                </a:solidFill>
              </a:rPr>
              <a:t>Not</a:t>
            </a:r>
            <a:r>
              <a:rPr lang="en-US" sz="2000" dirty="0"/>
              <a:t> tasty </a:t>
            </a:r>
            <a:r>
              <a:rPr lang="en-US" sz="2000" dirty="0">
                <a:solidFill>
                  <a:srgbClr val="FF0000"/>
                </a:solidFill>
              </a:rPr>
              <a:t>and the </a:t>
            </a:r>
            <a:r>
              <a:rPr lang="en-US" sz="2000" dirty="0"/>
              <a:t>crust </a:t>
            </a:r>
            <a:r>
              <a:rPr lang="en-US" sz="2000" dirty="0">
                <a:solidFill>
                  <a:srgbClr val="FF0000"/>
                </a:solidFill>
              </a:rPr>
              <a:t>is</a:t>
            </a:r>
            <a:r>
              <a:rPr lang="en-US" sz="2000" dirty="0"/>
              <a:t> </a:t>
            </a:r>
            <a:r>
              <a:rPr lang="en-US" sz="2000" dirty="0">
                <a:solidFill>
                  <a:srgbClr val="00FDFF"/>
                </a:solidFill>
              </a:rPr>
              <a:t>23</a:t>
            </a:r>
            <a:r>
              <a:rPr lang="en-US" sz="2000" dirty="0"/>
              <a:t> nasty</a:t>
            </a:r>
          </a:p>
        </p:txBody>
      </p:sp>
      <p:sp>
        <p:nvSpPr>
          <p:cNvPr id="4" name="TextBox 3">
            <a:extLst>
              <a:ext uri="{FF2B5EF4-FFF2-40B4-BE49-F238E27FC236}">
                <a16:creationId xmlns:a16="http://schemas.microsoft.com/office/drawing/2014/main" id="{8BFE1379-8B3F-EB87-E66A-026F5FA45EC4}"/>
              </a:ext>
            </a:extLst>
          </p:cNvPr>
          <p:cNvSpPr txBox="1"/>
          <p:nvPr/>
        </p:nvSpPr>
        <p:spPr>
          <a:xfrm>
            <a:off x="8536704" y="2523639"/>
            <a:ext cx="1823147" cy="3477875"/>
          </a:xfrm>
          <a:prstGeom prst="rect">
            <a:avLst/>
          </a:prstGeom>
          <a:noFill/>
          <a:ln>
            <a:solidFill>
              <a:schemeClr val="tx2"/>
            </a:solidFill>
          </a:ln>
        </p:spPr>
        <p:txBody>
          <a:bodyPr wrap="square" rtlCol="0">
            <a:spAutoFit/>
          </a:bodyPr>
          <a:lstStyle/>
          <a:p>
            <a:pPr marL="228600" indent="-228600">
              <a:buFont typeface="+mj-lt"/>
              <a:buAutoNum type="arabicPeriod"/>
            </a:pPr>
            <a:r>
              <a:rPr lang="en-US" sz="2000" dirty="0"/>
              <a:t>wow loved place</a:t>
            </a:r>
          </a:p>
          <a:p>
            <a:pPr marL="228600" indent="-228600">
              <a:buFont typeface="+mj-lt"/>
              <a:buAutoNum type="arabicPeriod"/>
            </a:pPr>
            <a:endParaRPr lang="en-US" sz="2000" dirty="0"/>
          </a:p>
          <a:p>
            <a:pPr marL="228600" indent="-228600">
              <a:buFont typeface="+mj-lt"/>
              <a:buAutoNum type="arabicPeriod"/>
            </a:pPr>
            <a:endParaRPr lang="en-US" sz="2000" dirty="0"/>
          </a:p>
          <a:p>
            <a:pPr marL="228600" indent="-228600">
              <a:buFont typeface="+mj-lt"/>
              <a:buAutoNum type="arabicPeriod"/>
            </a:pPr>
            <a:r>
              <a:rPr lang="en-US" sz="2000" dirty="0"/>
              <a:t>crust </a:t>
            </a:r>
            <a:r>
              <a:rPr lang="en-US" sz="2000" dirty="0">
                <a:solidFill>
                  <a:srgbClr val="92D050"/>
                </a:solidFill>
              </a:rPr>
              <a:t>not</a:t>
            </a:r>
            <a:r>
              <a:rPr lang="en-US" sz="2000" dirty="0"/>
              <a:t> good</a:t>
            </a:r>
          </a:p>
          <a:p>
            <a:pPr marL="228600" indent="-228600">
              <a:buFont typeface="+mj-lt"/>
              <a:buAutoNum type="arabicPeriod"/>
            </a:pPr>
            <a:endParaRPr lang="en-US" sz="2000" dirty="0"/>
          </a:p>
          <a:p>
            <a:pPr marL="228600" indent="-228600">
              <a:buFont typeface="+mj-lt"/>
              <a:buAutoNum type="arabicPeriod"/>
            </a:pPr>
            <a:endParaRPr lang="en-US" sz="2000" dirty="0"/>
          </a:p>
          <a:p>
            <a:pPr marL="228600" indent="-228600">
              <a:buFont typeface="+mj-lt"/>
              <a:buAutoNum type="arabicPeriod"/>
            </a:pPr>
            <a:r>
              <a:rPr lang="en-US" sz="2000" dirty="0">
                <a:solidFill>
                  <a:srgbClr val="92D050"/>
                </a:solidFill>
              </a:rPr>
              <a:t>not</a:t>
            </a:r>
            <a:r>
              <a:rPr lang="en-US" sz="2000" dirty="0"/>
              <a:t> </a:t>
            </a:r>
            <a:r>
              <a:rPr lang="en-US" sz="2000" dirty="0" err="1"/>
              <a:t>tasti</a:t>
            </a:r>
            <a:r>
              <a:rPr lang="en-US" sz="2000" dirty="0"/>
              <a:t> texture </a:t>
            </a:r>
            <a:r>
              <a:rPr lang="en-US" sz="2000" dirty="0" err="1"/>
              <a:t>nasti</a:t>
            </a:r>
            <a:endParaRPr lang="en-US" sz="2000" dirty="0"/>
          </a:p>
        </p:txBody>
      </p:sp>
      <p:grpSp>
        <p:nvGrpSpPr>
          <p:cNvPr id="10" name="Group 9">
            <a:extLst>
              <a:ext uri="{FF2B5EF4-FFF2-40B4-BE49-F238E27FC236}">
                <a16:creationId xmlns:a16="http://schemas.microsoft.com/office/drawing/2014/main" id="{39353FD6-7A2E-1203-26B9-ECF5CBDCE61C}"/>
              </a:ext>
            </a:extLst>
          </p:cNvPr>
          <p:cNvGrpSpPr/>
          <p:nvPr/>
        </p:nvGrpSpPr>
        <p:grpSpPr>
          <a:xfrm>
            <a:off x="3079418" y="1493701"/>
            <a:ext cx="2159798" cy="725995"/>
            <a:chOff x="3770" y="2270389"/>
            <a:chExt cx="2194718" cy="877887"/>
          </a:xfrm>
          <a:solidFill>
            <a:schemeClr val="accent6">
              <a:lumMod val="20000"/>
              <a:lumOff val="80000"/>
            </a:schemeClr>
          </a:solidFill>
        </p:grpSpPr>
        <p:sp>
          <p:nvSpPr>
            <p:cNvPr id="12" name="Chevron 11">
              <a:extLst>
                <a:ext uri="{FF2B5EF4-FFF2-40B4-BE49-F238E27FC236}">
                  <a16:creationId xmlns:a16="http://schemas.microsoft.com/office/drawing/2014/main" id="{763B7077-B404-5517-A740-EBBD7C646C4C}"/>
                </a:ext>
              </a:extLst>
            </p:cNvPr>
            <p:cNvSpPr/>
            <p:nvPr/>
          </p:nvSpPr>
          <p:spPr>
            <a:xfrm>
              <a:off x="3770" y="2270389"/>
              <a:ext cx="2194718" cy="877887"/>
            </a:xfrm>
            <a:prstGeom prst="chevron">
              <a:avLst/>
            </a:pr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4">
              <a:extLst>
                <a:ext uri="{FF2B5EF4-FFF2-40B4-BE49-F238E27FC236}">
                  <a16:creationId xmlns:a16="http://schemas.microsoft.com/office/drawing/2014/main" id="{608660DA-722D-5975-90D8-4B0F5E3F38C6}"/>
                </a:ext>
              </a:extLst>
            </p:cNvPr>
            <p:cNvSpPr txBox="1"/>
            <p:nvPr/>
          </p:nvSpPr>
          <p:spPr>
            <a:xfrm>
              <a:off x="340059" y="2270389"/>
              <a:ext cx="1475195" cy="87788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050" dirty="0">
                  <a:solidFill>
                    <a:schemeClr val="tx1"/>
                  </a:solidFill>
                </a:rPr>
                <a:t>Original Reviews</a:t>
              </a:r>
              <a:endParaRPr lang="en-US" sz="1050" kern="1200" dirty="0">
                <a:solidFill>
                  <a:schemeClr val="tx1"/>
                </a:solidFill>
              </a:endParaRPr>
            </a:p>
          </p:txBody>
        </p:sp>
      </p:grpSp>
      <p:grpSp>
        <p:nvGrpSpPr>
          <p:cNvPr id="14" name="Group 13">
            <a:extLst>
              <a:ext uri="{FF2B5EF4-FFF2-40B4-BE49-F238E27FC236}">
                <a16:creationId xmlns:a16="http://schemas.microsoft.com/office/drawing/2014/main" id="{16AF85A0-C916-5557-5EB2-9F1BD2DB4092}"/>
              </a:ext>
            </a:extLst>
          </p:cNvPr>
          <p:cNvGrpSpPr/>
          <p:nvPr/>
        </p:nvGrpSpPr>
        <p:grpSpPr>
          <a:xfrm>
            <a:off x="5057874" y="1506754"/>
            <a:ext cx="2159802" cy="725994"/>
            <a:chOff x="3770" y="2270389"/>
            <a:chExt cx="2194718" cy="877887"/>
          </a:xfrm>
          <a:solidFill>
            <a:schemeClr val="accent6">
              <a:lumMod val="40000"/>
              <a:lumOff val="60000"/>
            </a:schemeClr>
          </a:solidFill>
        </p:grpSpPr>
        <p:sp>
          <p:nvSpPr>
            <p:cNvPr id="15" name="Chevron 14">
              <a:extLst>
                <a:ext uri="{FF2B5EF4-FFF2-40B4-BE49-F238E27FC236}">
                  <a16:creationId xmlns:a16="http://schemas.microsoft.com/office/drawing/2014/main" id="{10D0AA04-28B3-95BA-BFB7-DA03EB5FCC45}"/>
                </a:ext>
              </a:extLst>
            </p:cNvPr>
            <p:cNvSpPr/>
            <p:nvPr/>
          </p:nvSpPr>
          <p:spPr>
            <a:xfrm>
              <a:off x="3770" y="2270389"/>
              <a:ext cx="2194718" cy="877887"/>
            </a:xfrm>
            <a:prstGeom prst="chevron">
              <a:avLst/>
            </a:prstGeom>
            <a:noFill/>
            <a:ln>
              <a:solidFill>
                <a:srgbClr val="00FD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Chevron 4">
              <a:extLst>
                <a:ext uri="{FF2B5EF4-FFF2-40B4-BE49-F238E27FC236}">
                  <a16:creationId xmlns:a16="http://schemas.microsoft.com/office/drawing/2014/main" id="{13819A56-7D9B-5A64-D7DB-2FE8861FDFEF}"/>
                </a:ext>
              </a:extLst>
            </p:cNvPr>
            <p:cNvSpPr txBox="1"/>
            <p:nvPr/>
          </p:nvSpPr>
          <p:spPr>
            <a:xfrm>
              <a:off x="442714" y="2270389"/>
              <a:ext cx="1316831" cy="87788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1050" kern="1200" dirty="0">
                  <a:solidFill>
                    <a:schemeClr val="tx1"/>
                  </a:solidFill>
                </a:rPr>
                <a:t>Dropping special Characters</a:t>
              </a:r>
            </a:p>
          </p:txBody>
        </p:sp>
      </p:grpSp>
      <p:grpSp>
        <p:nvGrpSpPr>
          <p:cNvPr id="38" name="Group 37">
            <a:extLst>
              <a:ext uri="{FF2B5EF4-FFF2-40B4-BE49-F238E27FC236}">
                <a16:creationId xmlns:a16="http://schemas.microsoft.com/office/drawing/2014/main" id="{05484A9A-F672-A5C7-C77C-ED724FF4F47A}"/>
              </a:ext>
            </a:extLst>
          </p:cNvPr>
          <p:cNvGrpSpPr/>
          <p:nvPr/>
        </p:nvGrpSpPr>
        <p:grpSpPr>
          <a:xfrm>
            <a:off x="7036335" y="1502683"/>
            <a:ext cx="2159801" cy="725993"/>
            <a:chOff x="3770" y="2270389"/>
            <a:chExt cx="2194718" cy="877887"/>
          </a:xfrm>
          <a:noFill/>
        </p:grpSpPr>
        <p:sp>
          <p:nvSpPr>
            <p:cNvPr id="39" name="Chevron 38">
              <a:extLst>
                <a:ext uri="{FF2B5EF4-FFF2-40B4-BE49-F238E27FC236}">
                  <a16:creationId xmlns:a16="http://schemas.microsoft.com/office/drawing/2014/main" id="{F446C7E1-35B1-22E0-43B2-AE046F4E8217}"/>
                </a:ext>
              </a:extLst>
            </p:cNvPr>
            <p:cNvSpPr/>
            <p:nvPr/>
          </p:nvSpPr>
          <p:spPr>
            <a:xfrm>
              <a:off x="3770" y="2270389"/>
              <a:ext cx="2194718" cy="877887"/>
            </a:xfrm>
            <a:prstGeom prst="chevron">
              <a:avLst/>
            </a:prstGeom>
            <a:grpFill/>
            <a:ln>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Chevron 4">
              <a:extLst>
                <a:ext uri="{FF2B5EF4-FFF2-40B4-BE49-F238E27FC236}">
                  <a16:creationId xmlns:a16="http://schemas.microsoft.com/office/drawing/2014/main" id="{72F6BD8A-A8C6-CC0B-3C97-F58F393B7F17}"/>
                </a:ext>
              </a:extLst>
            </p:cNvPr>
            <p:cNvSpPr txBox="1"/>
            <p:nvPr/>
          </p:nvSpPr>
          <p:spPr>
            <a:xfrm>
              <a:off x="317053" y="2270389"/>
              <a:ext cx="1442493" cy="87788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1050" dirty="0">
                  <a:solidFill>
                    <a:schemeClr val="tx1"/>
                  </a:solidFill>
                </a:rPr>
                <a:t>Converting to small-case</a:t>
              </a:r>
              <a:endParaRPr lang="en-US" sz="1050" kern="1200" dirty="0">
                <a:solidFill>
                  <a:schemeClr val="tx1"/>
                </a:solidFill>
              </a:endParaRPr>
            </a:p>
          </p:txBody>
        </p:sp>
      </p:grpSp>
      <p:grpSp>
        <p:nvGrpSpPr>
          <p:cNvPr id="41" name="Group 40">
            <a:extLst>
              <a:ext uri="{FF2B5EF4-FFF2-40B4-BE49-F238E27FC236}">
                <a16:creationId xmlns:a16="http://schemas.microsoft.com/office/drawing/2014/main" id="{C6EF5FD1-E3CE-86AD-5959-6B7B8F6CAAD8}"/>
              </a:ext>
            </a:extLst>
          </p:cNvPr>
          <p:cNvGrpSpPr/>
          <p:nvPr/>
        </p:nvGrpSpPr>
        <p:grpSpPr>
          <a:xfrm>
            <a:off x="9014795" y="1502683"/>
            <a:ext cx="2159801" cy="725993"/>
            <a:chOff x="3770" y="2270389"/>
            <a:chExt cx="2194718" cy="877887"/>
          </a:xfrm>
          <a:noFill/>
        </p:grpSpPr>
        <p:sp>
          <p:nvSpPr>
            <p:cNvPr id="42" name="Chevron 41">
              <a:extLst>
                <a:ext uri="{FF2B5EF4-FFF2-40B4-BE49-F238E27FC236}">
                  <a16:creationId xmlns:a16="http://schemas.microsoft.com/office/drawing/2014/main" id="{D645942E-F8E1-41BB-E3FD-442D69FD046A}"/>
                </a:ext>
              </a:extLst>
            </p:cNvPr>
            <p:cNvSpPr/>
            <p:nvPr/>
          </p:nvSpPr>
          <p:spPr>
            <a:xfrm>
              <a:off x="3770" y="2270389"/>
              <a:ext cx="2194718" cy="877887"/>
            </a:xfrm>
            <a:prstGeom prst="chevron">
              <a:avLst/>
            </a:prstGeom>
            <a:grpFill/>
            <a:ln>
              <a:solidFill>
                <a:srgbClr val="FF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Chevron 4">
              <a:extLst>
                <a:ext uri="{FF2B5EF4-FFF2-40B4-BE49-F238E27FC236}">
                  <a16:creationId xmlns:a16="http://schemas.microsoft.com/office/drawing/2014/main" id="{F2115125-F5DA-C8ED-9F38-4956FD8888C5}"/>
                </a:ext>
              </a:extLst>
            </p:cNvPr>
            <p:cNvSpPr txBox="1"/>
            <p:nvPr/>
          </p:nvSpPr>
          <p:spPr>
            <a:xfrm>
              <a:off x="317053" y="2270389"/>
              <a:ext cx="1442493" cy="87788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sz="1050" dirty="0">
                  <a:solidFill>
                    <a:schemeClr val="tx1"/>
                  </a:solidFill>
                </a:rPr>
                <a:t>Dropping stop words &amp; Stemming</a:t>
              </a:r>
              <a:endParaRPr lang="en-US" sz="1050" kern="1200" dirty="0">
                <a:solidFill>
                  <a:schemeClr val="tx1"/>
                </a:solidFill>
              </a:endParaRPr>
            </a:p>
          </p:txBody>
        </p:sp>
      </p:grpSp>
      <p:sp>
        <p:nvSpPr>
          <p:cNvPr id="44" name="Code 87">
            <a:extLst>
              <a:ext uri="{FF2B5EF4-FFF2-40B4-BE49-F238E27FC236}">
                <a16:creationId xmlns:a16="http://schemas.microsoft.com/office/drawing/2014/main" id="{FCA7B4DE-CDB4-5463-8675-804068B0ACF7}"/>
              </a:ext>
            </a:extLst>
          </p:cNvPr>
          <p:cNvSpPr txBox="1"/>
          <p:nvPr/>
        </p:nvSpPr>
        <p:spPr>
          <a:xfrm>
            <a:off x="11292665" y="6488668"/>
            <a:ext cx="832279" cy="369332"/>
          </a:xfrm>
          <a:prstGeom prst="rect">
            <a:avLst/>
          </a:prstGeom>
          <a:noFill/>
        </p:spPr>
        <p:txBody>
          <a:bodyPr wrap="none" rtlCol="0">
            <a:spAutoFit/>
          </a:bodyPr>
          <a:lstStyle/>
          <a:p>
            <a:r>
              <a:rPr lang="en-US" dirty="0"/>
              <a:t>Code</a:t>
            </a:r>
          </a:p>
        </p:txBody>
      </p:sp>
      <p:pic>
        <p:nvPicPr>
          <p:cNvPr id="45" name="Picture 44">
            <a:extLst>
              <a:ext uri="{FF2B5EF4-FFF2-40B4-BE49-F238E27FC236}">
                <a16:creationId xmlns:a16="http://schemas.microsoft.com/office/drawing/2014/main" id="{58D79BD7-EA16-571E-A29F-C4A10B98E00F}"/>
              </a:ext>
            </a:extLst>
          </p:cNvPr>
          <p:cNvPicPr>
            <a:picLocks noChangeAspect="1"/>
          </p:cNvPicPr>
          <p:nvPr/>
        </p:nvPicPr>
        <p:blipFill>
          <a:blip r:embed="rId7"/>
          <a:stretch>
            <a:fillRect/>
          </a:stretch>
        </p:blipFill>
        <p:spPr>
          <a:xfrm>
            <a:off x="2849778" y="1409447"/>
            <a:ext cx="8542299" cy="4596610"/>
          </a:xfrm>
          <a:prstGeom prst="rect">
            <a:avLst/>
          </a:prstGeom>
        </p:spPr>
      </p:pic>
      <p:sp>
        <p:nvSpPr>
          <p:cNvPr id="48" name="Donut 47">
            <a:extLst>
              <a:ext uri="{FF2B5EF4-FFF2-40B4-BE49-F238E27FC236}">
                <a16:creationId xmlns:a16="http://schemas.microsoft.com/office/drawing/2014/main" id="{0820B363-FAAA-1784-C422-153CB8E0420D}"/>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Oval 48">
            <a:extLst>
              <a:ext uri="{FF2B5EF4-FFF2-40B4-BE49-F238E27FC236}">
                <a16:creationId xmlns:a16="http://schemas.microsoft.com/office/drawing/2014/main" id="{115A6444-28B3-74F7-F8A1-45A5CA18EFAA}"/>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10" descr="Premium Vector | Doodle bulb light idea for icon symbol of idea creativity  innovation inspiration vector illustration">
            <a:extLst>
              <a:ext uri="{FF2B5EF4-FFF2-40B4-BE49-F238E27FC236}">
                <a16:creationId xmlns:a16="http://schemas.microsoft.com/office/drawing/2014/main" id="{2CDF45F6-8B6E-5131-6173-EE8A74FDA1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51" name="Donut 50">
            <a:extLst>
              <a:ext uri="{FF2B5EF4-FFF2-40B4-BE49-F238E27FC236}">
                <a16:creationId xmlns:a16="http://schemas.microsoft.com/office/drawing/2014/main" id="{2AF28CE3-7092-1375-5FF8-5D9D8717915E}"/>
              </a:ext>
            </a:extLst>
          </p:cNvPr>
          <p:cNvSpPr/>
          <p:nvPr/>
        </p:nvSpPr>
        <p:spPr>
          <a:xfrm>
            <a:off x="382038" y="74334"/>
            <a:ext cx="850742" cy="85039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Oval 51">
            <a:extLst>
              <a:ext uri="{FF2B5EF4-FFF2-40B4-BE49-F238E27FC236}">
                <a16:creationId xmlns:a16="http://schemas.microsoft.com/office/drawing/2014/main" id="{EF3C1DDB-6E53-82E4-BA13-EC3AA9418B12}"/>
              </a:ext>
            </a:extLst>
          </p:cNvPr>
          <p:cNvSpPr/>
          <p:nvPr/>
        </p:nvSpPr>
        <p:spPr>
          <a:xfrm>
            <a:off x="472047" y="149285"/>
            <a:ext cx="670723" cy="6791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16" descr="File icon PNG, ICO or ICNS | Free vector icons">
            <a:extLst>
              <a:ext uri="{FF2B5EF4-FFF2-40B4-BE49-F238E27FC236}">
                <a16:creationId xmlns:a16="http://schemas.microsoft.com/office/drawing/2014/main" id="{67C16689-E095-3B3D-FAD1-7D4DEF794F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9891" y="369165"/>
            <a:ext cx="284250" cy="28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272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5"/>
                                        </p:tgtEl>
                                        <p:attrNameLst>
                                          <p:attrName>ppt_x</p:attrName>
                                        </p:attrNameLst>
                                      </p:cBhvr>
                                      <p:tavLst>
                                        <p:tav tm="0">
                                          <p:val>
                                            <p:strVal val="ppt_x"/>
                                          </p:val>
                                        </p:tav>
                                        <p:tav tm="100000">
                                          <p:val>
                                            <p:strVal val="ppt_x"/>
                                          </p:val>
                                        </p:tav>
                                      </p:tavLst>
                                    </p:anim>
                                    <p:anim calcmode="lin" valueType="num">
                                      <p:cBhvr additive="base">
                                        <p:cTn id="13" dur="500"/>
                                        <p:tgtEl>
                                          <p:spTgt spid="45"/>
                                        </p:tgtEl>
                                        <p:attrNameLst>
                                          <p:attrName>ppt_y</p:attrName>
                                        </p:attrNameLst>
                                      </p:cBhvr>
                                      <p:tavLst>
                                        <p:tav tm="0">
                                          <p:val>
                                            <p:strVal val="ppt_y"/>
                                          </p:val>
                                        </p:tav>
                                        <p:tav tm="100000">
                                          <p:val>
                                            <p:strVal val="1+ppt_h/2"/>
                                          </p:val>
                                        </p:tav>
                                      </p:tavLst>
                                    </p:anim>
                                    <p:set>
                                      <p:cBhvr>
                                        <p:cTn id="14" dur="1" fill="hold">
                                          <p:stCondLst>
                                            <p:cond delay="499"/>
                                          </p:stCondLst>
                                        </p:cTn>
                                        <p:tgtEl>
                                          <p:spTgt spid="45"/>
                                        </p:tgtEl>
                                        <p:attrNameLst>
                                          <p:attrName>style.visibility</p:attrName>
                                        </p:attrNameLst>
                                      </p:cBhvr>
                                      <p:to>
                                        <p:strVal val="hidden"/>
                                      </p:to>
                                    </p:set>
                                  </p:childTnLst>
                                </p:cTn>
                              </p:par>
                            </p:childTnLst>
                          </p:cTn>
                        </p:par>
                      </p:childTnLst>
                    </p:cTn>
                  </p:par>
                </p:childTnLst>
              </p:cTn>
              <p:nextCondLst>
                <p:cond evt="onClick" delay="0">
                  <p:tgtEl>
                    <p:spTgt spid="44"/>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Data Preparation</a:t>
            </a:r>
          </a:p>
        </p:txBody>
      </p:sp>
      <p:sp>
        <p:nvSpPr>
          <p:cNvPr id="4" name="TextBox 3">
            <a:extLst>
              <a:ext uri="{FF2B5EF4-FFF2-40B4-BE49-F238E27FC236}">
                <a16:creationId xmlns:a16="http://schemas.microsoft.com/office/drawing/2014/main" id="{8BFE1379-8B3F-EB87-E66A-026F5FA45EC4}"/>
              </a:ext>
            </a:extLst>
          </p:cNvPr>
          <p:cNvSpPr txBox="1"/>
          <p:nvPr/>
        </p:nvSpPr>
        <p:spPr>
          <a:xfrm>
            <a:off x="2618065" y="1548578"/>
            <a:ext cx="1823147" cy="3477875"/>
          </a:xfrm>
          <a:prstGeom prst="rect">
            <a:avLst/>
          </a:prstGeom>
          <a:noFill/>
          <a:ln>
            <a:solidFill>
              <a:schemeClr val="tx2"/>
            </a:solidFill>
          </a:ln>
        </p:spPr>
        <p:txBody>
          <a:bodyPr wrap="square" rtlCol="0">
            <a:spAutoFit/>
          </a:bodyPr>
          <a:lstStyle/>
          <a:p>
            <a:pPr marL="228600" indent="-228600">
              <a:buFont typeface="+mj-lt"/>
              <a:buAutoNum type="arabicPeriod"/>
            </a:pPr>
            <a:r>
              <a:rPr lang="en-US" sz="2000" dirty="0"/>
              <a:t>wow loved place</a:t>
            </a:r>
          </a:p>
          <a:p>
            <a:pPr marL="228600" indent="-228600">
              <a:buFont typeface="+mj-lt"/>
              <a:buAutoNum type="arabicPeriod"/>
            </a:pPr>
            <a:endParaRPr lang="en-US" sz="2000" dirty="0"/>
          </a:p>
          <a:p>
            <a:pPr marL="228600" indent="-228600">
              <a:buFont typeface="+mj-lt"/>
              <a:buAutoNum type="arabicPeriod"/>
            </a:pPr>
            <a:endParaRPr lang="en-US" sz="2000" dirty="0"/>
          </a:p>
          <a:p>
            <a:pPr marL="228600" indent="-228600">
              <a:buFont typeface="+mj-lt"/>
              <a:buAutoNum type="arabicPeriod"/>
            </a:pPr>
            <a:r>
              <a:rPr lang="en-US" sz="2000" dirty="0"/>
              <a:t>crust </a:t>
            </a:r>
            <a:r>
              <a:rPr lang="en-US" sz="2000" dirty="0">
                <a:solidFill>
                  <a:srgbClr val="92D050"/>
                </a:solidFill>
              </a:rPr>
              <a:t>not</a:t>
            </a:r>
            <a:r>
              <a:rPr lang="en-US" sz="2000" dirty="0"/>
              <a:t> good</a:t>
            </a:r>
          </a:p>
          <a:p>
            <a:pPr marL="228600" indent="-228600">
              <a:buFont typeface="+mj-lt"/>
              <a:buAutoNum type="arabicPeriod"/>
            </a:pPr>
            <a:endParaRPr lang="en-US" sz="2000" dirty="0"/>
          </a:p>
          <a:p>
            <a:pPr marL="228600" indent="-228600">
              <a:buFont typeface="+mj-lt"/>
              <a:buAutoNum type="arabicPeriod"/>
            </a:pPr>
            <a:endParaRPr lang="en-US" sz="2000" dirty="0"/>
          </a:p>
          <a:p>
            <a:pPr marL="228600" indent="-228600">
              <a:buFont typeface="+mj-lt"/>
              <a:buAutoNum type="arabicPeriod"/>
            </a:pPr>
            <a:r>
              <a:rPr lang="en-US" sz="2000" dirty="0">
                <a:solidFill>
                  <a:srgbClr val="92D050"/>
                </a:solidFill>
              </a:rPr>
              <a:t>not</a:t>
            </a:r>
            <a:r>
              <a:rPr lang="en-US" sz="2000" dirty="0"/>
              <a:t> </a:t>
            </a:r>
            <a:r>
              <a:rPr lang="en-US" sz="2000" dirty="0" err="1"/>
              <a:t>tasti</a:t>
            </a:r>
            <a:r>
              <a:rPr lang="en-US" sz="2000" dirty="0"/>
              <a:t> texture </a:t>
            </a:r>
            <a:r>
              <a:rPr lang="en-US" sz="2000" dirty="0" err="1"/>
              <a:t>nasti</a:t>
            </a:r>
            <a:endParaRPr lang="en-US" sz="2000" dirty="0"/>
          </a:p>
        </p:txBody>
      </p:sp>
      <p:sp>
        <p:nvSpPr>
          <p:cNvPr id="44" name="Code 87">
            <a:extLst>
              <a:ext uri="{FF2B5EF4-FFF2-40B4-BE49-F238E27FC236}">
                <a16:creationId xmlns:a16="http://schemas.microsoft.com/office/drawing/2014/main" id="{FCA7B4DE-CDB4-5463-8675-804068B0ACF7}"/>
              </a:ext>
            </a:extLst>
          </p:cNvPr>
          <p:cNvSpPr txBox="1"/>
          <p:nvPr/>
        </p:nvSpPr>
        <p:spPr>
          <a:xfrm>
            <a:off x="11292665" y="6488668"/>
            <a:ext cx="832279" cy="369332"/>
          </a:xfrm>
          <a:prstGeom prst="rect">
            <a:avLst/>
          </a:prstGeom>
          <a:noFill/>
        </p:spPr>
        <p:txBody>
          <a:bodyPr wrap="none" rtlCol="0">
            <a:spAutoFit/>
          </a:bodyPr>
          <a:lstStyle/>
          <a:p>
            <a:r>
              <a:rPr lang="en-US" dirty="0"/>
              <a:t>Code</a:t>
            </a:r>
          </a:p>
        </p:txBody>
      </p:sp>
      <p:graphicFrame>
        <p:nvGraphicFramePr>
          <p:cNvPr id="2" name="Table 10">
            <a:extLst>
              <a:ext uri="{FF2B5EF4-FFF2-40B4-BE49-F238E27FC236}">
                <a16:creationId xmlns:a16="http://schemas.microsoft.com/office/drawing/2014/main" id="{FE424453-8928-2674-7C79-2E16297AD14D}"/>
              </a:ext>
            </a:extLst>
          </p:cNvPr>
          <p:cNvGraphicFramePr>
            <a:graphicFrameLocks noGrp="1"/>
          </p:cNvGraphicFramePr>
          <p:nvPr>
            <p:extLst>
              <p:ext uri="{D42A27DB-BD31-4B8C-83A1-F6EECF244321}">
                <p14:modId xmlns:p14="http://schemas.microsoft.com/office/powerpoint/2010/main" val="870458177"/>
              </p:ext>
            </p:extLst>
          </p:nvPr>
        </p:nvGraphicFramePr>
        <p:xfrm>
          <a:off x="4644446" y="2467655"/>
          <a:ext cx="7352085" cy="1752600"/>
        </p:xfrm>
        <a:graphic>
          <a:graphicData uri="http://schemas.openxmlformats.org/drawingml/2006/table">
            <a:tbl>
              <a:tblPr firstRow="1" bandRow="1">
                <a:tableStyleId>{2D5ABB26-0587-4C30-8999-92F81FD0307C}</a:tableStyleId>
              </a:tblPr>
              <a:tblGrid>
                <a:gridCol w="861832">
                  <a:extLst>
                    <a:ext uri="{9D8B030D-6E8A-4147-A177-3AD203B41FA5}">
                      <a16:colId xmlns:a16="http://schemas.microsoft.com/office/drawing/2014/main" val="249263410"/>
                    </a:ext>
                  </a:extLst>
                </a:gridCol>
                <a:gridCol w="914400">
                  <a:extLst>
                    <a:ext uri="{9D8B030D-6E8A-4147-A177-3AD203B41FA5}">
                      <a16:colId xmlns:a16="http://schemas.microsoft.com/office/drawing/2014/main" val="467242820"/>
                    </a:ext>
                  </a:extLst>
                </a:gridCol>
                <a:gridCol w="974035">
                  <a:extLst>
                    <a:ext uri="{9D8B030D-6E8A-4147-A177-3AD203B41FA5}">
                      <a16:colId xmlns:a16="http://schemas.microsoft.com/office/drawing/2014/main" val="1220605790"/>
                    </a:ext>
                  </a:extLst>
                </a:gridCol>
                <a:gridCol w="685800">
                  <a:extLst>
                    <a:ext uri="{9D8B030D-6E8A-4147-A177-3AD203B41FA5}">
                      <a16:colId xmlns:a16="http://schemas.microsoft.com/office/drawing/2014/main" val="3733467874"/>
                    </a:ext>
                  </a:extLst>
                </a:gridCol>
                <a:gridCol w="566530">
                  <a:extLst>
                    <a:ext uri="{9D8B030D-6E8A-4147-A177-3AD203B41FA5}">
                      <a16:colId xmlns:a16="http://schemas.microsoft.com/office/drawing/2014/main" val="1615542458"/>
                    </a:ext>
                  </a:extLst>
                </a:gridCol>
                <a:gridCol w="815009">
                  <a:extLst>
                    <a:ext uri="{9D8B030D-6E8A-4147-A177-3AD203B41FA5}">
                      <a16:colId xmlns:a16="http://schemas.microsoft.com/office/drawing/2014/main" val="27945381"/>
                    </a:ext>
                  </a:extLst>
                </a:gridCol>
                <a:gridCol w="715618">
                  <a:extLst>
                    <a:ext uri="{9D8B030D-6E8A-4147-A177-3AD203B41FA5}">
                      <a16:colId xmlns:a16="http://schemas.microsoft.com/office/drawing/2014/main" val="632333816"/>
                    </a:ext>
                  </a:extLst>
                </a:gridCol>
                <a:gridCol w="1023730">
                  <a:extLst>
                    <a:ext uri="{9D8B030D-6E8A-4147-A177-3AD203B41FA5}">
                      <a16:colId xmlns:a16="http://schemas.microsoft.com/office/drawing/2014/main" val="3630188453"/>
                    </a:ext>
                  </a:extLst>
                </a:gridCol>
                <a:gridCol w="795131">
                  <a:extLst>
                    <a:ext uri="{9D8B030D-6E8A-4147-A177-3AD203B41FA5}">
                      <a16:colId xmlns:a16="http://schemas.microsoft.com/office/drawing/2014/main" val="2461039505"/>
                    </a:ext>
                  </a:extLst>
                </a:gridCol>
              </a:tblGrid>
              <a:tr h="370840">
                <a:tc>
                  <a:txBody>
                    <a:bodyPr/>
                    <a:lstStyle/>
                    <a:p>
                      <a:r>
                        <a:rPr lang="en-US" sz="1800" dirty="0">
                          <a:ln>
                            <a:solidFill>
                              <a:schemeClr val="tx1"/>
                            </a:solidFill>
                          </a:ln>
                          <a:solidFill>
                            <a:schemeClr val="tx1"/>
                          </a:solidFill>
                        </a:rPr>
                        <a:t>wow</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loved</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place</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crust</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not</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good</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ln>
                            <a:solidFill>
                              <a:schemeClr val="tx1"/>
                            </a:solidFill>
                          </a:ln>
                          <a:solidFill>
                            <a:schemeClr val="tx1"/>
                          </a:solidFill>
                        </a:rPr>
                        <a:t>tasti</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texture</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ln>
                            <a:solidFill>
                              <a:schemeClr val="tx1"/>
                            </a:solidFill>
                          </a:ln>
                          <a:solidFill>
                            <a:schemeClr val="tx1"/>
                          </a:solidFill>
                        </a:rPr>
                        <a:t>nasti</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4997945"/>
                  </a:ext>
                </a:extLst>
              </a:tr>
              <a:tr h="370840">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735910"/>
                  </a:ext>
                </a:extLst>
              </a:tr>
              <a:tr h="370840">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056279"/>
                  </a:ext>
                </a:extLst>
              </a:tr>
              <a:tr h="370840">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385519"/>
                  </a:ext>
                </a:extLst>
              </a:tr>
            </a:tbl>
          </a:graphicData>
        </a:graphic>
      </p:graphicFrame>
      <p:sp>
        <p:nvSpPr>
          <p:cNvPr id="16" name="TextBox 15">
            <a:extLst>
              <a:ext uri="{FF2B5EF4-FFF2-40B4-BE49-F238E27FC236}">
                <a16:creationId xmlns:a16="http://schemas.microsoft.com/office/drawing/2014/main" id="{7C852D95-3AB8-C09E-2605-C59F7BC2B79F}"/>
              </a:ext>
            </a:extLst>
          </p:cNvPr>
          <p:cNvSpPr txBox="1"/>
          <p:nvPr/>
        </p:nvSpPr>
        <p:spPr>
          <a:xfrm>
            <a:off x="4724133" y="1948070"/>
            <a:ext cx="7272398" cy="369332"/>
          </a:xfrm>
          <a:prstGeom prst="rect">
            <a:avLst/>
          </a:prstGeom>
          <a:noFill/>
        </p:spPr>
        <p:txBody>
          <a:bodyPr wrap="square" rtlCol="0">
            <a:spAutoFit/>
          </a:bodyPr>
          <a:lstStyle/>
          <a:p>
            <a:pPr algn="ctr"/>
            <a:r>
              <a:rPr lang="en-US" dirty="0">
                <a:solidFill>
                  <a:srgbClr val="00FDFF"/>
                </a:solidFill>
              </a:rPr>
              <a:t>Bag of Words using </a:t>
            </a:r>
            <a:r>
              <a:rPr lang="en-US" dirty="0" err="1">
                <a:solidFill>
                  <a:srgbClr val="00FDFF"/>
                </a:solidFill>
              </a:rPr>
              <a:t>CountVectorizer</a:t>
            </a:r>
            <a:r>
              <a:rPr lang="en-US" dirty="0">
                <a:solidFill>
                  <a:srgbClr val="00FDFF"/>
                </a:solidFill>
              </a:rPr>
              <a:t> </a:t>
            </a:r>
          </a:p>
        </p:txBody>
      </p:sp>
      <p:sp>
        <p:nvSpPr>
          <p:cNvPr id="17" name="Donut 16">
            <a:extLst>
              <a:ext uri="{FF2B5EF4-FFF2-40B4-BE49-F238E27FC236}">
                <a16:creationId xmlns:a16="http://schemas.microsoft.com/office/drawing/2014/main" id="{D5546AED-EE3B-B845-113F-EA87D1614CB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F1084FFB-0048-BCBA-DAFF-130A3374B3C4}"/>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0" descr="Premium Vector | Doodle bulb light idea for icon symbol of idea creativity  innovation inspiration vector illustration">
            <a:extLst>
              <a:ext uri="{FF2B5EF4-FFF2-40B4-BE49-F238E27FC236}">
                <a16:creationId xmlns:a16="http://schemas.microsoft.com/office/drawing/2014/main" id="{E4DDAB17-B100-A6F7-88A2-CA70162EFC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1" name="Donut 20">
            <a:extLst>
              <a:ext uri="{FF2B5EF4-FFF2-40B4-BE49-F238E27FC236}">
                <a16:creationId xmlns:a16="http://schemas.microsoft.com/office/drawing/2014/main" id="{51604C71-A708-6D3F-AAB2-94C975DA89FE}"/>
              </a:ext>
            </a:extLst>
          </p:cNvPr>
          <p:cNvSpPr/>
          <p:nvPr/>
        </p:nvSpPr>
        <p:spPr>
          <a:xfrm>
            <a:off x="382038" y="74334"/>
            <a:ext cx="850742" cy="85039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0EDADD5F-A8D1-FFA3-7759-976CEB4D9E34}"/>
              </a:ext>
            </a:extLst>
          </p:cNvPr>
          <p:cNvSpPr/>
          <p:nvPr/>
        </p:nvSpPr>
        <p:spPr>
          <a:xfrm>
            <a:off x="472047" y="149285"/>
            <a:ext cx="670723" cy="6791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6" descr="File icon PNG, ICO or ICNS | Free vector icons">
            <a:extLst>
              <a:ext uri="{FF2B5EF4-FFF2-40B4-BE49-F238E27FC236}">
                <a16:creationId xmlns:a16="http://schemas.microsoft.com/office/drawing/2014/main" id="{39008A13-9525-C29E-FA8D-178DC8A119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891" y="369165"/>
            <a:ext cx="284250" cy="28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495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Data Preparation</a:t>
            </a:r>
          </a:p>
        </p:txBody>
      </p:sp>
      <p:graphicFrame>
        <p:nvGraphicFramePr>
          <p:cNvPr id="2" name="Table 10">
            <a:extLst>
              <a:ext uri="{FF2B5EF4-FFF2-40B4-BE49-F238E27FC236}">
                <a16:creationId xmlns:a16="http://schemas.microsoft.com/office/drawing/2014/main" id="{FE424453-8928-2674-7C79-2E16297AD14D}"/>
              </a:ext>
            </a:extLst>
          </p:cNvPr>
          <p:cNvGraphicFramePr>
            <a:graphicFrameLocks noGrp="1"/>
          </p:cNvGraphicFramePr>
          <p:nvPr>
            <p:extLst>
              <p:ext uri="{D42A27DB-BD31-4B8C-83A1-F6EECF244321}">
                <p14:modId xmlns:p14="http://schemas.microsoft.com/office/powerpoint/2010/main" val="2981207221"/>
              </p:ext>
            </p:extLst>
          </p:nvPr>
        </p:nvGraphicFramePr>
        <p:xfrm>
          <a:off x="3150768" y="1251853"/>
          <a:ext cx="7868955" cy="1483360"/>
        </p:xfrm>
        <a:graphic>
          <a:graphicData uri="http://schemas.openxmlformats.org/drawingml/2006/table">
            <a:tbl>
              <a:tblPr firstRow="1" bandRow="1">
                <a:tableStyleId>{2D5ABB26-0587-4C30-8999-92F81FD0307C}</a:tableStyleId>
              </a:tblPr>
              <a:tblGrid>
                <a:gridCol w="922421">
                  <a:extLst>
                    <a:ext uri="{9D8B030D-6E8A-4147-A177-3AD203B41FA5}">
                      <a16:colId xmlns:a16="http://schemas.microsoft.com/office/drawing/2014/main" val="249263410"/>
                    </a:ext>
                  </a:extLst>
                </a:gridCol>
                <a:gridCol w="978685">
                  <a:extLst>
                    <a:ext uri="{9D8B030D-6E8A-4147-A177-3AD203B41FA5}">
                      <a16:colId xmlns:a16="http://schemas.microsoft.com/office/drawing/2014/main" val="467242820"/>
                    </a:ext>
                  </a:extLst>
                </a:gridCol>
                <a:gridCol w="911604">
                  <a:extLst>
                    <a:ext uri="{9D8B030D-6E8A-4147-A177-3AD203B41FA5}">
                      <a16:colId xmlns:a16="http://schemas.microsoft.com/office/drawing/2014/main" val="1220605790"/>
                    </a:ext>
                  </a:extLst>
                </a:gridCol>
                <a:gridCol w="864922">
                  <a:extLst>
                    <a:ext uri="{9D8B030D-6E8A-4147-A177-3AD203B41FA5}">
                      <a16:colId xmlns:a16="http://schemas.microsoft.com/office/drawing/2014/main" val="3733467874"/>
                    </a:ext>
                  </a:extLst>
                </a:gridCol>
                <a:gridCol w="606359">
                  <a:extLst>
                    <a:ext uri="{9D8B030D-6E8A-4147-A177-3AD203B41FA5}">
                      <a16:colId xmlns:a16="http://schemas.microsoft.com/office/drawing/2014/main" val="1615542458"/>
                    </a:ext>
                  </a:extLst>
                </a:gridCol>
                <a:gridCol w="872305">
                  <a:extLst>
                    <a:ext uri="{9D8B030D-6E8A-4147-A177-3AD203B41FA5}">
                      <a16:colId xmlns:a16="http://schemas.microsoft.com/office/drawing/2014/main" val="27945381"/>
                    </a:ext>
                  </a:extLst>
                </a:gridCol>
                <a:gridCol w="765927">
                  <a:extLst>
                    <a:ext uri="{9D8B030D-6E8A-4147-A177-3AD203B41FA5}">
                      <a16:colId xmlns:a16="http://schemas.microsoft.com/office/drawing/2014/main" val="632333816"/>
                    </a:ext>
                  </a:extLst>
                </a:gridCol>
                <a:gridCol w="1095701">
                  <a:extLst>
                    <a:ext uri="{9D8B030D-6E8A-4147-A177-3AD203B41FA5}">
                      <a16:colId xmlns:a16="http://schemas.microsoft.com/office/drawing/2014/main" val="3630188453"/>
                    </a:ext>
                  </a:extLst>
                </a:gridCol>
                <a:gridCol w="851031">
                  <a:extLst>
                    <a:ext uri="{9D8B030D-6E8A-4147-A177-3AD203B41FA5}">
                      <a16:colId xmlns:a16="http://schemas.microsoft.com/office/drawing/2014/main" val="2461039505"/>
                    </a:ext>
                  </a:extLst>
                </a:gridCol>
              </a:tblGrid>
              <a:tr h="370840">
                <a:tc>
                  <a:txBody>
                    <a:bodyPr/>
                    <a:lstStyle/>
                    <a:p>
                      <a:r>
                        <a:rPr lang="en-US" sz="1800" dirty="0">
                          <a:ln>
                            <a:solidFill>
                              <a:schemeClr val="tx1"/>
                            </a:solidFill>
                          </a:ln>
                          <a:solidFill>
                            <a:schemeClr val="tx1"/>
                          </a:solidFill>
                        </a:rPr>
                        <a:t>wow</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loved</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place</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crust</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not</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good</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ln>
                            <a:solidFill>
                              <a:schemeClr val="tx1"/>
                            </a:solidFill>
                          </a:ln>
                          <a:solidFill>
                            <a:schemeClr val="tx1"/>
                          </a:solidFill>
                        </a:rPr>
                        <a:t>tasti</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n>
                            <a:solidFill>
                              <a:schemeClr val="tx1"/>
                            </a:solidFill>
                          </a:ln>
                          <a:solidFill>
                            <a:schemeClr val="tx1"/>
                          </a:solidFill>
                        </a:rPr>
                        <a:t>texture</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ln>
                            <a:solidFill>
                              <a:schemeClr val="tx1"/>
                            </a:solidFill>
                          </a:ln>
                          <a:solidFill>
                            <a:schemeClr val="tx1"/>
                          </a:solidFill>
                        </a:rPr>
                        <a:t>nasti</a:t>
                      </a:r>
                      <a:endParaRPr lang="en-US" dirty="0">
                        <a:ln>
                          <a:solidFill>
                            <a:schemeClr val="tx1"/>
                          </a:solid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4997945"/>
                  </a:ext>
                </a:extLst>
              </a:tr>
              <a:tr h="370840">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735910"/>
                  </a:ext>
                </a:extLst>
              </a:tr>
              <a:tr h="370840">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056279"/>
                  </a:ext>
                </a:extLst>
              </a:tr>
              <a:tr h="370840">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385519"/>
                  </a:ext>
                </a:extLst>
              </a:tr>
            </a:tbl>
          </a:graphicData>
        </a:graphic>
      </p:graphicFrame>
      <p:sp>
        <p:nvSpPr>
          <p:cNvPr id="16" name="TextBox 15">
            <a:extLst>
              <a:ext uri="{FF2B5EF4-FFF2-40B4-BE49-F238E27FC236}">
                <a16:creationId xmlns:a16="http://schemas.microsoft.com/office/drawing/2014/main" id="{7C852D95-3AB8-C09E-2605-C59F7BC2B79F}"/>
              </a:ext>
            </a:extLst>
          </p:cNvPr>
          <p:cNvSpPr txBox="1"/>
          <p:nvPr/>
        </p:nvSpPr>
        <p:spPr>
          <a:xfrm>
            <a:off x="3074096" y="759410"/>
            <a:ext cx="7272398" cy="369332"/>
          </a:xfrm>
          <a:prstGeom prst="rect">
            <a:avLst/>
          </a:prstGeom>
          <a:noFill/>
        </p:spPr>
        <p:txBody>
          <a:bodyPr wrap="square" rtlCol="0">
            <a:spAutoFit/>
          </a:bodyPr>
          <a:lstStyle/>
          <a:p>
            <a:pPr algn="ctr"/>
            <a:r>
              <a:rPr lang="en-US" dirty="0">
                <a:solidFill>
                  <a:srgbClr val="00FDFF"/>
                </a:solidFill>
              </a:rPr>
              <a:t>Bag of Words using </a:t>
            </a:r>
            <a:r>
              <a:rPr lang="en-US" dirty="0" err="1">
                <a:solidFill>
                  <a:srgbClr val="00FDFF"/>
                </a:solidFill>
              </a:rPr>
              <a:t>CountVectorizer</a:t>
            </a:r>
            <a:r>
              <a:rPr lang="en-US" dirty="0">
                <a:solidFill>
                  <a:srgbClr val="00FDFF"/>
                </a:solidFill>
              </a:rPr>
              <a:t> </a:t>
            </a:r>
          </a:p>
        </p:txBody>
      </p:sp>
      <p:graphicFrame>
        <p:nvGraphicFramePr>
          <p:cNvPr id="11" name="Table 11">
            <a:extLst>
              <a:ext uri="{FF2B5EF4-FFF2-40B4-BE49-F238E27FC236}">
                <a16:creationId xmlns:a16="http://schemas.microsoft.com/office/drawing/2014/main" id="{A287FC7F-8009-B3F2-B488-875212554C88}"/>
              </a:ext>
            </a:extLst>
          </p:cNvPr>
          <p:cNvGraphicFramePr>
            <a:graphicFrameLocks noGrp="1"/>
          </p:cNvGraphicFramePr>
          <p:nvPr>
            <p:extLst>
              <p:ext uri="{D42A27DB-BD31-4B8C-83A1-F6EECF244321}">
                <p14:modId xmlns:p14="http://schemas.microsoft.com/office/powerpoint/2010/main" val="1713267770"/>
              </p:ext>
            </p:extLst>
          </p:nvPr>
        </p:nvGraphicFramePr>
        <p:xfrm>
          <a:off x="3134140" y="4891970"/>
          <a:ext cx="7868952" cy="370840"/>
        </p:xfrm>
        <a:graphic>
          <a:graphicData uri="http://schemas.openxmlformats.org/drawingml/2006/table">
            <a:tbl>
              <a:tblPr firstRow="1" bandRow="1">
                <a:tableStyleId>{2D5ABB26-0587-4C30-8999-92F81FD0307C}</a:tableStyleId>
              </a:tblPr>
              <a:tblGrid>
                <a:gridCol w="874328">
                  <a:extLst>
                    <a:ext uri="{9D8B030D-6E8A-4147-A177-3AD203B41FA5}">
                      <a16:colId xmlns:a16="http://schemas.microsoft.com/office/drawing/2014/main" val="1438304352"/>
                    </a:ext>
                  </a:extLst>
                </a:gridCol>
                <a:gridCol w="874328">
                  <a:extLst>
                    <a:ext uri="{9D8B030D-6E8A-4147-A177-3AD203B41FA5}">
                      <a16:colId xmlns:a16="http://schemas.microsoft.com/office/drawing/2014/main" val="3290927108"/>
                    </a:ext>
                  </a:extLst>
                </a:gridCol>
                <a:gridCol w="874328">
                  <a:extLst>
                    <a:ext uri="{9D8B030D-6E8A-4147-A177-3AD203B41FA5}">
                      <a16:colId xmlns:a16="http://schemas.microsoft.com/office/drawing/2014/main" val="2566016914"/>
                    </a:ext>
                  </a:extLst>
                </a:gridCol>
                <a:gridCol w="874328">
                  <a:extLst>
                    <a:ext uri="{9D8B030D-6E8A-4147-A177-3AD203B41FA5}">
                      <a16:colId xmlns:a16="http://schemas.microsoft.com/office/drawing/2014/main" val="1834536697"/>
                    </a:ext>
                  </a:extLst>
                </a:gridCol>
                <a:gridCol w="874328">
                  <a:extLst>
                    <a:ext uri="{9D8B030D-6E8A-4147-A177-3AD203B41FA5}">
                      <a16:colId xmlns:a16="http://schemas.microsoft.com/office/drawing/2014/main" val="1410762692"/>
                    </a:ext>
                  </a:extLst>
                </a:gridCol>
                <a:gridCol w="874328">
                  <a:extLst>
                    <a:ext uri="{9D8B030D-6E8A-4147-A177-3AD203B41FA5}">
                      <a16:colId xmlns:a16="http://schemas.microsoft.com/office/drawing/2014/main" val="1713722917"/>
                    </a:ext>
                  </a:extLst>
                </a:gridCol>
                <a:gridCol w="874328">
                  <a:extLst>
                    <a:ext uri="{9D8B030D-6E8A-4147-A177-3AD203B41FA5}">
                      <a16:colId xmlns:a16="http://schemas.microsoft.com/office/drawing/2014/main" val="106325326"/>
                    </a:ext>
                  </a:extLst>
                </a:gridCol>
                <a:gridCol w="874328">
                  <a:extLst>
                    <a:ext uri="{9D8B030D-6E8A-4147-A177-3AD203B41FA5}">
                      <a16:colId xmlns:a16="http://schemas.microsoft.com/office/drawing/2014/main" val="4042193299"/>
                    </a:ext>
                  </a:extLst>
                </a:gridCol>
                <a:gridCol w="874328">
                  <a:extLst>
                    <a:ext uri="{9D8B030D-6E8A-4147-A177-3AD203B41FA5}">
                      <a16:colId xmlns:a16="http://schemas.microsoft.com/office/drawing/2014/main" val="3340015166"/>
                    </a:ext>
                  </a:extLst>
                </a:gridCol>
              </a:tblGrid>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6590596"/>
                  </a:ext>
                </a:extLst>
              </a:tr>
            </a:tbl>
          </a:graphicData>
        </a:graphic>
      </p:graphicFrame>
      <p:sp>
        <p:nvSpPr>
          <p:cNvPr id="13" name="Down Arrow 12">
            <a:extLst>
              <a:ext uri="{FF2B5EF4-FFF2-40B4-BE49-F238E27FC236}">
                <a16:creationId xmlns:a16="http://schemas.microsoft.com/office/drawing/2014/main" id="{27C5E931-02A3-1293-5CAA-08ACDC6AC3DA}"/>
              </a:ext>
            </a:extLst>
          </p:cNvPr>
          <p:cNvSpPr/>
          <p:nvPr/>
        </p:nvSpPr>
        <p:spPr>
          <a:xfrm>
            <a:off x="6718410" y="3225557"/>
            <a:ext cx="447261" cy="731969"/>
          </a:xfrm>
          <a:prstGeom prst="downArrow">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56E118C-1D0F-28D2-F9AA-29C656BCA1AA}"/>
              </a:ext>
            </a:extLst>
          </p:cNvPr>
          <p:cNvSpPr txBox="1"/>
          <p:nvPr/>
        </p:nvSpPr>
        <p:spPr>
          <a:xfrm>
            <a:off x="6389645" y="4240082"/>
            <a:ext cx="1104790" cy="369332"/>
          </a:xfrm>
          <a:prstGeom prst="rect">
            <a:avLst/>
          </a:prstGeom>
          <a:noFill/>
        </p:spPr>
        <p:txBody>
          <a:bodyPr wrap="none" rtlCol="0">
            <a:spAutoFit/>
          </a:bodyPr>
          <a:lstStyle/>
          <a:p>
            <a:r>
              <a:rPr lang="en-US" dirty="0" err="1">
                <a:solidFill>
                  <a:schemeClr val="accent5"/>
                </a:solidFill>
              </a:rPr>
              <a:t>to_array</a:t>
            </a:r>
            <a:endParaRPr lang="en-US" dirty="0">
              <a:solidFill>
                <a:schemeClr val="accent5"/>
              </a:solidFill>
            </a:endParaRPr>
          </a:p>
        </p:txBody>
      </p:sp>
      <p:sp>
        <p:nvSpPr>
          <p:cNvPr id="15" name="TextBox 14">
            <a:extLst>
              <a:ext uri="{FF2B5EF4-FFF2-40B4-BE49-F238E27FC236}">
                <a16:creationId xmlns:a16="http://schemas.microsoft.com/office/drawing/2014/main" id="{99FB3D81-4BF4-4AAF-5060-3E6F8EFF943B}"/>
              </a:ext>
            </a:extLst>
          </p:cNvPr>
          <p:cNvSpPr txBox="1"/>
          <p:nvPr/>
        </p:nvSpPr>
        <p:spPr>
          <a:xfrm>
            <a:off x="3074096" y="3225557"/>
            <a:ext cx="2279374" cy="830997"/>
          </a:xfrm>
          <a:prstGeom prst="rect">
            <a:avLst/>
          </a:prstGeom>
          <a:noFill/>
        </p:spPr>
        <p:txBody>
          <a:bodyPr wrap="square" rtlCol="0">
            <a:spAutoFit/>
          </a:bodyPr>
          <a:lstStyle/>
          <a:p>
            <a:r>
              <a:rPr lang="en-US" sz="1200" dirty="0"/>
              <a:t>Bag of words representation discards information </a:t>
            </a:r>
          </a:p>
          <a:p>
            <a:r>
              <a:rPr lang="en-US" sz="1200" dirty="0"/>
              <a:t>on order and sequencing of words.</a:t>
            </a:r>
          </a:p>
        </p:txBody>
      </p:sp>
      <p:sp>
        <p:nvSpPr>
          <p:cNvPr id="17" name="TextBox 16">
            <a:extLst>
              <a:ext uri="{FF2B5EF4-FFF2-40B4-BE49-F238E27FC236}">
                <a16:creationId xmlns:a16="http://schemas.microsoft.com/office/drawing/2014/main" id="{E6D62984-5EFE-C44C-001E-F99B3C99FA0E}"/>
              </a:ext>
            </a:extLst>
          </p:cNvPr>
          <p:cNvSpPr txBox="1"/>
          <p:nvPr/>
        </p:nvSpPr>
        <p:spPr>
          <a:xfrm>
            <a:off x="8807846" y="3190156"/>
            <a:ext cx="2195246" cy="830997"/>
          </a:xfrm>
          <a:prstGeom prst="rect">
            <a:avLst/>
          </a:prstGeom>
          <a:noFill/>
        </p:spPr>
        <p:txBody>
          <a:bodyPr wrap="square" rtlCol="0">
            <a:spAutoFit/>
          </a:bodyPr>
          <a:lstStyle/>
          <a:p>
            <a:r>
              <a:rPr lang="en-US" sz="1200" dirty="0"/>
              <a:t>Dropping unique words that only</a:t>
            </a:r>
          </a:p>
          <a:p>
            <a:r>
              <a:rPr lang="en-US" sz="1200" dirty="0"/>
              <a:t> reflect in only few reviews, </a:t>
            </a:r>
          </a:p>
          <a:p>
            <a:r>
              <a:rPr lang="en-US" sz="1200" dirty="0"/>
              <a:t>Reduces sparsity</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382038" y="74334"/>
            <a:ext cx="850742" cy="85039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72047" y="149285"/>
            <a:ext cx="670723" cy="6791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891" y="369165"/>
            <a:ext cx="284250" cy="284250"/>
          </a:xfrm>
          <a:prstGeom prst="rect">
            <a:avLst/>
          </a:prstGeom>
          <a:noFill/>
          <a:extLst>
            <a:ext uri="{909E8E84-426E-40DD-AFC4-6F175D3DCCD1}">
              <a14:hiddenFill xmlns:a14="http://schemas.microsoft.com/office/drawing/2010/main">
                <a:solidFill>
                  <a:srgbClr val="FFFFFF"/>
                </a:solidFill>
              </a14:hiddenFill>
            </a:ext>
          </a:extLst>
        </p:spPr>
      </p:pic>
      <p:sp>
        <p:nvSpPr>
          <p:cNvPr id="28" name="Code 89">
            <a:extLst>
              <a:ext uri="{FF2B5EF4-FFF2-40B4-BE49-F238E27FC236}">
                <a16:creationId xmlns:a16="http://schemas.microsoft.com/office/drawing/2014/main" id="{A76E34D0-02FE-083B-77D9-AEE91E9BA6DA}"/>
              </a:ext>
            </a:extLst>
          </p:cNvPr>
          <p:cNvSpPr txBox="1"/>
          <p:nvPr/>
        </p:nvSpPr>
        <p:spPr>
          <a:xfrm>
            <a:off x="11292665" y="6404640"/>
            <a:ext cx="832279" cy="369332"/>
          </a:xfrm>
          <a:prstGeom prst="rect">
            <a:avLst/>
          </a:prstGeom>
          <a:noFill/>
        </p:spPr>
        <p:txBody>
          <a:bodyPr wrap="none" rtlCol="0">
            <a:spAutoFit/>
          </a:bodyPr>
          <a:lstStyle/>
          <a:p>
            <a:r>
              <a:rPr lang="en-US" dirty="0"/>
              <a:t>Code</a:t>
            </a:r>
          </a:p>
        </p:txBody>
      </p:sp>
      <p:pic>
        <p:nvPicPr>
          <p:cNvPr id="29" name="Picture 28">
            <a:extLst>
              <a:ext uri="{FF2B5EF4-FFF2-40B4-BE49-F238E27FC236}">
                <a16:creationId xmlns:a16="http://schemas.microsoft.com/office/drawing/2014/main" id="{0E8A7054-DA30-7972-3B37-56EF60F683C8}"/>
              </a:ext>
            </a:extLst>
          </p:cNvPr>
          <p:cNvPicPr>
            <a:picLocks noChangeAspect="1"/>
          </p:cNvPicPr>
          <p:nvPr/>
        </p:nvPicPr>
        <p:blipFill>
          <a:blip r:embed="rId9"/>
          <a:stretch>
            <a:fillRect/>
          </a:stretch>
        </p:blipFill>
        <p:spPr>
          <a:xfrm>
            <a:off x="3074095" y="2735213"/>
            <a:ext cx="7945627" cy="2268540"/>
          </a:xfrm>
          <a:prstGeom prst="rect">
            <a:avLst/>
          </a:prstGeom>
        </p:spPr>
      </p:pic>
    </p:spTree>
    <p:extLst>
      <p:ext uri="{BB962C8B-B14F-4D97-AF65-F5344CB8AC3E}">
        <p14:creationId xmlns:p14="http://schemas.microsoft.com/office/powerpoint/2010/main" val="4236949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28"/>
                    </p:tgtEl>
                  </p:cond>
                </p:stCondLst>
                <p:endSync evt="end" delay="0">
                  <p:rtn val="all"/>
                </p:endSync>
                <p:childTnLst>
                  <p:par>
                    <p:cTn id="28" fill="hold">
                      <p:stCondLst>
                        <p:cond delay="0"/>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xit" presetSubtype="4" fill="hold" nodeType="clickEffect">
                                  <p:stCondLst>
                                    <p:cond delay="0"/>
                                  </p:stCondLst>
                                  <p:childTnLst>
                                    <p:anim calcmode="lin" valueType="num">
                                      <p:cBhvr additive="base">
                                        <p:cTn id="37" dur="500"/>
                                        <p:tgtEl>
                                          <p:spTgt spid="29"/>
                                        </p:tgtEl>
                                        <p:attrNameLst>
                                          <p:attrName>ppt_x</p:attrName>
                                        </p:attrNameLst>
                                      </p:cBhvr>
                                      <p:tavLst>
                                        <p:tav tm="0">
                                          <p:val>
                                            <p:strVal val="ppt_x"/>
                                          </p:val>
                                        </p:tav>
                                        <p:tav tm="100000">
                                          <p:val>
                                            <p:strVal val="ppt_x"/>
                                          </p:val>
                                        </p:tav>
                                      </p:tavLst>
                                    </p:anim>
                                    <p:anim calcmode="lin" valueType="num">
                                      <p:cBhvr additive="base">
                                        <p:cTn id="38" dur="500"/>
                                        <p:tgtEl>
                                          <p:spTgt spid="29"/>
                                        </p:tgtEl>
                                        <p:attrNameLst>
                                          <p:attrName>ppt_y</p:attrName>
                                        </p:attrNameLst>
                                      </p:cBhvr>
                                      <p:tavLst>
                                        <p:tav tm="0">
                                          <p:val>
                                            <p:strVal val="ppt_y"/>
                                          </p:val>
                                        </p:tav>
                                        <p:tav tm="100000">
                                          <p:val>
                                            <p:strVal val="1+ppt_h/2"/>
                                          </p:val>
                                        </p:tav>
                                      </p:tavLst>
                                    </p:anim>
                                    <p:set>
                                      <p:cBhvr>
                                        <p:cTn id="39" dur="1" fill="hold">
                                          <p:stCondLst>
                                            <p:cond delay="499"/>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28"/>
                  </p:tgtEl>
                </p:cond>
              </p:nextCondLst>
            </p:seq>
          </p:childTnLst>
        </p:cTn>
      </p:par>
    </p:tnLst>
    <p:bldLst>
      <p:bldP spid="13" grpId="0" animBg="1"/>
      <p:bldP spid="14"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10" descr="Logos | University Relations | UMass Lowell">
            <a:extLst>
              <a:ext uri="{FF2B5EF4-FFF2-40B4-BE49-F238E27FC236}">
                <a16:creationId xmlns:a16="http://schemas.microsoft.com/office/drawing/2014/main" id="{67F7110B-C43F-2906-0B52-89C9200CD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3" y="0"/>
            <a:ext cx="929253" cy="1103243"/>
          </a:xfrm>
          <a:prstGeom prst="rect">
            <a:avLst/>
          </a:prstGeom>
          <a:solidFill>
            <a:schemeClr val="tx1"/>
          </a:solidFill>
        </p:spPr>
      </p:pic>
      <p:pic>
        <p:nvPicPr>
          <p:cNvPr id="7" name="Picture 2" descr="Data, information, presentation, report, summary icon - Download on  Iconfinder">
            <a:extLst>
              <a:ext uri="{FF2B5EF4-FFF2-40B4-BE49-F238E27FC236}">
                <a16:creationId xmlns:a16="http://schemas.microsoft.com/office/drawing/2014/main" id="{7F3D696A-272E-27D8-4104-9B25E37F6B2A}"/>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7108" y="2281773"/>
            <a:ext cx="1347456" cy="1347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B9026-E2B4-8C1A-8205-B395C338AE67}"/>
              </a:ext>
            </a:extLst>
          </p:cNvPr>
          <p:cNvSpPr txBox="1"/>
          <p:nvPr/>
        </p:nvSpPr>
        <p:spPr>
          <a:xfrm>
            <a:off x="573140" y="1863727"/>
            <a:ext cx="797013" cy="369332"/>
          </a:xfrm>
          <a:prstGeom prst="rect">
            <a:avLst/>
          </a:prstGeom>
          <a:noFill/>
        </p:spPr>
        <p:txBody>
          <a:bodyPr wrap="none" rtlCol="0">
            <a:spAutoFit/>
          </a:bodyPr>
          <a:lstStyle/>
          <a:p>
            <a:r>
              <a:rPr lang="en-US" dirty="0"/>
              <a:t>DATA</a:t>
            </a:r>
          </a:p>
        </p:txBody>
      </p:sp>
      <p:sp>
        <p:nvSpPr>
          <p:cNvPr id="9" name="TextBox 8">
            <a:extLst>
              <a:ext uri="{FF2B5EF4-FFF2-40B4-BE49-F238E27FC236}">
                <a16:creationId xmlns:a16="http://schemas.microsoft.com/office/drawing/2014/main" id="{8B5E257A-5A3D-40F1-D8D0-5D60C4CB27FB}"/>
              </a:ext>
            </a:extLst>
          </p:cNvPr>
          <p:cNvSpPr txBox="1"/>
          <p:nvPr/>
        </p:nvSpPr>
        <p:spPr>
          <a:xfrm rot="5400000">
            <a:off x="1193323" y="2779683"/>
            <a:ext cx="1369286" cy="369332"/>
          </a:xfrm>
          <a:prstGeom prst="rect">
            <a:avLst/>
          </a:prstGeom>
          <a:noFill/>
        </p:spPr>
        <p:txBody>
          <a:bodyPr wrap="none" rtlCol="0">
            <a:spAutoFit/>
          </a:bodyPr>
          <a:lstStyle/>
          <a:p>
            <a:r>
              <a:rPr lang="en-US" dirty="0"/>
              <a:t>OVERVIEW</a:t>
            </a:r>
          </a:p>
        </p:txBody>
      </p:sp>
      <p:sp>
        <p:nvSpPr>
          <p:cNvPr id="15" name="TextBox 14">
            <a:extLst>
              <a:ext uri="{FF2B5EF4-FFF2-40B4-BE49-F238E27FC236}">
                <a16:creationId xmlns:a16="http://schemas.microsoft.com/office/drawing/2014/main" id="{2B16F856-F63B-EB5A-4FC5-9BE22C76434E}"/>
              </a:ext>
            </a:extLst>
          </p:cNvPr>
          <p:cNvSpPr txBox="1"/>
          <p:nvPr/>
        </p:nvSpPr>
        <p:spPr>
          <a:xfrm>
            <a:off x="9676737" y="182289"/>
            <a:ext cx="2433680" cy="369332"/>
          </a:xfrm>
          <a:prstGeom prst="rect">
            <a:avLst/>
          </a:prstGeom>
          <a:noFill/>
        </p:spPr>
        <p:txBody>
          <a:bodyPr wrap="none" rtlCol="0">
            <a:spAutoFit/>
          </a:bodyPr>
          <a:lstStyle/>
          <a:p>
            <a:r>
              <a:rPr lang="en-US" b="1" dirty="0"/>
              <a:t>What is in the Data?</a:t>
            </a:r>
          </a:p>
        </p:txBody>
      </p:sp>
      <p:pic>
        <p:nvPicPr>
          <p:cNvPr id="17" name="Picture 8" descr="Exploratory data analysis color icon Royalty Free Vector">
            <a:extLst>
              <a:ext uri="{FF2B5EF4-FFF2-40B4-BE49-F238E27FC236}">
                <a16:creationId xmlns:a16="http://schemas.microsoft.com/office/drawing/2014/main" id="{7F18C2A7-96C5-4E56-32FC-E1FDE83477C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238"/>
          <a:stretch/>
        </p:blipFill>
        <p:spPr bwMode="auto">
          <a:xfrm>
            <a:off x="599797" y="5840928"/>
            <a:ext cx="457791" cy="4704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chine learning - Free computer icons">
            <a:extLst>
              <a:ext uri="{FF2B5EF4-FFF2-40B4-BE49-F238E27FC236}">
                <a16:creationId xmlns:a16="http://schemas.microsoft.com/office/drawing/2014/main" id="{214080B6-AF23-C2DA-54CE-CA98E92380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1" y="6344477"/>
            <a:ext cx="480392" cy="48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11 Unsupervised Learning Icons - Free in SVG, PNG, ICO - IconScout">
            <a:extLst>
              <a:ext uri="{FF2B5EF4-FFF2-40B4-BE49-F238E27FC236}">
                <a16:creationId xmlns:a16="http://schemas.microsoft.com/office/drawing/2014/main" id="{443A8566-3992-FF01-F234-2DB099F9902C}"/>
              </a:ext>
            </a:extLst>
          </p:cNvPr>
          <p:cNvPicPr>
            <a:picLocks noChangeAspect="1" noChangeArrowheads="1"/>
          </p:cNvPicPr>
          <p:nvPr/>
        </p:nvPicPr>
        <p:blipFill>
          <a:blip r:embed="rId7">
            <a:clrChange>
              <a:clrFrom>
                <a:srgbClr val="FFFFFF">
                  <a:alpha val="0"/>
                </a:srgbClr>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496" y="6345723"/>
            <a:ext cx="480392" cy="49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Question mark with solid fill">
            <a:extLst>
              <a:ext uri="{FF2B5EF4-FFF2-40B4-BE49-F238E27FC236}">
                <a16:creationId xmlns:a16="http://schemas.microsoft.com/office/drawing/2014/main" id="{3A38BD5C-00A5-F881-6217-48AF63B4A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97" y="5274046"/>
            <a:ext cx="551199" cy="494467"/>
          </a:xfrm>
          <a:prstGeom prst="rect">
            <a:avLst/>
          </a:prstGeom>
        </p:spPr>
      </p:pic>
      <p:pic>
        <p:nvPicPr>
          <p:cNvPr id="21" name="Picture 6" descr="Objective - Free business icons">
            <a:extLst>
              <a:ext uri="{FF2B5EF4-FFF2-40B4-BE49-F238E27FC236}">
                <a16:creationId xmlns:a16="http://schemas.microsoft.com/office/drawing/2014/main" id="{98E5B87A-D32D-643B-00B0-0ED41388A0B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026" y="5336613"/>
            <a:ext cx="369332" cy="3693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A500434-DD22-2215-BA5D-302760710034}"/>
              </a:ext>
            </a:extLst>
          </p:cNvPr>
          <p:cNvSpPr txBox="1"/>
          <p:nvPr/>
        </p:nvSpPr>
        <p:spPr>
          <a:xfrm>
            <a:off x="3975652" y="1378227"/>
            <a:ext cx="6559809" cy="369332"/>
          </a:xfrm>
          <a:prstGeom prst="rect">
            <a:avLst/>
          </a:prstGeom>
          <a:noFill/>
        </p:spPr>
        <p:txBody>
          <a:bodyPr wrap="none" rtlCol="0">
            <a:spAutoFit/>
          </a:bodyPr>
          <a:lstStyle/>
          <a:p>
            <a:r>
              <a:rPr lang="en-US" dirty="0"/>
              <a:t>Includes human movement data captured using sensors.</a:t>
            </a:r>
          </a:p>
        </p:txBody>
      </p:sp>
      <p:sp>
        <p:nvSpPr>
          <p:cNvPr id="23" name="TextBox 22">
            <a:extLst>
              <a:ext uri="{FF2B5EF4-FFF2-40B4-BE49-F238E27FC236}">
                <a16:creationId xmlns:a16="http://schemas.microsoft.com/office/drawing/2014/main" id="{32FAD4AB-142D-1615-07CC-13279161E083}"/>
              </a:ext>
            </a:extLst>
          </p:cNvPr>
          <p:cNvSpPr txBox="1"/>
          <p:nvPr/>
        </p:nvSpPr>
        <p:spPr>
          <a:xfrm>
            <a:off x="3975652" y="2032171"/>
            <a:ext cx="1970411" cy="923330"/>
          </a:xfrm>
          <a:prstGeom prst="rect">
            <a:avLst/>
          </a:prstGeom>
          <a:noFill/>
          <a:ln>
            <a:solidFill>
              <a:schemeClr val="accent5">
                <a:lumMod val="20000"/>
                <a:lumOff val="80000"/>
              </a:schemeClr>
            </a:solidFill>
          </a:ln>
        </p:spPr>
        <p:txBody>
          <a:bodyPr wrap="none" rtlCol="0">
            <a:spAutoFit/>
          </a:bodyPr>
          <a:lstStyle/>
          <a:p>
            <a:pPr algn="ctr"/>
            <a:r>
              <a:rPr lang="en-US" dirty="0"/>
              <a:t>Gyroscope</a:t>
            </a:r>
          </a:p>
          <a:p>
            <a:pPr algn="ctr"/>
            <a:r>
              <a:rPr lang="en-US" dirty="0"/>
              <a:t>Sensing Angular</a:t>
            </a:r>
          </a:p>
          <a:p>
            <a:pPr algn="ctr"/>
            <a:r>
              <a:rPr lang="en-US" dirty="0"/>
              <a:t>Orientation</a:t>
            </a:r>
          </a:p>
        </p:txBody>
      </p:sp>
      <p:sp>
        <p:nvSpPr>
          <p:cNvPr id="24" name="TextBox 23">
            <a:extLst>
              <a:ext uri="{FF2B5EF4-FFF2-40B4-BE49-F238E27FC236}">
                <a16:creationId xmlns:a16="http://schemas.microsoft.com/office/drawing/2014/main" id="{69A4E844-9C4B-55FA-F2AA-C57B30DC7558}"/>
              </a:ext>
            </a:extLst>
          </p:cNvPr>
          <p:cNvSpPr txBox="1"/>
          <p:nvPr/>
        </p:nvSpPr>
        <p:spPr>
          <a:xfrm>
            <a:off x="8237151" y="2032171"/>
            <a:ext cx="1970411" cy="923330"/>
          </a:xfrm>
          <a:prstGeom prst="rect">
            <a:avLst/>
          </a:prstGeom>
          <a:noFill/>
          <a:ln>
            <a:solidFill>
              <a:schemeClr val="accent5">
                <a:lumMod val="20000"/>
                <a:lumOff val="80000"/>
              </a:schemeClr>
            </a:solidFill>
          </a:ln>
        </p:spPr>
        <p:txBody>
          <a:bodyPr wrap="square" rtlCol="0">
            <a:spAutoFit/>
          </a:bodyPr>
          <a:lstStyle/>
          <a:p>
            <a:pPr algn="ctr"/>
            <a:r>
              <a:rPr lang="en-US" dirty="0"/>
              <a:t>Accelerometer</a:t>
            </a:r>
          </a:p>
          <a:p>
            <a:pPr algn="ctr"/>
            <a:r>
              <a:rPr lang="en-US" dirty="0"/>
              <a:t>Sensing Axis</a:t>
            </a:r>
          </a:p>
          <a:p>
            <a:pPr algn="ctr"/>
            <a:r>
              <a:rPr lang="en-US" dirty="0"/>
              <a:t>Orientation</a:t>
            </a:r>
          </a:p>
        </p:txBody>
      </p:sp>
      <p:sp>
        <p:nvSpPr>
          <p:cNvPr id="25" name="TextBox 24">
            <a:extLst>
              <a:ext uri="{FF2B5EF4-FFF2-40B4-BE49-F238E27FC236}">
                <a16:creationId xmlns:a16="http://schemas.microsoft.com/office/drawing/2014/main" id="{79A4C4FA-4B60-D800-D051-C5AF658A5222}"/>
              </a:ext>
            </a:extLst>
          </p:cNvPr>
          <p:cNvSpPr txBox="1"/>
          <p:nvPr/>
        </p:nvSpPr>
        <p:spPr>
          <a:xfrm>
            <a:off x="3975652" y="3240113"/>
            <a:ext cx="6231910" cy="369332"/>
          </a:xfrm>
          <a:prstGeom prst="rect">
            <a:avLst/>
          </a:prstGeom>
          <a:noFill/>
          <a:ln>
            <a:solidFill>
              <a:schemeClr val="accent5">
                <a:lumMod val="20000"/>
                <a:lumOff val="80000"/>
              </a:schemeClr>
            </a:solidFill>
          </a:ln>
        </p:spPr>
        <p:txBody>
          <a:bodyPr wrap="square" rtlCol="0">
            <a:spAutoFit/>
          </a:bodyPr>
          <a:lstStyle/>
          <a:p>
            <a:r>
              <a:rPr lang="en-US" dirty="0"/>
              <a:t>Time                                     &amp;                            Frequency</a:t>
            </a:r>
          </a:p>
        </p:txBody>
      </p:sp>
      <p:cxnSp>
        <p:nvCxnSpPr>
          <p:cNvPr id="27" name="Elbow Connector 26">
            <a:extLst>
              <a:ext uri="{FF2B5EF4-FFF2-40B4-BE49-F238E27FC236}">
                <a16:creationId xmlns:a16="http://schemas.microsoft.com/office/drawing/2014/main" id="{05A11B4A-CF4F-0F20-3B4F-ECE294BF0050}"/>
              </a:ext>
            </a:extLst>
          </p:cNvPr>
          <p:cNvCxnSpPr>
            <a:cxnSpLocks/>
          </p:cNvCxnSpPr>
          <p:nvPr/>
        </p:nvCxnSpPr>
        <p:spPr>
          <a:xfrm>
            <a:off x="5800465" y="2493836"/>
            <a:ext cx="1291113" cy="746277"/>
          </a:xfrm>
          <a:prstGeom prst="bent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Elbow Connector 32">
            <a:extLst>
              <a:ext uri="{FF2B5EF4-FFF2-40B4-BE49-F238E27FC236}">
                <a16:creationId xmlns:a16="http://schemas.microsoft.com/office/drawing/2014/main" id="{AD5A153B-BEAF-CFDC-8707-D6AE8B90E61C}"/>
              </a:ext>
            </a:extLst>
          </p:cNvPr>
          <p:cNvCxnSpPr>
            <a:cxnSpLocks/>
            <a:stCxn id="24" idx="1"/>
            <a:endCxn id="25" idx="0"/>
          </p:cNvCxnSpPr>
          <p:nvPr/>
        </p:nvCxnSpPr>
        <p:spPr>
          <a:xfrm rot="10800000" flipV="1">
            <a:off x="7091607" y="2493835"/>
            <a:ext cx="1145544" cy="746277"/>
          </a:xfrm>
          <a:prstGeom prst="bentConnector2">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36" name="Table 35">
            <a:extLst>
              <a:ext uri="{FF2B5EF4-FFF2-40B4-BE49-F238E27FC236}">
                <a16:creationId xmlns:a16="http://schemas.microsoft.com/office/drawing/2014/main" id="{C84537C7-3573-1CFC-A820-058A6585505D}"/>
              </a:ext>
            </a:extLst>
          </p:cNvPr>
          <p:cNvGraphicFramePr>
            <a:graphicFrameLocks noGrp="1"/>
          </p:cNvGraphicFramePr>
          <p:nvPr/>
        </p:nvGraphicFramePr>
        <p:xfrm>
          <a:off x="3975652" y="3768171"/>
          <a:ext cx="1970411" cy="2614550"/>
        </p:xfrm>
        <a:graphic>
          <a:graphicData uri="http://schemas.openxmlformats.org/drawingml/2006/table">
            <a:tbl>
              <a:tblPr firstRow="1" firstCol="1" bandRow="1">
                <a:tableStyleId>{2D5ABB26-0587-4C30-8999-92F81FD0307C}</a:tableStyleId>
              </a:tblPr>
              <a:tblGrid>
                <a:gridCol w="1970411">
                  <a:extLst>
                    <a:ext uri="{9D8B030D-6E8A-4147-A177-3AD203B41FA5}">
                      <a16:colId xmlns:a16="http://schemas.microsoft.com/office/drawing/2014/main" val="2511546731"/>
                    </a:ext>
                  </a:extLst>
                </a:gridCol>
              </a:tblGrid>
              <a:tr h="128716">
                <a:tc>
                  <a:txBody>
                    <a:bodyPr/>
                    <a:lstStyle/>
                    <a:p>
                      <a:pPr marL="0" marR="0">
                        <a:lnSpc>
                          <a:spcPct val="150000"/>
                        </a:lnSpc>
                        <a:spcBef>
                          <a:spcPts val="0"/>
                        </a:spcBef>
                        <a:spcAft>
                          <a:spcPts val="0"/>
                        </a:spcAft>
                      </a:pPr>
                      <a:r>
                        <a:rPr lang="en-US" sz="1200" dirty="0">
                          <a:effectLst/>
                        </a:rPr>
                        <a:t>tBodyAcc</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81934142"/>
                  </a:ext>
                </a:extLst>
              </a:tr>
              <a:tr h="227965">
                <a:tc>
                  <a:txBody>
                    <a:bodyPr/>
                    <a:lstStyle/>
                    <a:p>
                      <a:pPr marL="0" marR="0">
                        <a:lnSpc>
                          <a:spcPct val="150000"/>
                        </a:lnSpc>
                        <a:spcBef>
                          <a:spcPts val="0"/>
                        </a:spcBef>
                        <a:spcAft>
                          <a:spcPts val="0"/>
                        </a:spcAft>
                      </a:pPr>
                      <a:r>
                        <a:rPr lang="en-US" sz="1200" dirty="0">
                          <a:effectLst/>
                        </a:rPr>
                        <a:t>tGravityAcc</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7155476"/>
                  </a:ext>
                </a:extLst>
              </a:tr>
              <a:tr h="250825">
                <a:tc>
                  <a:txBody>
                    <a:bodyPr/>
                    <a:lstStyle/>
                    <a:p>
                      <a:pPr marL="0" marR="0">
                        <a:lnSpc>
                          <a:spcPct val="150000"/>
                        </a:lnSpc>
                        <a:spcBef>
                          <a:spcPts val="0"/>
                        </a:spcBef>
                        <a:spcAft>
                          <a:spcPts val="0"/>
                        </a:spcAft>
                      </a:pPr>
                      <a:r>
                        <a:rPr lang="en-US" sz="1200" dirty="0">
                          <a:effectLst/>
                        </a:rPr>
                        <a:t>tBodyAccJerk</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9687567"/>
                  </a:ext>
                </a:extLst>
              </a:tr>
              <a:tr h="250825">
                <a:tc>
                  <a:txBody>
                    <a:bodyPr/>
                    <a:lstStyle/>
                    <a:p>
                      <a:pPr marL="0" marR="0">
                        <a:lnSpc>
                          <a:spcPct val="150000"/>
                        </a:lnSpc>
                        <a:spcBef>
                          <a:spcPts val="0"/>
                        </a:spcBef>
                        <a:spcAft>
                          <a:spcPts val="0"/>
                        </a:spcAft>
                      </a:pPr>
                      <a:r>
                        <a:rPr lang="en-US" sz="1200" dirty="0">
                          <a:effectLst/>
                        </a:rPr>
                        <a:t>tBodyGyro</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extLst>
                  <a:ext uri="{0D108BD9-81ED-4DB2-BD59-A6C34878D82A}">
                    <a16:rowId xmlns:a16="http://schemas.microsoft.com/office/drawing/2014/main" val="834677519"/>
                  </a:ext>
                </a:extLst>
              </a:tr>
              <a:tr h="245110">
                <a:tc>
                  <a:txBody>
                    <a:bodyPr/>
                    <a:lstStyle/>
                    <a:p>
                      <a:pPr marL="0" marR="0">
                        <a:lnSpc>
                          <a:spcPct val="150000"/>
                        </a:lnSpc>
                        <a:spcBef>
                          <a:spcPts val="0"/>
                        </a:spcBef>
                        <a:spcAft>
                          <a:spcPts val="0"/>
                        </a:spcAft>
                      </a:pPr>
                      <a:r>
                        <a:rPr lang="en-US" sz="1200" dirty="0">
                          <a:effectLst/>
                        </a:rPr>
                        <a:t>tBodyGyroJerk</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42804711"/>
                  </a:ext>
                </a:extLst>
              </a:tr>
              <a:tr h="245110">
                <a:tc>
                  <a:txBody>
                    <a:bodyPr/>
                    <a:lstStyle/>
                    <a:p>
                      <a:pPr marL="0" marR="0">
                        <a:lnSpc>
                          <a:spcPct val="150000"/>
                        </a:lnSpc>
                        <a:spcBef>
                          <a:spcPts val="0"/>
                        </a:spcBef>
                        <a:spcAft>
                          <a:spcPts val="0"/>
                        </a:spcAft>
                      </a:pPr>
                      <a:r>
                        <a:rPr lang="en-US" sz="1200" dirty="0">
                          <a:effectLst/>
                        </a:rPr>
                        <a:t>tBodyAccMag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tcPr>
                </a:tc>
                <a:extLst>
                  <a:ext uri="{0D108BD9-81ED-4DB2-BD59-A6C34878D82A}">
                    <a16:rowId xmlns:a16="http://schemas.microsoft.com/office/drawing/2014/main" val="1801813971"/>
                  </a:ext>
                </a:extLst>
              </a:tr>
              <a:tr h="290830">
                <a:tc>
                  <a:txBody>
                    <a:bodyPr/>
                    <a:lstStyle/>
                    <a:p>
                      <a:pPr marL="0" marR="0">
                        <a:lnSpc>
                          <a:spcPct val="150000"/>
                        </a:lnSpc>
                        <a:spcBef>
                          <a:spcPts val="0"/>
                        </a:spcBef>
                        <a:spcAft>
                          <a:spcPts val="0"/>
                        </a:spcAft>
                      </a:pPr>
                      <a:r>
                        <a:rPr lang="en-US" sz="1200">
                          <a:effectLst/>
                        </a:rPr>
                        <a:t>tGravityAccMag</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2105169"/>
                  </a:ext>
                </a:extLst>
              </a:tr>
              <a:tr h="290830">
                <a:tc>
                  <a:txBody>
                    <a:bodyPr/>
                    <a:lstStyle/>
                    <a:p>
                      <a:pPr marL="0" marR="0">
                        <a:lnSpc>
                          <a:spcPct val="150000"/>
                        </a:lnSpc>
                        <a:spcBef>
                          <a:spcPts val="0"/>
                        </a:spcBef>
                        <a:spcAft>
                          <a:spcPts val="0"/>
                        </a:spcAft>
                      </a:pPr>
                      <a:r>
                        <a:rPr lang="en-US" sz="1200" dirty="0">
                          <a:effectLst/>
                        </a:rPr>
                        <a:t>tBodyAccJerkMag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11499955"/>
                  </a:ext>
                </a:extLst>
              </a:tr>
              <a:tr h="285115">
                <a:tc>
                  <a:txBody>
                    <a:bodyPr/>
                    <a:lstStyle/>
                    <a:p>
                      <a:pPr marL="0" marR="0">
                        <a:lnSpc>
                          <a:spcPct val="150000"/>
                        </a:lnSpc>
                        <a:spcBef>
                          <a:spcPts val="0"/>
                        </a:spcBef>
                        <a:spcAft>
                          <a:spcPts val="0"/>
                        </a:spcAft>
                      </a:pPr>
                      <a:r>
                        <a:rPr lang="en-US" sz="1200">
                          <a:effectLst/>
                        </a:rPr>
                        <a:t>tBodyGyroMag</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42344895"/>
                  </a:ext>
                </a:extLst>
              </a:tr>
              <a:tr h="273685">
                <a:tc>
                  <a:txBody>
                    <a:bodyPr/>
                    <a:lstStyle/>
                    <a:p>
                      <a:pPr marL="0" marR="0">
                        <a:lnSpc>
                          <a:spcPct val="150000"/>
                        </a:lnSpc>
                        <a:spcBef>
                          <a:spcPts val="0"/>
                        </a:spcBef>
                        <a:spcAft>
                          <a:spcPts val="0"/>
                        </a:spcAft>
                      </a:pPr>
                      <a:r>
                        <a:rPr lang="en-US" sz="1200" dirty="0">
                          <a:effectLst/>
                        </a:rPr>
                        <a:t>tBodyGyroJerkMag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2966866"/>
                  </a:ext>
                </a:extLst>
              </a:tr>
            </a:tbl>
          </a:graphicData>
        </a:graphic>
      </p:graphicFrame>
      <p:graphicFrame>
        <p:nvGraphicFramePr>
          <p:cNvPr id="37" name="Table 36">
            <a:extLst>
              <a:ext uri="{FF2B5EF4-FFF2-40B4-BE49-F238E27FC236}">
                <a16:creationId xmlns:a16="http://schemas.microsoft.com/office/drawing/2014/main" id="{AC6BA1A0-C58A-71A4-406C-03767C772245}"/>
              </a:ext>
            </a:extLst>
          </p:cNvPr>
          <p:cNvGraphicFramePr>
            <a:graphicFrameLocks noGrp="1"/>
          </p:cNvGraphicFramePr>
          <p:nvPr/>
        </p:nvGraphicFramePr>
        <p:xfrm>
          <a:off x="8500534" y="3768171"/>
          <a:ext cx="1707028" cy="2576304"/>
        </p:xfrm>
        <a:graphic>
          <a:graphicData uri="http://schemas.openxmlformats.org/drawingml/2006/table">
            <a:tbl>
              <a:tblPr firstRow="1" firstCol="1" bandRow="1">
                <a:tableStyleId>{2D5ABB26-0587-4C30-8999-92F81FD0307C}</a:tableStyleId>
              </a:tblPr>
              <a:tblGrid>
                <a:gridCol w="1707028">
                  <a:extLst>
                    <a:ext uri="{9D8B030D-6E8A-4147-A177-3AD203B41FA5}">
                      <a16:colId xmlns:a16="http://schemas.microsoft.com/office/drawing/2014/main" val="4038759246"/>
                    </a:ext>
                  </a:extLst>
                </a:gridCol>
              </a:tblGrid>
              <a:tr h="303841">
                <a:tc>
                  <a:txBody>
                    <a:bodyPr/>
                    <a:lstStyle/>
                    <a:p>
                      <a:pPr marL="0" marR="0">
                        <a:lnSpc>
                          <a:spcPct val="150000"/>
                        </a:lnSpc>
                        <a:spcBef>
                          <a:spcPts val="0"/>
                        </a:spcBef>
                        <a:spcAft>
                          <a:spcPts val="0"/>
                        </a:spcAft>
                      </a:pPr>
                      <a:r>
                        <a:rPr lang="en-US" sz="1200" dirty="0">
                          <a:effectLst/>
                        </a:rPr>
                        <a:t>fBodyAcc</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32199559"/>
                  </a:ext>
                </a:extLst>
              </a:tr>
              <a:tr h="372396">
                <a:tc>
                  <a:txBody>
                    <a:bodyPr/>
                    <a:lstStyle/>
                    <a:p>
                      <a:pPr marL="0" marR="0">
                        <a:lnSpc>
                          <a:spcPct val="150000"/>
                        </a:lnSpc>
                        <a:spcBef>
                          <a:spcPts val="0"/>
                        </a:spcBef>
                        <a:spcAft>
                          <a:spcPts val="0"/>
                        </a:spcAft>
                      </a:pPr>
                      <a:r>
                        <a:rPr lang="en-US" sz="1200" dirty="0">
                          <a:effectLst/>
                        </a:rPr>
                        <a:t>fBodyAccJerk</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82866673"/>
                  </a:ext>
                </a:extLst>
              </a:tr>
              <a:tr h="364779">
                <a:tc>
                  <a:txBody>
                    <a:bodyPr/>
                    <a:lstStyle/>
                    <a:p>
                      <a:pPr marL="0" marR="0">
                        <a:lnSpc>
                          <a:spcPct val="150000"/>
                        </a:lnSpc>
                        <a:spcBef>
                          <a:spcPts val="0"/>
                        </a:spcBef>
                        <a:spcAft>
                          <a:spcPts val="0"/>
                        </a:spcAft>
                      </a:pPr>
                      <a:r>
                        <a:rPr lang="en-US" sz="1200" dirty="0">
                          <a:effectLst/>
                        </a:rPr>
                        <a:t>fBodyGyro</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84864864"/>
                  </a:ext>
                </a:extLst>
              </a:tr>
              <a:tr h="357162">
                <a:tc>
                  <a:txBody>
                    <a:bodyPr/>
                    <a:lstStyle/>
                    <a:p>
                      <a:pPr marL="0" marR="0">
                        <a:lnSpc>
                          <a:spcPct val="150000"/>
                        </a:lnSpc>
                        <a:spcBef>
                          <a:spcPts val="0"/>
                        </a:spcBef>
                        <a:spcAft>
                          <a:spcPts val="0"/>
                        </a:spcAft>
                      </a:pPr>
                      <a:r>
                        <a:rPr lang="en-US" sz="1200" dirty="0">
                          <a:effectLst/>
                        </a:rPr>
                        <a:t>fBodyAccMag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80293316"/>
                  </a:ext>
                </a:extLst>
              </a:tr>
              <a:tr h="349545">
                <a:tc>
                  <a:txBody>
                    <a:bodyPr/>
                    <a:lstStyle/>
                    <a:p>
                      <a:pPr marL="0" marR="0">
                        <a:lnSpc>
                          <a:spcPct val="150000"/>
                        </a:lnSpc>
                        <a:spcBef>
                          <a:spcPts val="0"/>
                        </a:spcBef>
                        <a:spcAft>
                          <a:spcPts val="0"/>
                        </a:spcAft>
                      </a:pPr>
                      <a:r>
                        <a:rPr lang="en-US" sz="1200">
                          <a:effectLst/>
                        </a:rPr>
                        <a:t>fBodyAccJerkMag</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3547854"/>
                  </a:ext>
                </a:extLst>
              </a:tr>
              <a:tr h="341927">
                <a:tc>
                  <a:txBody>
                    <a:bodyPr/>
                    <a:lstStyle/>
                    <a:p>
                      <a:pPr marL="0" marR="0">
                        <a:lnSpc>
                          <a:spcPct val="150000"/>
                        </a:lnSpc>
                        <a:spcBef>
                          <a:spcPts val="0"/>
                        </a:spcBef>
                        <a:spcAft>
                          <a:spcPts val="0"/>
                        </a:spcAft>
                      </a:pPr>
                      <a:r>
                        <a:rPr lang="en-US" sz="1200">
                          <a:effectLst/>
                        </a:rPr>
                        <a:t>fBodyGyroMag</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1461929"/>
                  </a:ext>
                </a:extLst>
              </a:tr>
              <a:tr h="486654">
                <a:tc>
                  <a:txBody>
                    <a:bodyPr/>
                    <a:lstStyle/>
                    <a:p>
                      <a:pPr marL="0" marR="0">
                        <a:lnSpc>
                          <a:spcPct val="150000"/>
                        </a:lnSpc>
                        <a:spcBef>
                          <a:spcPts val="0"/>
                        </a:spcBef>
                        <a:spcAft>
                          <a:spcPts val="0"/>
                        </a:spcAft>
                      </a:pPr>
                      <a:r>
                        <a:rPr lang="en-US" sz="1200" dirty="0">
                          <a:effectLst/>
                        </a:rPr>
                        <a:t>fBodyGyroJerkMag</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480014"/>
                  </a:ext>
                </a:extLst>
              </a:tr>
            </a:tbl>
          </a:graphicData>
        </a:graphic>
      </p:graphicFrame>
      <p:sp>
        <p:nvSpPr>
          <p:cNvPr id="2" name="TextBox 1">
            <a:extLst>
              <a:ext uri="{FF2B5EF4-FFF2-40B4-BE49-F238E27FC236}">
                <a16:creationId xmlns:a16="http://schemas.microsoft.com/office/drawing/2014/main" id="{585130FB-5F24-7B51-166A-F5067BF5E940}"/>
              </a:ext>
            </a:extLst>
          </p:cNvPr>
          <p:cNvSpPr txBox="1"/>
          <p:nvPr/>
        </p:nvSpPr>
        <p:spPr>
          <a:xfrm>
            <a:off x="7773563" y="4689271"/>
            <a:ext cx="463588" cy="584775"/>
          </a:xfrm>
          <a:prstGeom prst="rect">
            <a:avLst/>
          </a:prstGeom>
          <a:noFill/>
        </p:spPr>
        <p:txBody>
          <a:bodyPr wrap="none" rtlCol="0">
            <a:spAutoFit/>
          </a:bodyPr>
          <a:lstStyle/>
          <a:p>
            <a:r>
              <a:rPr lang="en-US" sz="3200" b="1" dirty="0">
                <a:solidFill>
                  <a:schemeClr val="accent6">
                    <a:lumMod val="40000"/>
                    <a:lumOff val="60000"/>
                  </a:schemeClr>
                </a:solidFill>
              </a:rPr>
              <a:t>X</a:t>
            </a:r>
          </a:p>
        </p:txBody>
      </p:sp>
      <p:sp>
        <p:nvSpPr>
          <p:cNvPr id="6" name="TextBox 5">
            <a:extLst>
              <a:ext uri="{FF2B5EF4-FFF2-40B4-BE49-F238E27FC236}">
                <a16:creationId xmlns:a16="http://schemas.microsoft.com/office/drawing/2014/main" id="{68F190A8-6DC3-5BF0-D538-FE68B99D7D23}"/>
              </a:ext>
            </a:extLst>
          </p:cNvPr>
          <p:cNvSpPr txBox="1"/>
          <p:nvPr/>
        </p:nvSpPr>
        <p:spPr>
          <a:xfrm>
            <a:off x="6972551" y="3802932"/>
            <a:ext cx="439544" cy="584775"/>
          </a:xfrm>
          <a:prstGeom prst="rect">
            <a:avLst/>
          </a:prstGeom>
          <a:noFill/>
        </p:spPr>
        <p:txBody>
          <a:bodyPr wrap="none" rtlCol="0">
            <a:spAutoFit/>
          </a:bodyPr>
          <a:lstStyle/>
          <a:p>
            <a:r>
              <a:rPr lang="en-US" sz="3200" b="1" dirty="0">
                <a:solidFill>
                  <a:srgbClr val="92D050"/>
                </a:solidFill>
              </a:rPr>
              <a:t>Y</a:t>
            </a:r>
          </a:p>
        </p:txBody>
      </p:sp>
      <p:sp>
        <p:nvSpPr>
          <p:cNvPr id="10" name="TextBox 9">
            <a:extLst>
              <a:ext uri="{FF2B5EF4-FFF2-40B4-BE49-F238E27FC236}">
                <a16:creationId xmlns:a16="http://schemas.microsoft.com/office/drawing/2014/main" id="{33E1B527-A723-7A83-69AC-DF4D01B37AA2}"/>
              </a:ext>
            </a:extLst>
          </p:cNvPr>
          <p:cNvSpPr txBox="1"/>
          <p:nvPr/>
        </p:nvSpPr>
        <p:spPr>
          <a:xfrm>
            <a:off x="6245939" y="5336613"/>
            <a:ext cx="389850" cy="584775"/>
          </a:xfrm>
          <a:prstGeom prst="rect">
            <a:avLst/>
          </a:prstGeom>
          <a:noFill/>
        </p:spPr>
        <p:txBody>
          <a:bodyPr wrap="none" rtlCol="0">
            <a:spAutoFit/>
          </a:bodyPr>
          <a:lstStyle/>
          <a:p>
            <a:r>
              <a:rPr lang="en-US" sz="3200" b="1" dirty="0">
                <a:solidFill>
                  <a:schemeClr val="accent5"/>
                </a:solidFill>
              </a:rPr>
              <a:t>Z</a:t>
            </a:r>
          </a:p>
        </p:txBody>
      </p:sp>
      <p:cxnSp>
        <p:nvCxnSpPr>
          <p:cNvPr id="12" name="Straight Arrow Connector 11">
            <a:extLst>
              <a:ext uri="{FF2B5EF4-FFF2-40B4-BE49-F238E27FC236}">
                <a16:creationId xmlns:a16="http://schemas.microsoft.com/office/drawing/2014/main" id="{82A94446-33F0-75FC-DC53-689CAA36427C}"/>
              </a:ext>
            </a:extLst>
          </p:cNvPr>
          <p:cNvCxnSpPr>
            <a:cxnSpLocks/>
          </p:cNvCxnSpPr>
          <p:nvPr/>
        </p:nvCxnSpPr>
        <p:spPr>
          <a:xfrm flipH="1">
            <a:off x="6635789" y="4981658"/>
            <a:ext cx="556534" cy="485875"/>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67D3CE9C-55E0-A261-5ED9-B6207F5B332D}"/>
              </a:ext>
            </a:extLst>
          </p:cNvPr>
          <p:cNvCxnSpPr>
            <a:endCxn id="2" idx="1"/>
          </p:cNvCxnSpPr>
          <p:nvPr/>
        </p:nvCxnSpPr>
        <p:spPr>
          <a:xfrm>
            <a:off x="7192323" y="4981658"/>
            <a:ext cx="581240" cy="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00C3423B-4006-BC5A-1E55-96F7EFF395A9}"/>
              </a:ext>
            </a:extLst>
          </p:cNvPr>
          <p:cNvCxnSpPr>
            <a:endCxn id="6" idx="2"/>
          </p:cNvCxnSpPr>
          <p:nvPr/>
        </p:nvCxnSpPr>
        <p:spPr>
          <a:xfrm flipV="1">
            <a:off x="7192323" y="4387707"/>
            <a:ext cx="0" cy="59395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482" name="Picture 2" descr="download icon — English">
            <a:hlinkClick r:id="rId11" tooltip="Download Data here!"/>
            <a:extLst>
              <a:ext uri="{FF2B5EF4-FFF2-40B4-BE49-F238E27FC236}">
                <a16:creationId xmlns:a16="http://schemas.microsoft.com/office/drawing/2014/main" id="{6418FD9D-20D2-776D-6163-9DEBB7DBBAFE}"/>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73626" y="5935908"/>
            <a:ext cx="888961" cy="88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765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9564" y="1035575"/>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5030" y="1272581"/>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2971125" y="1157165"/>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8118421" y="1157165"/>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Data Overview</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382038" y="74334"/>
            <a:ext cx="850742" cy="85039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72047" y="149285"/>
            <a:ext cx="670723" cy="6791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891" y="369165"/>
            <a:ext cx="284250" cy="284250"/>
          </a:xfrm>
          <a:prstGeom prst="rect">
            <a:avLst/>
          </a:prstGeom>
          <a:noFill/>
          <a:extLst>
            <a:ext uri="{909E8E84-426E-40DD-AFC4-6F175D3DCCD1}">
              <a14:hiddenFill xmlns:a14="http://schemas.microsoft.com/office/drawing/2010/main">
                <a:solidFill>
                  <a:srgbClr val="FFFFFF"/>
                </a:solidFill>
              </a14:hiddenFill>
            </a:ext>
          </a:extLst>
        </p:spPr>
      </p:pic>
      <p:sp>
        <p:nvSpPr>
          <p:cNvPr id="28" name="Code 89">
            <a:extLst>
              <a:ext uri="{FF2B5EF4-FFF2-40B4-BE49-F238E27FC236}">
                <a16:creationId xmlns:a16="http://schemas.microsoft.com/office/drawing/2014/main" id="{A76E34D0-02FE-083B-77D9-AEE91E9BA6DA}"/>
              </a:ext>
            </a:extLst>
          </p:cNvPr>
          <p:cNvSpPr txBox="1"/>
          <p:nvPr/>
        </p:nvSpPr>
        <p:spPr>
          <a:xfrm>
            <a:off x="11292665" y="6404640"/>
            <a:ext cx="832279" cy="369332"/>
          </a:xfrm>
          <a:prstGeom prst="rect">
            <a:avLst/>
          </a:prstGeom>
          <a:noFill/>
        </p:spPr>
        <p:txBody>
          <a:bodyPr wrap="none" rtlCol="0">
            <a:spAutoFit/>
          </a:bodyPr>
          <a:lstStyle/>
          <a:p>
            <a:r>
              <a:rPr lang="en-US" dirty="0"/>
              <a:t>Code</a:t>
            </a:r>
          </a:p>
        </p:txBody>
      </p:sp>
      <p:sp>
        <p:nvSpPr>
          <p:cNvPr id="7" name="TextBox 6">
            <a:extLst>
              <a:ext uri="{FF2B5EF4-FFF2-40B4-BE49-F238E27FC236}">
                <a16:creationId xmlns:a16="http://schemas.microsoft.com/office/drawing/2014/main" id="{FF475982-75A1-F667-1283-43521CD8499A}"/>
              </a:ext>
            </a:extLst>
          </p:cNvPr>
          <p:cNvSpPr txBox="1"/>
          <p:nvPr/>
        </p:nvSpPr>
        <p:spPr>
          <a:xfrm>
            <a:off x="5380900" y="882521"/>
            <a:ext cx="1430200" cy="369332"/>
          </a:xfrm>
          <a:prstGeom prst="rect">
            <a:avLst/>
          </a:prstGeom>
          <a:noFill/>
        </p:spPr>
        <p:txBody>
          <a:bodyPr wrap="none" rtlCol="0">
            <a:spAutoFit/>
          </a:bodyPr>
          <a:lstStyle/>
          <a:p>
            <a:r>
              <a:rPr lang="en-US" dirty="0" err="1"/>
              <a:t>Word</a:t>
            </a:r>
            <a:r>
              <a:rPr lang="en-US" dirty="0" err="1">
                <a:solidFill>
                  <a:srgbClr val="00FDFF"/>
                </a:solidFill>
              </a:rPr>
              <a:t>cloud</a:t>
            </a:r>
            <a:endParaRPr lang="en-US" dirty="0">
              <a:solidFill>
                <a:srgbClr val="00FDFF"/>
              </a:solidFill>
            </a:endParaRPr>
          </a:p>
        </p:txBody>
      </p:sp>
      <p:pic>
        <p:nvPicPr>
          <p:cNvPr id="31746" name="Picture 2">
            <a:extLst>
              <a:ext uri="{FF2B5EF4-FFF2-40B4-BE49-F238E27FC236}">
                <a16:creationId xmlns:a16="http://schemas.microsoft.com/office/drawing/2014/main" id="{F7552EEC-B1D0-86E9-0BAE-E95978E23A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646" y="2449442"/>
            <a:ext cx="5339949" cy="2769429"/>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0EF8475A-BD06-1B2D-1C55-106D892D24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673" y="2449441"/>
            <a:ext cx="5339948" cy="276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137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Modeling </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425401" y="86184"/>
            <a:ext cx="287853" cy="28335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55855" y="114717"/>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17" y="172894"/>
            <a:ext cx="96177" cy="96177"/>
          </a:xfrm>
          <a:prstGeom prst="rect">
            <a:avLst/>
          </a:prstGeom>
          <a:noFill/>
          <a:extLst>
            <a:ext uri="{909E8E84-426E-40DD-AFC4-6F175D3DCCD1}">
              <a14:hiddenFill xmlns:a14="http://schemas.microsoft.com/office/drawing/2010/main">
                <a:solidFill>
                  <a:srgbClr val="FFFFFF"/>
                </a:solidFill>
              </a14:hiddenFill>
            </a:ext>
          </a:extLst>
        </p:spPr>
      </p:pic>
      <p:sp>
        <p:nvSpPr>
          <p:cNvPr id="28" name="Code 89">
            <a:extLst>
              <a:ext uri="{FF2B5EF4-FFF2-40B4-BE49-F238E27FC236}">
                <a16:creationId xmlns:a16="http://schemas.microsoft.com/office/drawing/2014/main" id="{A76E34D0-02FE-083B-77D9-AEE91E9BA6DA}"/>
              </a:ext>
            </a:extLst>
          </p:cNvPr>
          <p:cNvSpPr txBox="1"/>
          <p:nvPr/>
        </p:nvSpPr>
        <p:spPr>
          <a:xfrm>
            <a:off x="11292665" y="6404640"/>
            <a:ext cx="832279" cy="369332"/>
          </a:xfrm>
          <a:prstGeom prst="rect">
            <a:avLst/>
          </a:prstGeom>
          <a:noFill/>
        </p:spPr>
        <p:txBody>
          <a:bodyPr wrap="none" rtlCol="0">
            <a:spAutoFit/>
          </a:bodyPr>
          <a:lstStyle/>
          <a:p>
            <a:r>
              <a:rPr lang="en-US" dirty="0"/>
              <a:t>Code</a:t>
            </a:r>
          </a:p>
        </p:txBody>
      </p:sp>
      <p:sp>
        <p:nvSpPr>
          <p:cNvPr id="4" name="TextBox 3">
            <a:extLst>
              <a:ext uri="{FF2B5EF4-FFF2-40B4-BE49-F238E27FC236}">
                <a16:creationId xmlns:a16="http://schemas.microsoft.com/office/drawing/2014/main" id="{A373D73B-8F03-35D9-78AB-D9D130BC7325}"/>
              </a:ext>
            </a:extLst>
          </p:cNvPr>
          <p:cNvSpPr txBox="1"/>
          <p:nvPr/>
        </p:nvSpPr>
        <p:spPr>
          <a:xfrm>
            <a:off x="3093386" y="1258300"/>
            <a:ext cx="7560083" cy="369332"/>
          </a:xfrm>
          <a:prstGeom prst="rect">
            <a:avLst/>
          </a:prstGeom>
          <a:noFill/>
        </p:spPr>
        <p:txBody>
          <a:bodyPr wrap="none" rtlCol="0">
            <a:spAutoFit/>
          </a:bodyPr>
          <a:lstStyle/>
          <a:p>
            <a:r>
              <a:rPr lang="en-US" dirty="0"/>
              <a:t>Splitting the corpus into train and test and then training the model </a:t>
            </a:r>
          </a:p>
        </p:txBody>
      </p:sp>
      <p:sp>
        <p:nvSpPr>
          <p:cNvPr id="7" name="Rounded Rectangle 6">
            <a:extLst>
              <a:ext uri="{FF2B5EF4-FFF2-40B4-BE49-F238E27FC236}">
                <a16:creationId xmlns:a16="http://schemas.microsoft.com/office/drawing/2014/main" id="{022DFA0B-91A6-6145-631B-3F7A70FE131A}"/>
              </a:ext>
            </a:extLst>
          </p:cNvPr>
          <p:cNvSpPr/>
          <p:nvPr/>
        </p:nvSpPr>
        <p:spPr>
          <a:xfrm>
            <a:off x="3250096" y="2037522"/>
            <a:ext cx="904461" cy="4367118"/>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F5CBCF-A1CF-00AB-3CA4-80810A04A208}"/>
              </a:ext>
            </a:extLst>
          </p:cNvPr>
          <p:cNvSpPr txBox="1"/>
          <p:nvPr/>
        </p:nvSpPr>
        <p:spPr>
          <a:xfrm rot="16200000">
            <a:off x="3212449" y="4230655"/>
            <a:ext cx="979755" cy="369332"/>
          </a:xfrm>
          <a:prstGeom prst="rect">
            <a:avLst/>
          </a:prstGeom>
          <a:noFill/>
        </p:spPr>
        <p:txBody>
          <a:bodyPr wrap="none" rtlCol="0">
            <a:spAutoFit/>
          </a:bodyPr>
          <a:lstStyle/>
          <a:p>
            <a:r>
              <a:rPr lang="en-US" dirty="0"/>
              <a:t>Corpus</a:t>
            </a:r>
          </a:p>
        </p:txBody>
      </p:sp>
      <p:sp>
        <p:nvSpPr>
          <p:cNvPr id="12" name="Rounded Rectangle 11">
            <a:extLst>
              <a:ext uri="{FF2B5EF4-FFF2-40B4-BE49-F238E27FC236}">
                <a16:creationId xmlns:a16="http://schemas.microsoft.com/office/drawing/2014/main" id="{94885B40-18F9-23DE-9BB1-FFF6DE733D20}"/>
              </a:ext>
            </a:extLst>
          </p:cNvPr>
          <p:cNvSpPr/>
          <p:nvPr/>
        </p:nvSpPr>
        <p:spPr>
          <a:xfrm>
            <a:off x="4336775" y="2037522"/>
            <a:ext cx="820106" cy="2966231"/>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B6E88020-AF49-D48E-D91B-8E0BF44DDDF0}"/>
              </a:ext>
            </a:extLst>
          </p:cNvPr>
          <p:cNvSpPr/>
          <p:nvPr/>
        </p:nvSpPr>
        <p:spPr>
          <a:xfrm>
            <a:off x="4294597" y="5108713"/>
            <a:ext cx="904461" cy="1295927"/>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EAC8339-CE9C-A1F3-8A63-4D14EB2F8E37}"/>
              </a:ext>
            </a:extLst>
          </p:cNvPr>
          <p:cNvSpPr txBox="1"/>
          <p:nvPr/>
        </p:nvSpPr>
        <p:spPr>
          <a:xfrm rot="16200000">
            <a:off x="4280193" y="3397663"/>
            <a:ext cx="933269" cy="369332"/>
          </a:xfrm>
          <a:prstGeom prst="rect">
            <a:avLst/>
          </a:prstGeom>
          <a:noFill/>
        </p:spPr>
        <p:txBody>
          <a:bodyPr wrap="none" rtlCol="0">
            <a:spAutoFit/>
          </a:bodyPr>
          <a:lstStyle/>
          <a:p>
            <a:r>
              <a:rPr lang="en-US" dirty="0" err="1"/>
              <a:t>X_train</a:t>
            </a:r>
            <a:endParaRPr lang="en-US" dirty="0"/>
          </a:p>
        </p:txBody>
      </p:sp>
      <p:sp>
        <p:nvSpPr>
          <p:cNvPr id="32" name="TextBox 31">
            <a:extLst>
              <a:ext uri="{FF2B5EF4-FFF2-40B4-BE49-F238E27FC236}">
                <a16:creationId xmlns:a16="http://schemas.microsoft.com/office/drawing/2014/main" id="{BDC1CD8A-9F0E-B268-6FF4-79FEA94CDA2C}"/>
              </a:ext>
            </a:extLst>
          </p:cNvPr>
          <p:cNvSpPr txBox="1"/>
          <p:nvPr/>
        </p:nvSpPr>
        <p:spPr>
          <a:xfrm rot="16200000">
            <a:off x="4241924" y="5572009"/>
            <a:ext cx="915635" cy="369332"/>
          </a:xfrm>
          <a:prstGeom prst="rect">
            <a:avLst/>
          </a:prstGeom>
          <a:noFill/>
        </p:spPr>
        <p:txBody>
          <a:bodyPr wrap="none" rtlCol="0">
            <a:spAutoFit/>
          </a:bodyPr>
          <a:lstStyle/>
          <a:p>
            <a:r>
              <a:rPr lang="en-US" dirty="0" err="1"/>
              <a:t>y_train</a:t>
            </a:r>
            <a:endParaRPr lang="en-US" dirty="0"/>
          </a:p>
        </p:txBody>
      </p:sp>
      <p:sp>
        <p:nvSpPr>
          <p:cNvPr id="34" name="Left-Right Arrow Callout 33">
            <a:extLst>
              <a:ext uri="{FF2B5EF4-FFF2-40B4-BE49-F238E27FC236}">
                <a16:creationId xmlns:a16="http://schemas.microsoft.com/office/drawing/2014/main" id="{1B5F9CF5-4BA6-34B2-1AD8-0A102D2D750A}"/>
              </a:ext>
            </a:extLst>
          </p:cNvPr>
          <p:cNvSpPr/>
          <p:nvPr/>
        </p:nvSpPr>
        <p:spPr>
          <a:xfrm rot="16200000">
            <a:off x="4122365" y="3297425"/>
            <a:ext cx="2867677" cy="347869"/>
          </a:xfrm>
          <a:prstGeom prst="leftRightArrow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5" name="Left-Right Arrow Callout 34">
            <a:extLst>
              <a:ext uri="{FF2B5EF4-FFF2-40B4-BE49-F238E27FC236}">
                <a16:creationId xmlns:a16="http://schemas.microsoft.com/office/drawing/2014/main" id="{97AD4A3E-3A72-1DD7-3FE3-5E7CCF194D80}"/>
              </a:ext>
            </a:extLst>
          </p:cNvPr>
          <p:cNvSpPr/>
          <p:nvPr/>
        </p:nvSpPr>
        <p:spPr>
          <a:xfrm rot="16200000">
            <a:off x="4908240" y="5582742"/>
            <a:ext cx="1295927" cy="347869"/>
          </a:xfrm>
          <a:prstGeom prst="leftRightArrow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6" name="Rounded Rectangle 35">
            <a:extLst>
              <a:ext uri="{FF2B5EF4-FFF2-40B4-BE49-F238E27FC236}">
                <a16:creationId xmlns:a16="http://schemas.microsoft.com/office/drawing/2014/main" id="{75720544-C3CB-0146-0CA3-6013B23FA5C8}"/>
              </a:ext>
            </a:extLst>
          </p:cNvPr>
          <p:cNvSpPr/>
          <p:nvPr/>
        </p:nvSpPr>
        <p:spPr>
          <a:xfrm>
            <a:off x="6096000" y="2037520"/>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Rounded Rectangle 36">
            <a:extLst>
              <a:ext uri="{FF2B5EF4-FFF2-40B4-BE49-F238E27FC236}">
                <a16:creationId xmlns:a16="http://schemas.microsoft.com/office/drawing/2014/main" id="{42743E77-DB71-BB93-1C9E-D5E09EBBC429}"/>
              </a:ext>
            </a:extLst>
          </p:cNvPr>
          <p:cNvSpPr/>
          <p:nvPr/>
        </p:nvSpPr>
        <p:spPr>
          <a:xfrm>
            <a:off x="6433184" y="2037516"/>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8" name="Rounded Rectangle 37">
            <a:extLst>
              <a:ext uri="{FF2B5EF4-FFF2-40B4-BE49-F238E27FC236}">
                <a16:creationId xmlns:a16="http://schemas.microsoft.com/office/drawing/2014/main" id="{05CB5074-AC18-9B84-F3AC-AD12B97FC3D9}"/>
              </a:ext>
            </a:extLst>
          </p:cNvPr>
          <p:cNvSpPr/>
          <p:nvPr/>
        </p:nvSpPr>
        <p:spPr>
          <a:xfrm>
            <a:off x="6770369" y="2037516"/>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9" name="Rounded Rectangle 38">
            <a:extLst>
              <a:ext uri="{FF2B5EF4-FFF2-40B4-BE49-F238E27FC236}">
                <a16:creationId xmlns:a16="http://schemas.microsoft.com/office/drawing/2014/main" id="{4F728217-8A23-453D-E48E-746F29E301D7}"/>
              </a:ext>
            </a:extLst>
          </p:cNvPr>
          <p:cNvSpPr/>
          <p:nvPr/>
        </p:nvSpPr>
        <p:spPr>
          <a:xfrm>
            <a:off x="7111254" y="2037516"/>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0" name="Rounded Rectangle 39">
            <a:extLst>
              <a:ext uri="{FF2B5EF4-FFF2-40B4-BE49-F238E27FC236}">
                <a16:creationId xmlns:a16="http://schemas.microsoft.com/office/drawing/2014/main" id="{76ED3773-E07D-CF58-484C-3FC31D2885B7}"/>
              </a:ext>
            </a:extLst>
          </p:cNvPr>
          <p:cNvSpPr/>
          <p:nvPr/>
        </p:nvSpPr>
        <p:spPr>
          <a:xfrm>
            <a:off x="7435508" y="2037516"/>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6" name="TextBox 45">
            <a:extLst>
              <a:ext uri="{FF2B5EF4-FFF2-40B4-BE49-F238E27FC236}">
                <a16:creationId xmlns:a16="http://schemas.microsoft.com/office/drawing/2014/main" id="{DCFD9C70-CA9F-2C74-CB65-42F6857CB4B5}"/>
              </a:ext>
            </a:extLst>
          </p:cNvPr>
          <p:cNvSpPr txBox="1"/>
          <p:nvPr/>
        </p:nvSpPr>
        <p:spPr>
          <a:xfrm>
            <a:off x="6096000" y="5204311"/>
            <a:ext cx="1554856" cy="646331"/>
          </a:xfrm>
          <a:prstGeom prst="rect">
            <a:avLst/>
          </a:prstGeom>
          <a:noFill/>
        </p:spPr>
        <p:txBody>
          <a:bodyPr wrap="square" rtlCol="0">
            <a:spAutoFit/>
          </a:bodyPr>
          <a:lstStyle/>
          <a:p>
            <a:pPr algn="ctr"/>
            <a:r>
              <a:rPr lang="en-US" dirty="0"/>
              <a:t>5 fold cross validation</a:t>
            </a:r>
          </a:p>
        </p:txBody>
      </p:sp>
      <p:sp>
        <p:nvSpPr>
          <p:cNvPr id="47" name="TextBox 46">
            <a:extLst>
              <a:ext uri="{FF2B5EF4-FFF2-40B4-BE49-F238E27FC236}">
                <a16:creationId xmlns:a16="http://schemas.microsoft.com/office/drawing/2014/main" id="{50A66430-98A3-0600-7210-C2D80E83B6EC}"/>
              </a:ext>
            </a:extLst>
          </p:cNvPr>
          <p:cNvSpPr txBox="1"/>
          <p:nvPr/>
        </p:nvSpPr>
        <p:spPr>
          <a:xfrm rot="16200000">
            <a:off x="6909572" y="4230655"/>
            <a:ext cx="2255746" cy="369332"/>
          </a:xfrm>
          <a:prstGeom prst="rect">
            <a:avLst/>
          </a:prstGeom>
          <a:noFill/>
        </p:spPr>
        <p:txBody>
          <a:bodyPr wrap="none" rtlCol="0">
            <a:spAutoFit/>
          </a:bodyPr>
          <a:lstStyle/>
          <a:p>
            <a:r>
              <a:rPr lang="en-US" dirty="0"/>
              <a:t>Logistic Regression</a:t>
            </a:r>
          </a:p>
        </p:txBody>
      </p:sp>
      <p:sp>
        <p:nvSpPr>
          <p:cNvPr id="48" name="Rounded Rectangle 47">
            <a:extLst>
              <a:ext uri="{FF2B5EF4-FFF2-40B4-BE49-F238E27FC236}">
                <a16:creationId xmlns:a16="http://schemas.microsoft.com/office/drawing/2014/main" id="{0644E2BE-4D0F-B6C5-4020-A74F0A8ECF01}"/>
              </a:ext>
            </a:extLst>
          </p:cNvPr>
          <p:cNvSpPr/>
          <p:nvPr/>
        </p:nvSpPr>
        <p:spPr>
          <a:xfrm>
            <a:off x="5908619" y="1951904"/>
            <a:ext cx="2405269" cy="4452736"/>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0" name="Freeform 15359">
            <a:extLst>
              <a:ext uri="{FF2B5EF4-FFF2-40B4-BE49-F238E27FC236}">
                <a16:creationId xmlns:a16="http://schemas.microsoft.com/office/drawing/2014/main" id="{42727EE4-C609-6E34-3C77-C78CBD9B629C}"/>
              </a:ext>
            </a:extLst>
          </p:cNvPr>
          <p:cNvSpPr/>
          <p:nvPr/>
        </p:nvSpPr>
        <p:spPr>
          <a:xfrm>
            <a:off x="8259417" y="2017643"/>
            <a:ext cx="1361661" cy="4463244"/>
          </a:xfrm>
          <a:custGeom>
            <a:avLst/>
            <a:gdLst>
              <a:gd name="connsiteX0" fmla="*/ 1361661 w 1361661"/>
              <a:gd name="connsiteY0" fmla="*/ 0 h 4463244"/>
              <a:gd name="connsiteX1" fmla="*/ 983974 w 1361661"/>
              <a:gd name="connsiteY1" fmla="*/ 188844 h 4463244"/>
              <a:gd name="connsiteX2" fmla="*/ 775253 w 1361661"/>
              <a:gd name="connsiteY2" fmla="*/ 586409 h 4463244"/>
              <a:gd name="connsiteX3" fmla="*/ 546653 w 1361661"/>
              <a:gd name="connsiteY3" fmla="*/ 1977887 h 4463244"/>
              <a:gd name="connsiteX4" fmla="*/ 417444 w 1361661"/>
              <a:gd name="connsiteY4" fmla="*/ 2971800 h 4463244"/>
              <a:gd name="connsiteX5" fmla="*/ 298174 w 1361661"/>
              <a:gd name="connsiteY5" fmla="*/ 3935896 h 4463244"/>
              <a:gd name="connsiteX6" fmla="*/ 218661 w 1361661"/>
              <a:gd name="connsiteY6" fmla="*/ 4234070 h 4463244"/>
              <a:gd name="connsiteX7" fmla="*/ 59635 w 1361661"/>
              <a:gd name="connsiteY7" fmla="*/ 4422914 h 4463244"/>
              <a:gd name="connsiteX8" fmla="*/ 0 w 1361661"/>
              <a:gd name="connsiteY8" fmla="*/ 4462670 h 4463244"/>
              <a:gd name="connsiteX9" fmla="*/ 59635 w 1361661"/>
              <a:gd name="connsiteY9" fmla="*/ 4442792 h 44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1661" h="4463244">
                <a:moveTo>
                  <a:pt x="1361661" y="0"/>
                </a:moveTo>
                <a:cubicBezTo>
                  <a:pt x="1221685" y="45554"/>
                  <a:pt x="1081709" y="91109"/>
                  <a:pt x="983974" y="188844"/>
                </a:cubicBezTo>
                <a:cubicBezTo>
                  <a:pt x="886239" y="286579"/>
                  <a:pt x="848140" y="288235"/>
                  <a:pt x="775253" y="586409"/>
                </a:cubicBezTo>
                <a:cubicBezTo>
                  <a:pt x="702366" y="884583"/>
                  <a:pt x="606288" y="1580322"/>
                  <a:pt x="546653" y="1977887"/>
                </a:cubicBezTo>
                <a:cubicBezTo>
                  <a:pt x="487018" y="2375452"/>
                  <a:pt x="458857" y="2645465"/>
                  <a:pt x="417444" y="2971800"/>
                </a:cubicBezTo>
                <a:cubicBezTo>
                  <a:pt x="376031" y="3298135"/>
                  <a:pt x="331304" y="3725518"/>
                  <a:pt x="298174" y="3935896"/>
                </a:cubicBezTo>
                <a:cubicBezTo>
                  <a:pt x="265043" y="4146274"/>
                  <a:pt x="258417" y="4152900"/>
                  <a:pt x="218661" y="4234070"/>
                </a:cubicBezTo>
                <a:cubicBezTo>
                  <a:pt x="178904" y="4315240"/>
                  <a:pt x="96078" y="4384814"/>
                  <a:pt x="59635" y="4422914"/>
                </a:cubicBezTo>
                <a:cubicBezTo>
                  <a:pt x="23192" y="4461014"/>
                  <a:pt x="0" y="4459357"/>
                  <a:pt x="0" y="4462670"/>
                </a:cubicBezTo>
                <a:cubicBezTo>
                  <a:pt x="0" y="4465983"/>
                  <a:pt x="29817" y="4454387"/>
                  <a:pt x="59635" y="4442792"/>
                </a:cubicBezTo>
              </a:path>
            </a:pathLst>
          </a:cu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1" name="TextBox 15360">
            <a:extLst>
              <a:ext uri="{FF2B5EF4-FFF2-40B4-BE49-F238E27FC236}">
                <a16:creationId xmlns:a16="http://schemas.microsoft.com/office/drawing/2014/main" id="{977EBBA2-8101-6077-1C54-1957FEDD9ACD}"/>
              </a:ext>
            </a:extLst>
          </p:cNvPr>
          <p:cNvSpPr txBox="1"/>
          <p:nvPr/>
        </p:nvSpPr>
        <p:spPr>
          <a:xfrm>
            <a:off x="9605665" y="3049729"/>
            <a:ext cx="1992853" cy="369332"/>
          </a:xfrm>
          <a:prstGeom prst="rect">
            <a:avLst/>
          </a:prstGeom>
          <a:noFill/>
        </p:spPr>
        <p:txBody>
          <a:bodyPr wrap="none" rtlCol="0">
            <a:spAutoFit/>
          </a:bodyPr>
          <a:lstStyle/>
          <a:p>
            <a:r>
              <a:rPr lang="en-US" dirty="0"/>
              <a:t>Accuracy Score</a:t>
            </a:r>
          </a:p>
        </p:txBody>
      </p:sp>
      <p:sp>
        <p:nvSpPr>
          <p:cNvPr id="15362" name="TextBox 15361">
            <a:extLst>
              <a:ext uri="{FF2B5EF4-FFF2-40B4-BE49-F238E27FC236}">
                <a16:creationId xmlns:a16="http://schemas.microsoft.com/office/drawing/2014/main" id="{78F5C69E-118F-76E9-7360-9B7E4A9CDE27}"/>
              </a:ext>
            </a:extLst>
          </p:cNvPr>
          <p:cNvSpPr txBox="1"/>
          <p:nvPr/>
        </p:nvSpPr>
        <p:spPr>
          <a:xfrm>
            <a:off x="10180135" y="3826892"/>
            <a:ext cx="763351" cy="461665"/>
          </a:xfrm>
          <a:prstGeom prst="rect">
            <a:avLst/>
          </a:prstGeom>
          <a:noFill/>
        </p:spPr>
        <p:txBody>
          <a:bodyPr wrap="none" rtlCol="0">
            <a:spAutoFit/>
          </a:bodyPr>
          <a:lstStyle/>
          <a:p>
            <a:r>
              <a:rPr lang="en-US" sz="2400" dirty="0">
                <a:solidFill>
                  <a:schemeClr val="accent5"/>
                </a:solidFill>
              </a:rPr>
              <a:t>92%</a:t>
            </a:r>
          </a:p>
        </p:txBody>
      </p:sp>
      <p:sp>
        <p:nvSpPr>
          <p:cNvPr id="15363" name="Donut 15362">
            <a:extLst>
              <a:ext uri="{FF2B5EF4-FFF2-40B4-BE49-F238E27FC236}">
                <a16:creationId xmlns:a16="http://schemas.microsoft.com/office/drawing/2014/main" id="{3D90FB94-1414-D681-C06A-CA2462EC690A}"/>
              </a:ext>
            </a:extLst>
          </p:cNvPr>
          <p:cNvSpPr/>
          <p:nvPr/>
        </p:nvSpPr>
        <p:spPr>
          <a:xfrm>
            <a:off x="627494" y="169486"/>
            <a:ext cx="823619" cy="770866"/>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64" name="Oval 15363">
            <a:extLst>
              <a:ext uri="{FF2B5EF4-FFF2-40B4-BE49-F238E27FC236}">
                <a16:creationId xmlns:a16="http://schemas.microsoft.com/office/drawing/2014/main" id="{797C088C-1D4C-1D7C-EC9F-E98C0C11C1C4}"/>
              </a:ext>
            </a:extLst>
          </p:cNvPr>
          <p:cNvSpPr/>
          <p:nvPr/>
        </p:nvSpPr>
        <p:spPr>
          <a:xfrm>
            <a:off x="713252" y="247110"/>
            <a:ext cx="649339" cy="615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5" name="Picture 20" descr="Goal, see, target icon, • aim icon - Download on Iconfinder">
            <a:extLst>
              <a:ext uri="{FF2B5EF4-FFF2-40B4-BE49-F238E27FC236}">
                <a16:creationId xmlns:a16="http://schemas.microsoft.com/office/drawing/2014/main" id="{9C427125-BF39-A2D8-4269-0526641F3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745" y="439063"/>
            <a:ext cx="214352" cy="21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003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5360"/>
                                        </p:tgtEl>
                                        <p:attrNameLst>
                                          <p:attrName>style.visibility</p:attrName>
                                        </p:attrNameLst>
                                      </p:cBhvr>
                                      <p:to>
                                        <p:strVal val="visible"/>
                                      </p:to>
                                    </p:set>
                                    <p:anim calcmode="lin" valueType="num">
                                      <p:cBhvr additive="base">
                                        <p:cTn id="69" dur="500" fill="hold"/>
                                        <p:tgtEl>
                                          <p:spTgt spid="15360"/>
                                        </p:tgtEl>
                                        <p:attrNameLst>
                                          <p:attrName>ppt_x</p:attrName>
                                        </p:attrNameLst>
                                      </p:cBhvr>
                                      <p:tavLst>
                                        <p:tav tm="0">
                                          <p:val>
                                            <p:strVal val="#ppt_x"/>
                                          </p:val>
                                        </p:tav>
                                        <p:tav tm="100000">
                                          <p:val>
                                            <p:strVal val="#ppt_x"/>
                                          </p:val>
                                        </p:tav>
                                      </p:tavLst>
                                    </p:anim>
                                    <p:anim calcmode="lin" valueType="num">
                                      <p:cBhvr additive="base">
                                        <p:cTn id="70" dur="500" fill="hold"/>
                                        <p:tgtEl>
                                          <p:spTgt spid="1536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5361"/>
                                        </p:tgtEl>
                                        <p:attrNameLst>
                                          <p:attrName>style.visibility</p:attrName>
                                        </p:attrNameLst>
                                      </p:cBhvr>
                                      <p:to>
                                        <p:strVal val="visible"/>
                                      </p:to>
                                    </p:set>
                                    <p:anim calcmode="lin" valueType="num">
                                      <p:cBhvr additive="base">
                                        <p:cTn id="73" dur="500" fill="hold"/>
                                        <p:tgtEl>
                                          <p:spTgt spid="15361"/>
                                        </p:tgtEl>
                                        <p:attrNameLst>
                                          <p:attrName>ppt_x</p:attrName>
                                        </p:attrNameLst>
                                      </p:cBhvr>
                                      <p:tavLst>
                                        <p:tav tm="0">
                                          <p:val>
                                            <p:strVal val="#ppt_x"/>
                                          </p:val>
                                        </p:tav>
                                        <p:tav tm="100000">
                                          <p:val>
                                            <p:strVal val="#ppt_x"/>
                                          </p:val>
                                        </p:tav>
                                      </p:tavLst>
                                    </p:anim>
                                    <p:anim calcmode="lin" valueType="num">
                                      <p:cBhvr additive="base">
                                        <p:cTn id="74" dur="500" fill="hold"/>
                                        <p:tgtEl>
                                          <p:spTgt spid="1536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5362"/>
                                        </p:tgtEl>
                                        <p:attrNameLst>
                                          <p:attrName>style.visibility</p:attrName>
                                        </p:attrNameLst>
                                      </p:cBhvr>
                                      <p:to>
                                        <p:strVal val="visible"/>
                                      </p:to>
                                    </p:set>
                                    <p:anim calcmode="lin" valueType="num">
                                      <p:cBhvr additive="base">
                                        <p:cTn id="77" dur="500" fill="hold"/>
                                        <p:tgtEl>
                                          <p:spTgt spid="15362"/>
                                        </p:tgtEl>
                                        <p:attrNameLst>
                                          <p:attrName>ppt_x</p:attrName>
                                        </p:attrNameLst>
                                      </p:cBhvr>
                                      <p:tavLst>
                                        <p:tav tm="0">
                                          <p:val>
                                            <p:strVal val="#ppt_x"/>
                                          </p:val>
                                        </p:tav>
                                        <p:tav tm="100000">
                                          <p:val>
                                            <p:strVal val="#ppt_x"/>
                                          </p:val>
                                        </p:tav>
                                      </p:tavLst>
                                    </p:anim>
                                    <p:anim calcmode="lin" valueType="num">
                                      <p:cBhvr additive="base">
                                        <p:cTn id="7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31" grpId="0"/>
      <p:bldP spid="32" grpId="0"/>
      <p:bldP spid="34" grpId="0" animBg="1"/>
      <p:bldP spid="35" grpId="0" animBg="1"/>
      <p:bldP spid="36" grpId="0" animBg="1"/>
      <p:bldP spid="37" grpId="0" animBg="1"/>
      <p:bldP spid="38" grpId="0" animBg="1"/>
      <p:bldP spid="39" grpId="0" animBg="1"/>
      <p:bldP spid="40" grpId="0" animBg="1"/>
      <p:bldP spid="46" grpId="0"/>
      <p:bldP spid="47" grpId="0"/>
      <p:bldP spid="48" grpId="0" animBg="1"/>
      <p:bldP spid="15360" grpId="0" animBg="1"/>
      <p:bldP spid="15361" grpId="0"/>
      <p:bldP spid="153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Modeling </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425401" y="86184"/>
            <a:ext cx="287853" cy="28335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55855" y="114717"/>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17" y="172894"/>
            <a:ext cx="96177" cy="96177"/>
          </a:xfrm>
          <a:prstGeom prst="rect">
            <a:avLst/>
          </a:prstGeom>
          <a:noFill/>
          <a:extLst>
            <a:ext uri="{909E8E84-426E-40DD-AFC4-6F175D3DCCD1}">
              <a14:hiddenFill xmlns:a14="http://schemas.microsoft.com/office/drawing/2010/main">
                <a:solidFill>
                  <a:srgbClr val="FFFFFF"/>
                </a:solidFill>
              </a14:hiddenFill>
            </a:ext>
          </a:extLst>
        </p:spPr>
      </p:pic>
      <p:sp>
        <p:nvSpPr>
          <p:cNvPr id="15363" name="Donut 15362">
            <a:extLst>
              <a:ext uri="{FF2B5EF4-FFF2-40B4-BE49-F238E27FC236}">
                <a16:creationId xmlns:a16="http://schemas.microsoft.com/office/drawing/2014/main" id="{3D90FB94-1414-D681-C06A-CA2462EC690A}"/>
              </a:ext>
            </a:extLst>
          </p:cNvPr>
          <p:cNvSpPr/>
          <p:nvPr/>
        </p:nvSpPr>
        <p:spPr>
          <a:xfrm>
            <a:off x="627494" y="169486"/>
            <a:ext cx="823619" cy="770866"/>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64" name="Oval 15363">
            <a:extLst>
              <a:ext uri="{FF2B5EF4-FFF2-40B4-BE49-F238E27FC236}">
                <a16:creationId xmlns:a16="http://schemas.microsoft.com/office/drawing/2014/main" id="{797C088C-1D4C-1D7C-EC9F-E98C0C11C1C4}"/>
              </a:ext>
            </a:extLst>
          </p:cNvPr>
          <p:cNvSpPr/>
          <p:nvPr/>
        </p:nvSpPr>
        <p:spPr>
          <a:xfrm>
            <a:off x="713252" y="247110"/>
            <a:ext cx="649339" cy="615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5" name="Picture 20" descr="Goal, see, target icon, • aim icon - Download on Iconfinder">
            <a:extLst>
              <a:ext uri="{FF2B5EF4-FFF2-40B4-BE49-F238E27FC236}">
                <a16:creationId xmlns:a16="http://schemas.microsoft.com/office/drawing/2014/main" id="{9C427125-BF39-A2D8-4269-0526641F3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745" y="439063"/>
            <a:ext cx="214352" cy="2143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55AD92-4B9A-857D-C97A-26400F9539D9}"/>
              </a:ext>
            </a:extLst>
          </p:cNvPr>
          <p:cNvSpPr txBox="1"/>
          <p:nvPr/>
        </p:nvSpPr>
        <p:spPr>
          <a:xfrm>
            <a:off x="5240211" y="610853"/>
            <a:ext cx="2834430" cy="369332"/>
          </a:xfrm>
          <a:prstGeom prst="rect">
            <a:avLst/>
          </a:prstGeom>
          <a:noFill/>
        </p:spPr>
        <p:txBody>
          <a:bodyPr wrap="none" rtlCol="0">
            <a:spAutoFit/>
          </a:bodyPr>
          <a:lstStyle/>
          <a:p>
            <a:r>
              <a:rPr lang="en-US" dirty="0"/>
              <a:t>Hyperparameter Tuning</a:t>
            </a:r>
          </a:p>
        </p:txBody>
      </p:sp>
      <p:sp>
        <p:nvSpPr>
          <p:cNvPr id="9" name="Rounded Rectangle 8">
            <a:extLst>
              <a:ext uri="{FF2B5EF4-FFF2-40B4-BE49-F238E27FC236}">
                <a16:creationId xmlns:a16="http://schemas.microsoft.com/office/drawing/2014/main" id="{9A83BFA5-84DE-20E8-5D49-7EEC3E3459AB}"/>
              </a:ext>
            </a:extLst>
          </p:cNvPr>
          <p:cNvSpPr/>
          <p:nvPr/>
        </p:nvSpPr>
        <p:spPr>
          <a:xfrm>
            <a:off x="6279349" y="1639652"/>
            <a:ext cx="820106" cy="4425296"/>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9A055D2-A395-9145-7C85-D0D9410363A6}"/>
              </a:ext>
            </a:extLst>
          </p:cNvPr>
          <p:cNvSpPr txBox="1"/>
          <p:nvPr/>
        </p:nvSpPr>
        <p:spPr>
          <a:xfrm rot="16200000">
            <a:off x="6270335" y="3523085"/>
            <a:ext cx="1269627" cy="369332"/>
          </a:xfrm>
          <a:prstGeom prst="rect">
            <a:avLst/>
          </a:prstGeom>
          <a:noFill/>
        </p:spPr>
        <p:txBody>
          <a:bodyPr wrap="square" rtlCol="0">
            <a:spAutoFit/>
          </a:bodyPr>
          <a:lstStyle/>
          <a:p>
            <a:r>
              <a:rPr lang="en-US" dirty="0" err="1"/>
              <a:t>X_train</a:t>
            </a:r>
            <a:endParaRPr lang="en-US" dirty="0"/>
          </a:p>
        </p:txBody>
      </p:sp>
      <p:sp>
        <p:nvSpPr>
          <p:cNvPr id="13" name="Rounded Rectangle 12">
            <a:extLst>
              <a:ext uri="{FF2B5EF4-FFF2-40B4-BE49-F238E27FC236}">
                <a16:creationId xmlns:a16="http://schemas.microsoft.com/office/drawing/2014/main" id="{82B989C9-E024-A969-9797-8F91BB51D476}"/>
              </a:ext>
            </a:extLst>
          </p:cNvPr>
          <p:cNvSpPr/>
          <p:nvPr/>
        </p:nvSpPr>
        <p:spPr>
          <a:xfrm>
            <a:off x="3367581" y="1797887"/>
            <a:ext cx="976549" cy="4035287"/>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31AF2D-4F81-8C6D-8B44-C3B932FCE208}"/>
              </a:ext>
            </a:extLst>
          </p:cNvPr>
          <p:cNvSpPr txBox="1"/>
          <p:nvPr/>
        </p:nvSpPr>
        <p:spPr>
          <a:xfrm>
            <a:off x="3367581" y="1897560"/>
            <a:ext cx="976549" cy="461665"/>
          </a:xfrm>
          <a:prstGeom prst="rect">
            <a:avLst/>
          </a:prstGeom>
          <a:noFill/>
        </p:spPr>
        <p:txBody>
          <a:bodyPr wrap="none" rtlCol="0">
            <a:spAutoFit/>
          </a:bodyPr>
          <a:lstStyle/>
          <a:p>
            <a:pPr algn="ctr"/>
            <a:r>
              <a:rPr lang="en-US" sz="1200" dirty="0"/>
              <a:t>Parameter</a:t>
            </a:r>
          </a:p>
          <a:p>
            <a:pPr algn="ctr"/>
            <a:r>
              <a:rPr lang="en-US" sz="1200" dirty="0"/>
              <a:t>Grid</a:t>
            </a:r>
          </a:p>
        </p:txBody>
      </p:sp>
      <p:sp>
        <p:nvSpPr>
          <p:cNvPr id="15" name="TextBox 14">
            <a:extLst>
              <a:ext uri="{FF2B5EF4-FFF2-40B4-BE49-F238E27FC236}">
                <a16:creationId xmlns:a16="http://schemas.microsoft.com/office/drawing/2014/main" id="{140B9172-6C12-50DD-5EFA-1B477EF00076}"/>
              </a:ext>
            </a:extLst>
          </p:cNvPr>
          <p:cNvSpPr txBox="1"/>
          <p:nvPr/>
        </p:nvSpPr>
        <p:spPr>
          <a:xfrm>
            <a:off x="3454952" y="2433013"/>
            <a:ext cx="825867" cy="3693319"/>
          </a:xfrm>
          <a:prstGeom prst="rect">
            <a:avLst/>
          </a:prstGeom>
          <a:noFill/>
        </p:spPr>
        <p:txBody>
          <a:bodyPr wrap="none" rtlCol="0">
            <a:spAutoFit/>
          </a:bodyPr>
          <a:lstStyle/>
          <a:p>
            <a:r>
              <a:rPr lang="en-US" dirty="0"/>
              <a:t>'C’ :</a:t>
            </a:r>
          </a:p>
          <a:p>
            <a:r>
              <a:rPr lang="en-US" dirty="0"/>
              <a:t>[</a:t>
            </a:r>
          </a:p>
          <a:p>
            <a:r>
              <a:rPr lang="en-US" dirty="0"/>
              <a:t>0.001,</a:t>
            </a:r>
          </a:p>
          <a:p>
            <a:endParaRPr lang="en-US" dirty="0"/>
          </a:p>
          <a:p>
            <a:r>
              <a:rPr lang="en-US" dirty="0"/>
              <a:t> 0.01,</a:t>
            </a:r>
          </a:p>
          <a:p>
            <a:endParaRPr lang="en-US" dirty="0"/>
          </a:p>
          <a:p>
            <a:r>
              <a:rPr lang="en-US" dirty="0"/>
              <a:t> 0.1,</a:t>
            </a:r>
          </a:p>
          <a:p>
            <a:endParaRPr lang="en-US" dirty="0"/>
          </a:p>
          <a:p>
            <a:r>
              <a:rPr lang="en-US" dirty="0"/>
              <a:t> 1, </a:t>
            </a:r>
          </a:p>
          <a:p>
            <a:endParaRPr lang="en-US" dirty="0"/>
          </a:p>
          <a:p>
            <a:r>
              <a:rPr lang="en-US" dirty="0"/>
              <a:t>10</a:t>
            </a:r>
          </a:p>
          <a:p>
            <a:r>
              <a:rPr lang="en-US" dirty="0"/>
              <a:t>]</a:t>
            </a:r>
          </a:p>
          <a:p>
            <a:endParaRPr lang="en-US" dirty="0"/>
          </a:p>
        </p:txBody>
      </p:sp>
      <p:sp>
        <p:nvSpPr>
          <p:cNvPr id="16" name="Rounded Rectangle 15">
            <a:extLst>
              <a:ext uri="{FF2B5EF4-FFF2-40B4-BE49-F238E27FC236}">
                <a16:creationId xmlns:a16="http://schemas.microsoft.com/office/drawing/2014/main" id="{BCDE7065-A23F-C19D-4F31-A2D94338D90E}"/>
              </a:ext>
            </a:extLst>
          </p:cNvPr>
          <p:cNvSpPr/>
          <p:nvPr/>
        </p:nvSpPr>
        <p:spPr>
          <a:xfrm>
            <a:off x="3113483" y="1627632"/>
            <a:ext cx="3247560" cy="4425297"/>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8E787F4-73C9-8661-A36A-9BDED4F37241}"/>
              </a:ext>
            </a:extLst>
          </p:cNvPr>
          <p:cNvSpPr txBox="1"/>
          <p:nvPr/>
        </p:nvSpPr>
        <p:spPr>
          <a:xfrm>
            <a:off x="4480327" y="1897560"/>
            <a:ext cx="1792478" cy="369332"/>
          </a:xfrm>
          <a:prstGeom prst="rect">
            <a:avLst/>
          </a:prstGeom>
          <a:noFill/>
        </p:spPr>
        <p:txBody>
          <a:bodyPr wrap="none" rtlCol="0">
            <a:spAutoFit/>
          </a:bodyPr>
          <a:lstStyle/>
          <a:p>
            <a:r>
              <a:rPr lang="en-US" dirty="0" err="1"/>
              <a:t>GridSearchCV</a:t>
            </a:r>
            <a:endParaRPr lang="en-US" dirty="0"/>
          </a:p>
        </p:txBody>
      </p:sp>
      <p:sp>
        <p:nvSpPr>
          <p:cNvPr id="33" name="Rounded Rectangle 32">
            <a:extLst>
              <a:ext uri="{FF2B5EF4-FFF2-40B4-BE49-F238E27FC236}">
                <a16:creationId xmlns:a16="http://schemas.microsoft.com/office/drawing/2014/main" id="{3D832025-AEEB-A03A-92D1-4CAE153B5725}"/>
              </a:ext>
            </a:extLst>
          </p:cNvPr>
          <p:cNvSpPr/>
          <p:nvPr/>
        </p:nvSpPr>
        <p:spPr>
          <a:xfrm>
            <a:off x="4565842" y="2427233"/>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1" name="Rounded Rectangle 40">
            <a:extLst>
              <a:ext uri="{FF2B5EF4-FFF2-40B4-BE49-F238E27FC236}">
                <a16:creationId xmlns:a16="http://schemas.microsoft.com/office/drawing/2014/main" id="{95FFBE6F-2E03-6D9D-8726-F656CC5B6B02}"/>
              </a:ext>
            </a:extLst>
          </p:cNvPr>
          <p:cNvSpPr/>
          <p:nvPr/>
        </p:nvSpPr>
        <p:spPr>
          <a:xfrm>
            <a:off x="4903026" y="2427229"/>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2" name="Rounded Rectangle 41">
            <a:extLst>
              <a:ext uri="{FF2B5EF4-FFF2-40B4-BE49-F238E27FC236}">
                <a16:creationId xmlns:a16="http://schemas.microsoft.com/office/drawing/2014/main" id="{4D8184CF-6E9C-3A9D-ADD7-39BB075A1377}"/>
              </a:ext>
            </a:extLst>
          </p:cNvPr>
          <p:cNvSpPr/>
          <p:nvPr/>
        </p:nvSpPr>
        <p:spPr>
          <a:xfrm>
            <a:off x="5240211" y="2427229"/>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Rounded Rectangle 42">
            <a:extLst>
              <a:ext uri="{FF2B5EF4-FFF2-40B4-BE49-F238E27FC236}">
                <a16:creationId xmlns:a16="http://schemas.microsoft.com/office/drawing/2014/main" id="{1563A436-313B-A7C7-20F3-9308D041EF28}"/>
              </a:ext>
            </a:extLst>
          </p:cNvPr>
          <p:cNvSpPr/>
          <p:nvPr/>
        </p:nvSpPr>
        <p:spPr>
          <a:xfrm>
            <a:off x="5581096" y="2427229"/>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Rounded Rectangle 43">
            <a:extLst>
              <a:ext uri="{FF2B5EF4-FFF2-40B4-BE49-F238E27FC236}">
                <a16:creationId xmlns:a16="http://schemas.microsoft.com/office/drawing/2014/main" id="{781D52A9-92E1-7C34-2FFB-55F9F1526F16}"/>
              </a:ext>
            </a:extLst>
          </p:cNvPr>
          <p:cNvSpPr/>
          <p:nvPr/>
        </p:nvSpPr>
        <p:spPr>
          <a:xfrm>
            <a:off x="5905350" y="2427229"/>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Rounded Rectangle 44">
            <a:extLst>
              <a:ext uri="{FF2B5EF4-FFF2-40B4-BE49-F238E27FC236}">
                <a16:creationId xmlns:a16="http://schemas.microsoft.com/office/drawing/2014/main" id="{4B934608-5A72-53C1-CD38-02FBA9D697C1}"/>
              </a:ext>
            </a:extLst>
          </p:cNvPr>
          <p:cNvSpPr/>
          <p:nvPr/>
        </p:nvSpPr>
        <p:spPr>
          <a:xfrm>
            <a:off x="2874164" y="1352806"/>
            <a:ext cx="5762939" cy="4928723"/>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B3E7A15-F502-B4B8-345A-13920D5B3B46}"/>
              </a:ext>
            </a:extLst>
          </p:cNvPr>
          <p:cNvSpPr txBox="1"/>
          <p:nvPr/>
        </p:nvSpPr>
        <p:spPr>
          <a:xfrm>
            <a:off x="7475687" y="1697505"/>
            <a:ext cx="447558" cy="400110"/>
          </a:xfrm>
          <a:prstGeom prst="rect">
            <a:avLst/>
          </a:prstGeom>
          <a:noFill/>
        </p:spPr>
        <p:txBody>
          <a:bodyPr wrap="none" rtlCol="0">
            <a:spAutoFit/>
          </a:bodyPr>
          <a:lstStyle/>
          <a:p>
            <a:r>
              <a:rPr lang="en-US" sz="2000" dirty="0"/>
              <a:t>Fit</a:t>
            </a:r>
          </a:p>
        </p:txBody>
      </p:sp>
      <p:sp>
        <p:nvSpPr>
          <p:cNvPr id="50" name="Right Arrow Callout 49">
            <a:extLst>
              <a:ext uri="{FF2B5EF4-FFF2-40B4-BE49-F238E27FC236}">
                <a16:creationId xmlns:a16="http://schemas.microsoft.com/office/drawing/2014/main" id="{93D016B9-E77E-1466-5322-8E85F01B4D89}"/>
              </a:ext>
            </a:extLst>
          </p:cNvPr>
          <p:cNvSpPr/>
          <p:nvPr/>
        </p:nvSpPr>
        <p:spPr>
          <a:xfrm rot="10800000">
            <a:off x="8643646" y="2034388"/>
            <a:ext cx="2905624" cy="978500"/>
          </a:xfrm>
          <a:prstGeom prst="rightArrowCallou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ight Arrow Callout 50">
            <a:extLst>
              <a:ext uri="{FF2B5EF4-FFF2-40B4-BE49-F238E27FC236}">
                <a16:creationId xmlns:a16="http://schemas.microsoft.com/office/drawing/2014/main" id="{8A4E69F2-3E14-673B-F413-D65F9CEBF5AC}"/>
              </a:ext>
            </a:extLst>
          </p:cNvPr>
          <p:cNvSpPr/>
          <p:nvPr/>
        </p:nvSpPr>
        <p:spPr>
          <a:xfrm rot="10800000">
            <a:off x="8643646" y="3419643"/>
            <a:ext cx="2905624" cy="978500"/>
          </a:xfrm>
          <a:prstGeom prst="rightArrowCallou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Callout 51">
            <a:extLst>
              <a:ext uri="{FF2B5EF4-FFF2-40B4-BE49-F238E27FC236}">
                <a16:creationId xmlns:a16="http://schemas.microsoft.com/office/drawing/2014/main" id="{70A18226-EE4B-67D1-CF51-72039A3F9929}"/>
              </a:ext>
            </a:extLst>
          </p:cNvPr>
          <p:cNvSpPr/>
          <p:nvPr/>
        </p:nvSpPr>
        <p:spPr>
          <a:xfrm rot="10800000">
            <a:off x="8682450" y="4804897"/>
            <a:ext cx="2905624" cy="978500"/>
          </a:xfrm>
          <a:prstGeom prst="rightArrowCallou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2A753D0-7392-B823-6DAD-CEB71720F9FA}"/>
              </a:ext>
            </a:extLst>
          </p:cNvPr>
          <p:cNvSpPr txBox="1"/>
          <p:nvPr/>
        </p:nvSpPr>
        <p:spPr>
          <a:xfrm>
            <a:off x="9660235" y="2035805"/>
            <a:ext cx="1335622" cy="369332"/>
          </a:xfrm>
          <a:prstGeom prst="rect">
            <a:avLst/>
          </a:prstGeom>
          <a:noFill/>
        </p:spPr>
        <p:txBody>
          <a:bodyPr wrap="none" rtlCol="0">
            <a:spAutoFit/>
          </a:bodyPr>
          <a:lstStyle/>
          <a:p>
            <a:r>
              <a:rPr lang="en-US" dirty="0"/>
              <a:t>Best Score</a:t>
            </a:r>
          </a:p>
        </p:txBody>
      </p:sp>
      <p:sp>
        <p:nvSpPr>
          <p:cNvPr id="55" name="TextBox 54">
            <a:extLst>
              <a:ext uri="{FF2B5EF4-FFF2-40B4-BE49-F238E27FC236}">
                <a16:creationId xmlns:a16="http://schemas.microsoft.com/office/drawing/2014/main" id="{1316485B-693B-7377-1871-691328A164A7}"/>
              </a:ext>
            </a:extLst>
          </p:cNvPr>
          <p:cNvSpPr txBox="1"/>
          <p:nvPr/>
        </p:nvSpPr>
        <p:spPr>
          <a:xfrm>
            <a:off x="9629595" y="3445102"/>
            <a:ext cx="1885453" cy="369332"/>
          </a:xfrm>
          <a:prstGeom prst="rect">
            <a:avLst/>
          </a:prstGeom>
          <a:noFill/>
        </p:spPr>
        <p:txBody>
          <a:bodyPr wrap="none" rtlCol="0">
            <a:spAutoFit/>
          </a:bodyPr>
          <a:lstStyle/>
          <a:p>
            <a:r>
              <a:rPr lang="en-US" dirty="0"/>
              <a:t>Best Parameter</a:t>
            </a:r>
          </a:p>
        </p:txBody>
      </p:sp>
      <p:sp>
        <p:nvSpPr>
          <p:cNvPr id="56" name="TextBox 55">
            <a:extLst>
              <a:ext uri="{FF2B5EF4-FFF2-40B4-BE49-F238E27FC236}">
                <a16:creationId xmlns:a16="http://schemas.microsoft.com/office/drawing/2014/main" id="{C2AF56DA-52FB-0283-54C8-053792A8F604}"/>
              </a:ext>
            </a:extLst>
          </p:cNvPr>
          <p:cNvSpPr txBox="1"/>
          <p:nvPr/>
        </p:nvSpPr>
        <p:spPr>
          <a:xfrm>
            <a:off x="9716958" y="4819087"/>
            <a:ext cx="1710725" cy="369332"/>
          </a:xfrm>
          <a:prstGeom prst="rect">
            <a:avLst/>
          </a:prstGeom>
          <a:noFill/>
        </p:spPr>
        <p:txBody>
          <a:bodyPr wrap="none" rtlCol="0">
            <a:spAutoFit/>
          </a:bodyPr>
          <a:lstStyle/>
          <a:p>
            <a:r>
              <a:rPr lang="en-US" dirty="0"/>
              <a:t>Best Estimator</a:t>
            </a:r>
          </a:p>
        </p:txBody>
      </p:sp>
      <p:sp>
        <p:nvSpPr>
          <p:cNvPr id="57" name="TextBox 56">
            <a:extLst>
              <a:ext uri="{FF2B5EF4-FFF2-40B4-BE49-F238E27FC236}">
                <a16:creationId xmlns:a16="http://schemas.microsoft.com/office/drawing/2014/main" id="{7422A1EA-B201-D1D8-E71A-FA37AB81BFC8}"/>
              </a:ext>
            </a:extLst>
          </p:cNvPr>
          <p:cNvSpPr txBox="1"/>
          <p:nvPr/>
        </p:nvSpPr>
        <p:spPr>
          <a:xfrm>
            <a:off x="10928587" y="2627225"/>
            <a:ext cx="620683" cy="369332"/>
          </a:xfrm>
          <a:prstGeom prst="rect">
            <a:avLst/>
          </a:prstGeom>
          <a:noFill/>
        </p:spPr>
        <p:txBody>
          <a:bodyPr wrap="none" rtlCol="0">
            <a:spAutoFit/>
          </a:bodyPr>
          <a:lstStyle/>
          <a:p>
            <a:r>
              <a:rPr lang="en-US" dirty="0"/>
              <a:t>92%</a:t>
            </a:r>
          </a:p>
        </p:txBody>
      </p:sp>
      <p:sp>
        <p:nvSpPr>
          <p:cNvPr id="58" name="TextBox 57">
            <a:extLst>
              <a:ext uri="{FF2B5EF4-FFF2-40B4-BE49-F238E27FC236}">
                <a16:creationId xmlns:a16="http://schemas.microsoft.com/office/drawing/2014/main" id="{7E5D8C7A-4B3D-8551-E436-0A5FA14A8567}"/>
              </a:ext>
            </a:extLst>
          </p:cNvPr>
          <p:cNvSpPr txBox="1"/>
          <p:nvPr/>
        </p:nvSpPr>
        <p:spPr>
          <a:xfrm>
            <a:off x="10723534" y="4002331"/>
            <a:ext cx="832279" cy="369332"/>
          </a:xfrm>
          <a:prstGeom prst="rect">
            <a:avLst/>
          </a:prstGeom>
          <a:noFill/>
        </p:spPr>
        <p:txBody>
          <a:bodyPr wrap="none" rtlCol="0">
            <a:spAutoFit/>
          </a:bodyPr>
          <a:lstStyle/>
          <a:p>
            <a:r>
              <a:rPr lang="en-US" dirty="0"/>
              <a:t>C =10</a:t>
            </a:r>
          </a:p>
        </p:txBody>
      </p:sp>
      <p:sp>
        <p:nvSpPr>
          <p:cNvPr id="59" name="TextBox 58">
            <a:extLst>
              <a:ext uri="{FF2B5EF4-FFF2-40B4-BE49-F238E27FC236}">
                <a16:creationId xmlns:a16="http://schemas.microsoft.com/office/drawing/2014/main" id="{1C0DB827-8D75-F48D-23C1-CF30E42609D9}"/>
              </a:ext>
            </a:extLst>
          </p:cNvPr>
          <p:cNvSpPr txBox="1"/>
          <p:nvPr/>
        </p:nvSpPr>
        <p:spPr>
          <a:xfrm>
            <a:off x="10215458" y="5193773"/>
            <a:ext cx="1452812" cy="600164"/>
          </a:xfrm>
          <a:prstGeom prst="rect">
            <a:avLst/>
          </a:prstGeom>
          <a:noFill/>
        </p:spPr>
        <p:txBody>
          <a:bodyPr wrap="square" rtlCol="0">
            <a:spAutoFit/>
          </a:bodyPr>
          <a:lstStyle/>
          <a:p>
            <a:r>
              <a:rPr lang="en-US" sz="1100" dirty="0" err="1"/>
              <a:t>LogisticRegression</a:t>
            </a:r>
            <a:endParaRPr lang="en-US" sz="1100" dirty="0"/>
          </a:p>
          <a:p>
            <a:r>
              <a:rPr lang="en-US" sz="1100" dirty="0"/>
              <a:t>(C =10, solver='</a:t>
            </a:r>
            <a:r>
              <a:rPr lang="en-US" sz="1100" dirty="0" err="1"/>
              <a:t>liblinear</a:t>
            </a:r>
            <a:r>
              <a:rPr lang="en-US" sz="1100" dirty="0"/>
              <a:t>')</a:t>
            </a:r>
          </a:p>
        </p:txBody>
      </p:sp>
      <p:sp>
        <p:nvSpPr>
          <p:cNvPr id="60" name="Freeform 59">
            <a:extLst>
              <a:ext uri="{FF2B5EF4-FFF2-40B4-BE49-F238E27FC236}">
                <a16:creationId xmlns:a16="http://schemas.microsoft.com/office/drawing/2014/main" id="{0C7ED2B4-1F45-B780-9E43-87524B3C9C9D}"/>
              </a:ext>
            </a:extLst>
          </p:cNvPr>
          <p:cNvSpPr/>
          <p:nvPr/>
        </p:nvSpPr>
        <p:spPr>
          <a:xfrm>
            <a:off x="7398173" y="2411685"/>
            <a:ext cx="832279" cy="3061245"/>
          </a:xfrm>
          <a:custGeom>
            <a:avLst/>
            <a:gdLst>
              <a:gd name="connsiteX0" fmla="*/ 1361661 w 1361661"/>
              <a:gd name="connsiteY0" fmla="*/ 0 h 4463244"/>
              <a:gd name="connsiteX1" fmla="*/ 983974 w 1361661"/>
              <a:gd name="connsiteY1" fmla="*/ 188844 h 4463244"/>
              <a:gd name="connsiteX2" fmla="*/ 775253 w 1361661"/>
              <a:gd name="connsiteY2" fmla="*/ 586409 h 4463244"/>
              <a:gd name="connsiteX3" fmla="*/ 546653 w 1361661"/>
              <a:gd name="connsiteY3" fmla="*/ 1977887 h 4463244"/>
              <a:gd name="connsiteX4" fmla="*/ 417444 w 1361661"/>
              <a:gd name="connsiteY4" fmla="*/ 2971800 h 4463244"/>
              <a:gd name="connsiteX5" fmla="*/ 298174 w 1361661"/>
              <a:gd name="connsiteY5" fmla="*/ 3935896 h 4463244"/>
              <a:gd name="connsiteX6" fmla="*/ 218661 w 1361661"/>
              <a:gd name="connsiteY6" fmla="*/ 4234070 h 4463244"/>
              <a:gd name="connsiteX7" fmla="*/ 59635 w 1361661"/>
              <a:gd name="connsiteY7" fmla="*/ 4422914 h 4463244"/>
              <a:gd name="connsiteX8" fmla="*/ 0 w 1361661"/>
              <a:gd name="connsiteY8" fmla="*/ 4462670 h 4463244"/>
              <a:gd name="connsiteX9" fmla="*/ 59635 w 1361661"/>
              <a:gd name="connsiteY9" fmla="*/ 4442792 h 44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1661" h="4463244">
                <a:moveTo>
                  <a:pt x="1361661" y="0"/>
                </a:moveTo>
                <a:cubicBezTo>
                  <a:pt x="1221685" y="45554"/>
                  <a:pt x="1081709" y="91109"/>
                  <a:pt x="983974" y="188844"/>
                </a:cubicBezTo>
                <a:cubicBezTo>
                  <a:pt x="886239" y="286579"/>
                  <a:pt x="848140" y="288235"/>
                  <a:pt x="775253" y="586409"/>
                </a:cubicBezTo>
                <a:cubicBezTo>
                  <a:pt x="702366" y="884583"/>
                  <a:pt x="606288" y="1580322"/>
                  <a:pt x="546653" y="1977887"/>
                </a:cubicBezTo>
                <a:cubicBezTo>
                  <a:pt x="487018" y="2375452"/>
                  <a:pt x="458857" y="2645465"/>
                  <a:pt x="417444" y="2971800"/>
                </a:cubicBezTo>
                <a:cubicBezTo>
                  <a:pt x="376031" y="3298135"/>
                  <a:pt x="331304" y="3725518"/>
                  <a:pt x="298174" y="3935896"/>
                </a:cubicBezTo>
                <a:cubicBezTo>
                  <a:pt x="265043" y="4146274"/>
                  <a:pt x="258417" y="4152900"/>
                  <a:pt x="218661" y="4234070"/>
                </a:cubicBezTo>
                <a:cubicBezTo>
                  <a:pt x="178904" y="4315240"/>
                  <a:pt x="96078" y="4384814"/>
                  <a:pt x="59635" y="4422914"/>
                </a:cubicBezTo>
                <a:cubicBezTo>
                  <a:pt x="23192" y="4461014"/>
                  <a:pt x="0" y="4459357"/>
                  <a:pt x="0" y="4462670"/>
                </a:cubicBezTo>
                <a:cubicBezTo>
                  <a:pt x="0" y="4465983"/>
                  <a:pt x="29817" y="4454387"/>
                  <a:pt x="59635" y="4442792"/>
                </a:cubicBezTo>
              </a:path>
            </a:pathLst>
          </a:cu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ode 92">
            <a:extLst>
              <a:ext uri="{FF2B5EF4-FFF2-40B4-BE49-F238E27FC236}">
                <a16:creationId xmlns:a16="http://schemas.microsoft.com/office/drawing/2014/main" id="{979C2D9C-EF76-2B22-1BBF-994C2D622FF0}"/>
              </a:ext>
            </a:extLst>
          </p:cNvPr>
          <p:cNvSpPr txBox="1"/>
          <p:nvPr/>
        </p:nvSpPr>
        <p:spPr>
          <a:xfrm>
            <a:off x="11292665" y="6404640"/>
            <a:ext cx="832279" cy="369332"/>
          </a:xfrm>
          <a:prstGeom prst="rect">
            <a:avLst/>
          </a:prstGeom>
          <a:noFill/>
        </p:spPr>
        <p:txBody>
          <a:bodyPr wrap="none" rtlCol="0">
            <a:spAutoFit/>
          </a:bodyPr>
          <a:lstStyle/>
          <a:p>
            <a:r>
              <a:rPr lang="en-US" dirty="0"/>
              <a:t>Code</a:t>
            </a:r>
          </a:p>
        </p:txBody>
      </p:sp>
      <p:pic>
        <p:nvPicPr>
          <p:cNvPr id="62" name="Picture 61">
            <a:extLst>
              <a:ext uri="{FF2B5EF4-FFF2-40B4-BE49-F238E27FC236}">
                <a16:creationId xmlns:a16="http://schemas.microsoft.com/office/drawing/2014/main" id="{3ECE0D42-2047-AFB6-EB01-C973E4260D29}"/>
              </a:ext>
            </a:extLst>
          </p:cNvPr>
          <p:cNvPicPr>
            <a:picLocks noChangeAspect="1"/>
          </p:cNvPicPr>
          <p:nvPr/>
        </p:nvPicPr>
        <p:blipFill>
          <a:blip r:embed="rId10"/>
          <a:stretch>
            <a:fillRect/>
          </a:stretch>
        </p:blipFill>
        <p:spPr>
          <a:xfrm>
            <a:off x="2491204" y="4146063"/>
            <a:ext cx="6210300" cy="2154509"/>
          </a:xfrm>
          <a:prstGeom prst="rect">
            <a:avLst/>
          </a:prstGeom>
        </p:spPr>
      </p:pic>
    </p:spTree>
    <p:extLst>
      <p:ext uri="{BB962C8B-B14F-4D97-AF65-F5344CB8AC3E}">
        <p14:creationId xmlns:p14="http://schemas.microsoft.com/office/powerpoint/2010/main" val="4082400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ppt_x"/>
                                          </p:val>
                                        </p:tav>
                                        <p:tav tm="100000">
                                          <p:val>
                                            <p:strVal val="#ppt_x"/>
                                          </p:val>
                                        </p:tav>
                                      </p:tavLst>
                                    </p:anim>
                                    <p:anim calcmode="lin" valueType="num">
                                      <p:cBhvr additive="base">
                                        <p:cTn id="38" dur="500" fill="hold"/>
                                        <p:tgtEl>
                                          <p:spTgt spid="4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fill="hold"/>
                                        <p:tgtEl>
                                          <p:spTgt spid="44"/>
                                        </p:tgtEl>
                                        <p:attrNameLst>
                                          <p:attrName>ppt_x</p:attrName>
                                        </p:attrNameLst>
                                      </p:cBhvr>
                                      <p:tavLst>
                                        <p:tav tm="0">
                                          <p:val>
                                            <p:strVal val="#ppt_x"/>
                                          </p:val>
                                        </p:tav>
                                        <p:tav tm="100000">
                                          <p:val>
                                            <p:strVal val="#ppt_x"/>
                                          </p:val>
                                        </p:tav>
                                      </p:tavLst>
                                    </p:anim>
                                    <p:anim calcmode="lin" valueType="num">
                                      <p:cBhvr additive="base">
                                        <p:cTn id="4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500" fill="hold"/>
                                        <p:tgtEl>
                                          <p:spTgt spid="49"/>
                                        </p:tgtEl>
                                        <p:attrNameLst>
                                          <p:attrName>ppt_x</p:attrName>
                                        </p:attrNameLst>
                                      </p:cBhvr>
                                      <p:tavLst>
                                        <p:tav tm="0">
                                          <p:val>
                                            <p:strVal val="#ppt_x"/>
                                          </p:val>
                                        </p:tav>
                                        <p:tav tm="100000">
                                          <p:val>
                                            <p:strVal val="#ppt_x"/>
                                          </p:val>
                                        </p:tav>
                                      </p:tavLst>
                                    </p:anim>
                                    <p:anim calcmode="lin" valueType="num">
                                      <p:cBhvr additive="base">
                                        <p:cTn id="56" dur="500" fill="hold"/>
                                        <p:tgtEl>
                                          <p:spTgt spid="4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fill="hold"/>
                                        <p:tgtEl>
                                          <p:spTgt spid="60"/>
                                        </p:tgtEl>
                                        <p:attrNameLst>
                                          <p:attrName>ppt_x</p:attrName>
                                        </p:attrNameLst>
                                      </p:cBhvr>
                                      <p:tavLst>
                                        <p:tav tm="0">
                                          <p:val>
                                            <p:strVal val="#ppt_x"/>
                                          </p:val>
                                        </p:tav>
                                        <p:tav tm="100000">
                                          <p:val>
                                            <p:strVal val="#ppt_x"/>
                                          </p:val>
                                        </p:tav>
                                      </p:tavLst>
                                    </p:anim>
                                    <p:anim calcmode="lin" valueType="num">
                                      <p:cBhvr additive="base">
                                        <p:cTn id="64" dur="500" fill="hold"/>
                                        <p:tgtEl>
                                          <p:spTgt spid="6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ppt_x"/>
                                          </p:val>
                                        </p:tav>
                                        <p:tav tm="100000">
                                          <p:val>
                                            <p:strVal val="#ppt_x"/>
                                          </p:val>
                                        </p:tav>
                                      </p:tavLst>
                                    </p:anim>
                                    <p:anim calcmode="lin" valueType="num">
                                      <p:cBhvr additive="base">
                                        <p:cTn id="6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 calcmode="lin" valueType="num">
                                      <p:cBhvr additive="base">
                                        <p:cTn id="73" dur="500" fill="hold"/>
                                        <p:tgtEl>
                                          <p:spTgt spid="50"/>
                                        </p:tgtEl>
                                        <p:attrNameLst>
                                          <p:attrName>ppt_x</p:attrName>
                                        </p:attrNameLst>
                                      </p:cBhvr>
                                      <p:tavLst>
                                        <p:tav tm="0">
                                          <p:val>
                                            <p:strVal val="#ppt_x"/>
                                          </p:val>
                                        </p:tav>
                                        <p:tav tm="100000">
                                          <p:val>
                                            <p:strVal val="#ppt_x"/>
                                          </p:val>
                                        </p:tav>
                                      </p:tavLst>
                                    </p:anim>
                                    <p:anim calcmode="lin" valueType="num">
                                      <p:cBhvr additive="base">
                                        <p:cTn id="74" dur="500" fill="hold"/>
                                        <p:tgtEl>
                                          <p:spTgt spid="5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additive="base">
                                        <p:cTn id="77" dur="500" fill="hold"/>
                                        <p:tgtEl>
                                          <p:spTgt spid="54"/>
                                        </p:tgtEl>
                                        <p:attrNameLst>
                                          <p:attrName>ppt_x</p:attrName>
                                        </p:attrNameLst>
                                      </p:cBhvr>
                                      <p:tavLst>
                                        <p:tav tm="0">
                                          <p:val>
                                            <p:strVal val="#ppt_x"/>
                                          </p:val>
                                        </p:tav>
                                        <p:tav tm="100000">
                                          <p:val>
                                            <p:strVal val="#ppt_x"/>
                                          </p:val>
                                        </p:tav>
                                      </p:tavLst>
                                    </p:anim>
                                    <p:anim calcmode="lin" valueType="num">
                                      <p:cBhvr additive="base">
                                        <p:cTn id="78" dur="500" fill="hold"/>
                                        <p:tgtEl>
                                          <p:spTgt spid="54"/>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 calcmode="lin" valueType="num">
                                      <p:cBhvr additive="base">
                                        <p:cTn id="81" dur="500" fill="hold"/>
                                        <p:tgtEl>
                                          <p:spTgt spid="57"/>
                                        </p:tgtEl>
                                        <p:attrNameLst>
                                          <p:attrName>ppt_x</p:attrName>
                                        </p:attrNameLst>
                                      </p:cBhvr>
                                      <p:tavLst>
                                        <p:tav tm="0">
                                          <p:val>
                                            <p:strVal val="#ppt_x"/>
                                          </p:val>
                                        </p:tav>
                                        <p:tav tm="100000">
                                          <p:val>
                                            <p:strVal val="#ppt_x"/>
                                          </p:val>
                                        </p:tav>
                                      </p:tavLst>
                                    </p:anim>
                                    <p:anim calcmode="lin" valueType="num">
                                      <p:cBhvr additive="base">
                                        <p:cTn id="82" dur="500" fill="hold"/>
                                        <p:tgtEl>
                                          <p:spTgt spid="5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additive="base">
                                        <p:cTn id="85" dur="500" fill="hold"/>
                                        <p:tgtEl>
                                          <p:spTgt spid="55"/>
                                        </p:tgtEl>
                                        <p:attrNameLst>
                                          <p:attrName>ppt_x</p:attrName>
                                        </p:attrNameLst>
                                      </p:cBhvr>
                                      <p:tavLst>
                                        <p:tav tm="0">
                                          <p:val>
                                            <p:strVal val="#ppt_x"/>
                                          </p:val>
                                        </p:tav>
                                        <p:tav tm="100000">
                                          <p:val>
                                            <p:strVal val="#ppt_x"/>
                                          </p:val>
                                        </p:tav>
                                      </p:tavLst>
                                    </p:anim>
                                    <p:anim calcmode="lin" valueType="num">
                                      <p:cBhvr additive="base">
                                        <p:cTn id="86" dur="500" fill="hold"/>
                                        <p:tgtEl>
                                          <p:spTgt spid="5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 calcmode="lin" valueType="num">
                                      <p:cBhvr additive="base">
                                        <p:cTn id="89" dur="500" fill="hold"/>
                                        <p:tgtEl>
                                          <p:spTgt spid="58"/>
                                        </p:tgtEl>
                                        <p:attrNameLst>
                                          <p:attrName>ppt_x</p:attrName>
                                        </p:attrNameLst>
                                      </p:cBhvr>
                                      <p:tavLst>
                                        <p:tav tm="0">
                                          <p:val>
                                            <p:strVal val="#ppt_x"/>
                                          </p:val>
                                        </p:tav>
                                        <p:tav tm="100000">
                                          <p:val>
                                            <p:strVal val="#ppt_x"/>
                                          </p:val>
                                        </p:tav>
                                      </p:tavLst>
                                    </p:anim>
                                    <p:anim calcmode="lin" valueType="num">
                                      <p:cBhvr additive="base">
                                        <p:cTn id="90" dur="500" fill="hold"/>
                                        <p:tgtEl>
                                          <p:spTgt spid="5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anim calcmode="lin" valueType="num">
                                      <p:cBhvr additive="base">
                                        <p:cTn id="93" dur="500" fill="hold"/>
                                        <p:tgtEl>
                                          <p:spTgt spid="51"/>
                                        </p:tgtEl>
                                        <p:attrNameLst>
                                          <p:attrName>ppt_x</p:attrName>
                                        </p:attrNameLst>
                                      </p:cBhvr>
                                      <p:tavLst>
                                        <p:tav tm="0">
                                          <p:val>
                                            <p:strVal val="#ppt_x"/>
                                          </p:val>
                                        </p:tav>
                                        <p:tav tm="100000">
                                          <p:val>
                                            <p:strVal val="#ppt_x"/>
                                          </p:val>
                                        </p:tav>
                                      </p:tavLst>
                                    </p:anim>
                                    <p:anim calcmode="lin" valueType="num">
                                      <p:cBhvr additive="base">
                                        <p:cTn id="94" dur="500" fill="hold"/>
                                        <p:tgtEl>
                                          <p:spTgt spid="5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additive="base">
                                        <p:cTn id="97" dur="500" fill="hold"/>
                                        <p:tgtEl>
                                          <p:spTgt spid="52"/>
                                        </p:tgtEl>
                                        <p:attrNameLst>
                                          <p:attrName>ppt_x</p:attrName>
                                        </p:attrNameLst>
                                      </p:cBhvr>
                                      <p:tavLst>
                                        <p:tav tm="0">
                                          <p:val>
                                            <p:strVal val="#ppt_x"/>
                                          </p:val>
                                        </p:tav>
                                        <p:tav tm="100000">
                                          <p:val>
                                            <p:strVal val="#ppt_x"/>
                                          </p:val>
                                        </p:tav>
                                      </p:tavLst>
                                    </p:anim>
                                    <p:anim calcmode="lin" valueType="num">
                                      <p:cBhvr additive="base">
                                        <p:cTn id="98" dur="500" fill="hold"/>
                                        <p:tgtEl>
                                          <p:spTgt spid="52"/>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anim calcmode="lin" valueType="num">
                                      <p:cBhvr additive="base">
                                        <p:cTn id="101" dur="500" fill="hold"/>
                                        <p:tgtEl>
                                          <p:spTgt spid="56"/>
                                        </p:tgtEl>
                                        <p:attrNameLst>
                                          <p:attrName>ppt_x</p:attrName>
                                        </p:attrNameLst>
                                      </p:cBhvr>
                                      <p:tavLst>
                                        <p:tav tm="0">
                                          <p:val>
                                            <p:strVal val="#ppt_x"/>
                                          </p:val>
                                        </p:tav>
                                        <p:tav tm="100000">
                                          <p:val>
                                            <p:strVal val="#ppt_x"/>
                                          </p:val>
                                        </p:tav>
                                      </p:tavLst>
                                    </p:anim>
                                    <p:anim calcmode="lin" valueType="num">
                                      <p:cBhvr additive="base">
                                        <p:cTn id="102" dur="500" fill="hold"/>
                                        <p:tgtEl>
                                          <p:spTgt spid="56"/>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anim calcmode="lin" valueType="num">
                                      <p:cBhvr additive="base">
                                        <p:cTn id="105" dur="500" fill="hold"/>
                                        <p:tgtEl>
                                          <p:spTgt spid="59"/>
                                        </p:tgtEl>
                                        <p:attrNameLst>
                                          <p:attrName>ppt_x</p:attrName>
                                        </p:attrNameLst>
                                      </p:cBhvr>
                                      <p:tavLst>
                                        <p:tav tm="0">
                                          <p:val>
                                            <p:strVal val="#ppt_x"/>
                                          </p:val>
                                        </p:tav>
                                        <p:tav tm="100000">
                                          <p:val>
                                            <p:strVal val="#ppt_x"/>
                                          </p:val>
                                        </p:tav>
                                      </p:tavLst>
                                    </p:anim>
                                    <p:anim calcmode="lin" valueType="num">
                                      <p:cBhvr additive="base">
                                        <p:cTn id="10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61"/>
                    </p:tgtEl>
                  </p:cond>
                </p:stCondLst>
                <p:endSync evt="end" delay="0">
                  <p:rtn val="all"/>
                </p:endSync>
                <p:childTnLst>
                  <p:par>
                    <p:cTn id="108" fill="hold">
                      <p:stCondLst>
                        <p:cond delay="0"/>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xit" presetSubtype="4" fill="hold" nodeType="clickEffect">
                                  <p:stCondLst>
                                    <p:cond delay="0"/>
                                  </p:stCondLst>
                                  <p:childTnLst>
                                    <p:anim calcmode="lin" valueType="num">
                                      <p:cBhvr additive="base">
                                        <p:cTn id="117" dur="500"/>
                                        <p:tgtEl>
                                          <p:spTgt spid="62"/>
                                        </p:tgtEl>
                                        <p:attrNameLst>
                                          <p:attrName>ppt_x</p:attrName>
                                        </p:attrNameLst>
                                      </p:cBhvr>
                                      <p:tavLst>
                                        <p:tav tm="0">
                                          <p:val>
                                            <p:strVal val="ppt_x"/>
                                          </p:val>
                                        </p:tav>
                                        <p:tav tm="100000">
                                          <p:val>
                                            <p:strVal val="ppt_x"/>
                                          </p:val>
                                        </p:tav>
                                      </p:tavLst>
                                    </p:anim>
                                    <p:anim calcmode="lin" valueType="num">
                                      <p:cBhvr additive="base">
                                        <p:cTn id="118" dur="500"/>
                                        <p:tgtEl>
                                          <p:spTgt spid="62"/>
                                        </p:tgtEl>
                                        <p:attrNameLst>
                                          <p:attrName>ppt_y</p:attrName>
                                        </p:attrNameLst>
                                      </p:cBhvr>
                                      <p:tavLst>
                                        <p:tav tm="0">
                                          <p:val>
                                            <p:strVal val="ppt_y"/>
                                          </p:val>
                                        </p:tav>
                                        <p:tav tm="100000">
                                          <p:val>
                                            <p:strVal val="1+ppt_h/2"/>
                                          </p:val>
                                        </p:tav>
                                      </p:tavLst>
                                    </p:anim>
                                    <p:set>
                                      <p:cBhvr>
                                        <p:cTn id="119" dur="1" fill="hold">
                                          <p:stCondLst>
                                            <p:cond delay="499"/>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61"/>
                  </p:tgtEl>
                </p:cond>
              </p:nextCondLst>
            </p:seq>
          </p:childTnLst>
        </p:cTn>
      </p:par>
    </p:tnLst>
    <p:bldLst>
      <p:bldP spid="9" grpId="0" animBg="1"/>
      <p:bldP spid="10" grpId="0"/>
      <p:bldP spid="13" grpId="0" animBg="1"/>
      <p:bldP spid="14" grpId="0"/>
      <p:bldP spid="15" grpId="0"/>
      <p:bldP spid="16" grpId="0" animBg="1"/>
      <p:bldP spid="17" grpId="0"/>
      <p:bldP spid="33" grpId="0" animBg="1"/>
      <p:bldP spid="41" grpId="0" animBg="1"/>
      <p:bldP spid="42" grpId="0" animBg="1"/>
      <p:bldP spid="43" grpId="0" animBg="1"/>
      <p:bldP spid="44" grpId="0" animBg="1"/>
      <p:bldP spid="45" grpId="0" animBg="1"/>
      <p:bldP spid="49" grpId="0"/>
      <p:bldP spid="50" grpId="0" animBg="1"/>
      <p:bldP spid="51" grpId="0" animBg="1"/>
      <p:bldP spid="52" grpId="0" animBg="1"/>
      <p:bldP spid="54" grpId="0"/>
      <p:bldP spid="55" grpId="0"/>
      <p:bldP spid="56" grpId="0"/>
      <p:bldP spid="57" grpId="0"/>
      <p:bldP spid="58" grpId="0"/>
      <p:bldP spid="59" grpId="0"/>
      <p:bldP spid="6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Modeling </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425401" y="86184"/>
            <a:ext cx="287853" cy="28335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55855" y="114717"/>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17" y="172894"/>
            <a:ext cx="96177" cy="96177"/>
          </a:xfrm>
          <a:prstGeom prst="rect">
            <a:avLst/>
          </a:prstGeom>
          <a:noFill/>
          <a:extLst>
            <a:ext uri="{909E8E84-426E-40DD-AFC4-6F175D3DCCD1}">
              <a14:hiddenFill xmlns:a14="http://schemas.microsoft.com/office/drawing/2010/main">
                <a:solidFill>
                  <a:srgbClr val="FFFFFF"/>
                </a:solidFill>
              </a14:hiddenFill>
            </a:ext>
          </a:extLst>
        </p:spPr>
      </p:pic>
      <p:sp>
        <p:nvSpPr>
          <p:cNvPr id="28" name="Code 89">
            <a:extLst>
              <a:ext uri="{FF2B5EF4-FFF2-40B4-BE49-F238E27FC236}">
                <a16:creationId xmlns:a16="http://schemas.microsoft.com/office/drawing/2014/main" id="{A76E34D0-02FE-083B-77D9-AEE91E9BA6DA}"/>
              </a:ext>
            </a:extLst>
          </p:cNvPr>
          <p:cNvSpPr txBox="1"/>
          <p:nvPr/>
        </p:nvSpPr>
        <p:spPr>
          <a:xfrm>
            <a:off x="11292665" y="6404640"/>
            <a:ext cx="832279" cy="369332"/>
          </a:xfrm>
          <a:prstGeom prst="rect">
            <a:avLst/>
          </a:prstGeom>
          <a:noFill/>
        </p:spPr>
        <p:txBody>
          <a:bodyPr wrap="none" rtlCol="0">
            <a:spAutoFit/>
          </a:bodyPr>
          <a:lstStyle/>
          <a:p>
            <a:r>
              <a:rPr lang="en-US" dirty="0"/>
              <a:t>Code</a:t>
            </a:r>
          </a:p>
        </p:txBody>
      </p:sp>
      <p:sp>
        <p:nvSpPr>
          <p:cNvPr id="4" name="TextBox 3">
            <a:extLst>
              <a:ext uri="{FF2B5EF4-FFF2-40B4-BE49-F238E27FC236}">
                <a16:creationId xmlns:a16="http://schemas.microsoft.com/office/drawing/2014/main" id="{A373D73B-8F03-35D9-78AB-D9D130BC7325}"/>
              </a:ext>
            </a:extLst>
          </p:cNvPr>
          <p:cNvSpPr txBox="1"/>
          <p:nvPr/>
        </p:nvSpPr>
        <p:spPr>
          <a:xfrm>
            <a:off x="3093386" y="1258300"/>
            <a:ext cx="7560083" cy="369332"/>
          </a:xfrm>
          <a:prstGeom prst="rect">
            <a:avLst/>
          </a:prstGeom>
          <a:noFill/>
        </p:spPr>
        <p:txBody>
          <a:bodyPr wrap="none" rtlCol="0">
            <a:spAutoFit/>
          </a:bodyPr>
          <a:lstStyle/>
          <a:p>
            <a:r>
              <a:rPr lang="en-US" dirty="0"/>
              <a:t>Splitting the corpus into train and test and then training the model </a:t>
            </a:r>
          </a:p>
        </p:txBody>
      </p:sp>
      <p:sp>
        <p:nvSpPr>
          <p:cNvPr id="7" name="Rounded Rectangle 6">
            <a:extLst>
              <a:ext uri="{FF2B5EF4-FFF2-40B4-BE49-F238E27FC236}">
                <a16:creationId xmlns:a16="http://schemas.microsoft.com/office/drawing/2014/main" id="{022DFA0B-91A6-6145-631B-3F7A70FE131A}"/>
              </a:ext>
            </a:extLst>
          </p:cNvPr>
          <p:cNvSpPr/>
          <p:nvPr/>
        </p:nvSpPr>
        <p:spPr>
          <a:xfrm>
            <a:off x="3250096" y="2037522"/>
            <a:ext cx="904461" cy="4367118"/>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F5CBCF-A1CF-00AB-3CA4-80810A04A208}"/>
              </a:ext>
            </a:extLst>
          </p:cNvPr>
          <p:cNvSpPr txBox="1"/>
          <p:nvPr/>
        </p:nvSpPr>
        <p:spPr>
          <a:xfrm rot="16200000">
            <a:off x="3212449" y="4230655"/>
            <a:ext cx="979755" cy="369332"/>
          </a:xfrm>
          <a:prstGeom prst="rect">
            <a:avLst/>
          </a:prstGeom>
          <a:noFill/>
        </p:spPr>
        <p:txBody>
          <a:bodyPr wrap="none" rtlCol="0">
            <a:spAutoFit/>
          </a:bodyPr>
          <a:lstStyle/>
          <a:p>
            <a:r>
              <a:rPr lang="en-US" dirty="0"/>
              <a:t>Corpus</a:t>
            </a:r>
          </a:p>
        </p:txBody>
      </p:sp>
      <p:sp>
        <p:nvSpPr>
          <p:cNvPr id="12" name="Rounded Rectangle 11">
            <a:extLst>
              <a:ext uri="{FF2B5EF4-FFF2-40B4-BE49-F238E27FC236}">
                <a16:creationId xmlns:a16="http://schemas.microsoft.com/office/drawing/2014/main" id="{94885B40-18F9-23DE-9BB1-FFF6DE733D20}"/>
              </a:ext>
            </a:extLst>
          </p:cNvPr>
          <p:cNvSpPr/>
          <p:nvPr/>
        </p:nvSpPr>
        <p:spPr>
          <a:xfrm>
            <a:off x="4336775" y="2037522"/>
            <a:ext cx="820106" cy="2966231"/>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B6E88020-AF49-D48E-D91B-8E0BF44DDDF0}"/>
              </a:ext>
            </a:extLst>
          </p:cNvPr>
          <p:cNvSpPr/>
          <p:nvPr/>
        </p:nvSpPr>
        <p:spPr>
          <a:xfrm>
            <a:off x="4294597" y="5108713"/>
            <a:ext cx="904461" cy="1295927"/>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EAC8339-CE9C-A1F3-8A63-4D14EB2F8E37}"/>
              </a:ext>
            </a:extLst>
          </p:cNvPr>
          <p:cNvSpPr txBox="1"/>
          <p:nvPr/>
        </p:nvSpPr>
        <p:spPr>
          <a:xfrm rot="16200000">
            <a:off x="4280193" y="3397663"/>
            <a:ext cx="933269" cy="369332"/>
          </a:xfrm>
          <a:prstGeom prst="rect">
            <a:avLst/>
          </a:prstGeom>
          <a:noFill/>
        </p:spPr>
        <p:txBody>
          <a:bodyPr wrap="none" rtlCol="0">
            <a:spAutoFit/>
          </a:bodyPr>
          <a:lstStyle/>
          <a:p>
            <a:r>
              <a:rPr lang="en-US" dirty="0" err="1"/>
              <a:t>X_train</a:t>
            </a:r>
            <a:endParaRPr lang="en-US" dirty="0"/>
          </a:p>
        </p:txBody>
      </p:sp>
      <p:sp>
        <p:nvSpPr>
          <p:cNvPr id="32" name="TextBox 31">
            <a:extLst>
              <a:ext uri="{FF2B5EF4-FFF2-40B4-BE49-F238E27FC236}">
                <a16:creationId xmlns:a16="http://schemas.microsoft.com/office/drawing/2014/main" id="{BDC1CD8A-9F0E-B268-6FF4-79FEA94CDA2C}"/>
              </a:ext>
            </a:extLst>
          </p:cNvPr>
          <p:cNvSpPr txBox="1"/>
          <p:nvPr/>
        </p:nvSpPr>
        <p:spPr>
          <a:xfrm rot="16200000">
            <a:off x="4241924" y="5572009"/>
            <a:ext cx="915635" cy="369332"/>
          </a:xfrm>
          <a:prstGeom prst="rect">
            <a:avLst/>
          </a:prstGeom>
          <a:noFill/>
        </p:spPr>
        <p:txBody>
          <a:bodyPr wrap="none" rtlCol="0">
            <a:spAutoFit/>
          </a:bodyPr>
          <a:lstStyle/>
          <a:p>
            <a:r>
              <a:rPr lang="en-US" dirty="0" err="1"/>
              <a:t>y_train</a:t>
            </a:r>
            <a:endParaRPr lang="en-US" dirty="0"/>
          </a:p>
        </p:txBody>
      </p:sp>
      <p:sp>
        <p:nvSpPr>
          <p:cNvPr id="34" name="Left-Right Arrow Callout 33">
            <a:extLst>
              <a:ext uri="{FF2B5EF4-FFF2-40B4-BE49-F238E27FC236}">
                <a16:creationId xmlns:a16="http://schemas.microsoft.com/office/drawing/2014/main" id="{1B5F9CF5-4BA6-34B2-1AD8-0A102D2D750A}"/>
              </a:ext>
            </a:extLst>
          </p:cNvPr>
          <p:cNvSpPr/>
          <p:nvPr/>
        </p:nvSpPr>
        <p:spPr>
          <a:xfrm rot="16200000">
            <a:off x="4122365" y="3297425"/>
            <a:ext cx="2867677" cy="347869"/>
          </a:xfrm>
          <a:prstGeom prst="leftRightArrow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5" name="Left-Right Arrow Callout 34">
            <a:extLst>
              <a:ext uri="{FF2B5EF4-FFF2-40B4-BE49-F238E27FC236}">
                <a16:creationId xmlns:a16="http://schemas.microsoft.com/office/drawing/2014/main" id="{97AD4A3E-3A72-1DD7-3FE3-5E7CCF194D80}"/>
              </a:ext>
            </a:extLst>
          </p:cNvPr>
          <p:cNvSpPr/>
          <p:nvPr/>
        </p:nvSpPr>
        <p:spPr>
          <a:xfrm rot="16200000">
            <a:off x="4908240" y="5582742"/>
            <a:ext cx="1295927" cy="347869"/>
          </a:xfrm>
          <a:prstGeom prst="leftRightArrow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6" name="Rounded Rectangle 35">
            <a:extLst>
              <a:ext uri="{FF2B5EF4-FFF2-40B4-BE49-F238E27FC236}">
                <a16:creationId xmlns:a16="http://schemas.microsoft.com/office/drawing/2014/main" id="{75720544-C3CB-0146-0CA3-6013B23FA5C8}"/>
              </a:ext>
            </a:extLst>
          </p:cNvPr>
          <p:cNvSpPr/>
          <p:nvPr/>
        </p:nvSpPr>
        <p:spPr>
          <a:xfrm>
            <a:off x="6096000" y="2037520"/>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Rounded Rectangle 36">
            <a:extLst>
              <a:ext uri="{FF2B5EF4-FFF2-40B4-BE49-F238E27FC236}">
                <a16:creationId xmlns:a16="http://schemas.microsoft.com/office/drawing/2014/main" id="{42743E77-DB71-BB93-1C9E-D5E09EBBC429}"/>
              </a:ext>
            </a:extLst>
          </p:cNvPr>
          <p:cNvSpPr/>
          <p:nvPr/>
        </p:nvSpPr>
        <p:spPr>
          <a:xfrm>
            <a:off x="6433184" y="2037516"/>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8" name="Rounded Rectangle 37">
            <a:extLst>
              <a:ext uri="{FF2B5EF4-FFF2-40B4-BE49-F238E27FC236}">
                <a16:creationId xmlns:a16="http://schemas.microsoft.com/office/drawing/2014/main" id="{05CB5074-AC18-9B84-F3AC-AD12B97FC3D9}"/>
              </a:ext>
            </a:extLst>
          </p:cNvPr>
          <p:cNvSpPr/>
          <p:nvPr/>
        </p:nvSpPr>
        <p:spPr>
          <a:xfrm>
            <a:off x="6770369" y="2037516"/>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9" name="Rounded Rectangle 38">
            <a:extLst>
              <a:ext uri="{FF2B5EF4-FFF2-40B4-BE49-F238E27FC236}">
                <a16:creationId xmlns:a16="http://schemas.microsoft.com/office/drawing/2014/main" id="{4F728217-8A23-453D-E48E-746F29E301D7}"/>
              </a:ext>
            </a:extLst>
          </p:cNvPr>
          <p:cNvSpPr/>
          <p:nvPr/>
        </p:nvSpPr>
        <p:spPr>
          <a:xfrm>
            <a:off x="7111254" y="2037516"/>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0" name="Rounded Rectangle 39">
            <a:extLst>
              <a:ext uri="{FF2B5EF4-FFF2-40B4-BE49-F238E27FC236}">
                <a16:creationId xmlns:a16="http://schemas.microsoft.com/office/drawing/2014/main" id="{76ED3773-E07D-CF58-484C-3FC31D2885B7}"/>
              </a:ext>
            </a:extLst>
          </p:cNvPr>
          <p:cNvSpPr/>
          <p:nvPr/>
        </p:nvSpPr>
        <p:spPr>
          <a:xfrm>
            <a:off x="7435508" y="2037516"/>
            <a:ext cx="215348" cy="2966233"/>
          </a:xfrm>
          <a:prstGeom prst="round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6" name="TextBox 45">
            <a:extLst>
              <a:ext uri="{FF2B5EF4-FFF2-40B4-BE49-F238E27FC236}">
                <a16:creationId xmlns:a16="http://schemas.microsoft.com/office/drawing/2014/main" id="{DCFD9C70-CA9F-2C74-CB65-42F6857CB4B5}"/>
              </a:ext>
            </a:extLst>
          </p:cNvPr>
          <p:cNvSpPr txBox="1"/>
          <p:nvPr/>
        </p:nvSpPr>
        <p:spPr>
          <a:xfrm>
            <a:off x="6096000" y="5204311"/>
            <a:ext cx="1554856" cy="646331"/>
          </a:xfrm>
          <a:prstGeom prst="rect">
            <a:avLst/>
          </a:prstGeom>
          <a:noFill/>
        </p:spPr>
        <p:txBody>
          <a:bodyPr wrap="square" rtlCol="0">
            <a:spAutoFit/>
          </a:bodyPr>
          <a:lstStyle/>
          <a:p>
            <a:pPr algn="ctr"/>
            <a:r>
              <a:rPr lang="en-US" dirty="0"/>
              <a:t>5 fold cross validation</a:t>
            </a:r>
          </a:p>
        </p:txBody>
      </p:sp>
      <p:sp>
        <p:nvSpPr>
          <p:cNvPr id="47" name="TextBox 46">
            <a:extLst>
              <a:ext uri="{FF2B5EF4-FFF2-40B4-BE49-F238E27FC236}">
                <a16:creationId xmlns:a16="http://schemas.microsoft.com/office/drawing/2014/main" id="{50A66430-98A3-0600-7210-C2D80E83B6EC}"/>
              </a:ext>
            </a:extLst>
          </p:cNvPr>
          <p:cNvSpPr txBox="1"/>
          <p:nvPr/>
        </p:nvSpPr>
        <p:spPr>
          <a:xfrm rot="16200000">
            <a:off x="7259028" y="4230655"/>
            <a:ext cx="1556836" cy="369332"/>
          </a:xfrm>
          <a:prstGeom prst="rect">
            <a:avLst/>
          </a:prstGeom>
          <a:noFill/>
        </p:spPr>
        <p:txBody>
          <a:bodyPr wrap="none" rtlCol="0">
            <a:spAutoFit/>
          </a:bodyPr>
          <a:lstStyle/>
          <a:p>
            <a:r>
              <a:rPr lang="en-US" dirty="0"/>
              <a:t>Naïve Bayes</a:t>
            </a:r>
          </a:p>
        </p:txBody>
      </p:sp>
      <p:sp>
        <p:nvSpPr>
          <p:cNvPr id="48" name="Rounded Rectangle 47">
            <a:extLst>
              <a:ext uri="{FF2B5EF4-FFF2-40B4-BE49-F238E27FC236}">
                <a16:creationId xmlns:a16="http://schemas.microsoft.com/office/drawing/2014/main" id="{0644E2BE-4D0F-B6C5-4020-A74F0A8ECF01}"/>
              </a:ext>
            </a:extLst>
          </p:cNvPr>
          <p:cNvSpPr/>
          <p:nvPr/>
        </p:nvSpPr>
        <p:spPr>
          <a:xfrm>
            <a:off x="5908619" y="1951904"/>
            <a:ext cx="2405269" cy="4452736"/>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1" name="TextBox 15360">
            <a:extLst>
              <a:ext uri="{FF2B5EF4-FFF2-40B4-BE49-F238E27FC236}">
                <a16:creationId xmlns:a16="http://schemas.microsoft.com/office/drawing/2014/main" id="{977EBBA2-8101-6077-1C54-1957FEDD9ACD}"/>
              </a:ext>
            </a:extLst>
          </p:cNvPr>
          <p:cNvSpPr txBox="1"/>
          <p:nvPr/>
        </p:nvSpPr>
        <p:spPr>
          <a:xfrm>
            <a:off x="9605665" y="3049729"/>
            <a:ext cx="1992853" cy="369332"/>
          </a:xfrm>
          <a:prstGeom prst="rect">
            <a:avLst/>
          </a:prstGeom>
          <a:noFill/>
        </p:spPr>
        <p:txBody>
          <a:bodyPr wrap="none" rtlCol="0">
            <a:spAutoFit/>
          </a:bodyPr>
          <a:lstStyle/>
          <a:p>
            <a:r>
              <a:rPr lang="en-US" dirty="0"/>
              <a:t>Accuracy Score</a:t>
            </a:r>
          </a:p>
        </p:txBody>
      </p:sp>
      <p:sp>
        <p:nvSpPr>
          <p:cNvPr id="15362" name="TextBox 15361">
            <a:extLst>
              <a:ext uri="{FF2B5EF4-FFF2-40B4-BE49-F238E27FC236}">
                <a16:creationId xmlns:a16="http://schemas.microsoft.com/office/drawing/2014/main" id="{78F5C69E-118F-76E9-7360-9B7E4A9CDE27}"/>
              </a:ext>
            </a:extLst>
          </p:cNvPr>
          <p:cNvSpPr txBox="1"/>
          <p:nvPr/>
        </p:nvSpPr>
        <p:spPr>
          <a:xfrm>
            <a:off x="10180135" y="3826892"/>
            <a:ext cx="949299" cy="461665"/>
          </a:xfrm>
          <a:prstGeom prst="rect">
            <a:avLst/>
          </a:prstGeom>
          <a:noFill/>
        </p:spPr>
        <p:txBody>
          <a:bodyPr wrap="none" rtlCol="0">
            <a:spAutoFit/>
          </a:bodyPr>
          <a:lstStyle/>
          <a:p>
            <a:r>
              <a:rPr lang="en-US" sz="2400" dirty="0">
                <a:solidFill>
                  <a:schemeClr val="accent5"/>
                </a:solidFill>
              </a:rPr>
              <a:t>~82%</a:t>
            </a:r>
          </a:p>
        </p:txBody>
      </p:sp>
      <p:sp>
        <p:nvSpPr>
          <p:cNvPr id="15363" name="Donut 15362">
            <a:extLst>
              <a:ext uri="{FF2B5EF4-FFF2-40B4-BE49-F238E27FC236}">
                <a16:creationId xmlns:a16="http://schemas.microsoft.com/office/drawing/2014/main" id="{3D90FB94-1414-D681-C06A-CA2462EC690A}"/>
              </a:ext>
            </a:extLst>
          </p:cNvPr>
          <p:cNvSpPr/>
          <p:nvPr/>
        </p:nvSpPr>
        <p:spPr>
          <a:xfrm>
            <a:off x="627494" y="169486"/>
            <a:ext cx="823619" cy="770866"/>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64" name="Oval 15363">
            <a:extLst>
              <a:ext uri="{FF2B5EF4-FFF2-40B4-BE49-F238E27FC236}">
                <a16:creationId xmlns:a16="http://schemas.microsoft.com/office/drawing/2014/main" id="{797C088C-1D4C-1D7C-EC9F-E98C0C11C1C4}"/>
              </a:ext>
            </a:extLst>
          </p:cNvPr>
          <p:cNvSpPr/>
          <p:nvPr/>
        </p:nvSpPr>
        <p:spPr>
          <a:xfrm>
            <a:off x="713252" y="247110"/>
            <a:ext cx="649339" cy="615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5" name="Picture 20" descr="Goal, see, target icon, • aim icon - Download on Iconfinder">
            <a:extLst>
              <a:ext uri="{FF2B5EF4-FFF2-40B4-BE49-F238E27FC236}">
                <a16:creationId xmlns:a16="http://schemas.microsoft.com/office/drawing/2014/main" id="{9C427125-BF39-A2D8-4269-0526641F3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745" y="439063"/>
            <a:ext cx="214352" cy="2143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E51B154-6957-DB8A-6320-0D71230111FC}"/>
              </a:ext>
            </a:extLst>
          </p:cNvPr>
          <p:cNvSpPr txBox="1"/>
          <p:nvPr/>
        </p:nvSpPr>
        <p:spPr>
          <a:xfrm rot="16200000">
            <a:off x="6573558" y="3849934"/>
            <a:ext cx="4463081" cy="646331"/>
          </a:xfrm>
          <a:prstGeom prst="rect">
            <a:avLst/>
          </a:prstGeom>
          <a:noFill/>
        </p:spPr>
        <p:txBody>
          <a:bodyPr wrap="none" rtlCol="0">
            <a:spAutoFit/>
          </a:bodyPr>
          <a:lstStyle/>
          <a:p>
            <a:r>
              <a:rPr lang="en-US" dirty="0"/>
              <a:t>P(</a:t>
            </a:r>
            <a:r>
              <a:rPr lang="en-US" dirty="0">
                <a:solidFill>
                  <a:schemeClr val="accent5"/>
                </a:solidFill>
              </a:rPr>
              <a:t>class</a:t>
            </a:r>
            <a:r>
              <a:rPr lang="en-US" dirty="0"/>
              <a:t>\</a:t>
            </a:r>
            <a:r>
              <a:rPr lang="en-US" dirty="0">
                <a:solidFill>
                  <a:srgbClr val="00FDFF"/>
                </a:solidFill>
              </a:rPr>
              <a:t>data</a:t>
            </a:r>
            <a:r>
              <a:rPr lang="en-US" dirty="0"/>
              <a:t>)=</a:t>
            </a:r>
            <a:r>
              <a:rPr lang="en-US" u="sng" dirty="0"/>
              <a:t>P(</a:t>
            </a:r>
            <a:r>
              <a:rPr lang="en-US" u="sng" dirty="0" err="1">
                <a:solidFill>
                  <a:srgbClr val="00FDFF"/>
                </a:solidFill>
              </a:rPr>
              <a:t>data</a:t>
            </a:r>
            <a:r>
              <a:rPr lang="en-US" u="sng" dirty="0" err="1"/>
              <a:t>|</a:t>
            </a:r>
            <a:r>
              <a:rPr lang="en-US" u="sng" dirty="0" err="1">
                <a:solidFill>
                  <a:schemeClr val="accent5"/>
                </a:solidFill>
              </a:rPr>
              <a:t>class</a:t>
            </a:r>
            <a:r>
              <a:rPr lang="en-US" u="sng" dirty="0"/>
              <a:t>) * P(</a:t>
            </a:r>
            <a:r>
              <a:rPr lang="en-US" u="sng" dirty="0">
                <a:solidFill>
                  <a:schemeClr val="accent5"/>
                </a:solidFill>
              </a:rPr>
              <a:t>class</a:t>
            </a:r>
            <a:r>
              <a:rPr lang="en-US" u="sng" dirty="0"/>
              <a:t>)</a:t>
            </a:r>
          </a:p>
          <a:p>
            <a:r>
              <a:rPr lang="en-US" dirty="0"/>
              <a:t>                                         P(</a:t>
            </a:r>
            <a:r>
              <a:rPr lang="en-US" dirty="0">
                <a:solidFill>
                  <a:srgbClr val="00FDFF"/>
                </a:solidFill>
              </a:rPr>
              <a:t>data</a:t>
            </a:r>
            <a:r>
              <a:rPr lang="en-US" dirty="0"/>
              <a:t>)</a:t>
            </a:r>
          </a:p>
        </p:txBody>
      </p:sp>
    </p:spTree>
    <p:extLst>
      <p:ext uri="{BB962C8B-B14F-4D97-AF65-F5344CB8AC3E}">
        <p14:creationId xmlns:p14="http://schemas.microsoft.com/office/powerpoint/2010/main" val="2742608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Modeling </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425401" y="86184"/>
            <a:ext cx="287853" cy="28335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55855" y="114717"/>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17" y="172894"/>
            <a:ext cx="96177" cy="96177"/>
          </a:xfrm>
          <a:prstGeom prst="rect">
            <a:avLst/>
          </a:prstGeom>
          <a:noFill/>
          <a:extLst>
            <a:ext uri="{909E8E84-426E-40DD-AFC4-6F175D3DCCD1}">
              <a14:hiddenFill xmlns:a14="http://schemas.microsoft.com/office/drawing/2010/main">
                <a:solidFill>
                  <a:srgbClr val="FFFFFF"/>
                </a:solidFill>
              </a14:hiddenFill>
            </a:ext>
          </a:extLst>
        </p:spPr>
      </p:pic>
      <p:sp>
        <p:nvSpPr>
          <p:cNvPr id="28" name="Code 89">
            <a:extLst>
              <a:ext uri="{FF2B5EF4-FFF2-40B4-BE49-F238E27FC236}">
                <a16:creationId xmlns:a16="http://schemas.microsoft.com/office/drawing/2014/main" id="{A76E34D0-02FE-083B-77D9-AEE91E9BA6DA}"/>
              </a:ext>
            </a:extLst>
          </p:cNvPr>
          <p:cNvSpPr txBox="1"/>
          <p:nvPr/>
        </p:nvSpPr>
        <p:spPr>
          <a:xfrm>
            <a:off x="11292665" y="6404640"/>
            <a:ext cx="832279" cy="369332"/>
          </a:xfrm>
          <a:prstGeom prst="rect">
            <a:avLst/>
          </a:prstGeom>
          <a:noFill/>
        </p:spPr>
        <p:txBody>
          <a:bodyPr wrap="none" rtlCol="0">
            <a:spAutoFit/>
          </a:bodyPr>
          <a:lstStyle/>
          <a:p>
            <a:r>
              <a:rPr lang="en-US" dirty="0"/>
              <a:t>Code</a:t>
            </a:r>
          </a:p>
        </p:txBody>
      </p:sp>
      <p:sp>
        <p:nvSpPr>
          <p:cNvPr id="47" name="TextBox 46">
            <a:extLst>
              <a:ext uri="{FF2B5EF4-FFF2-40B4-BE49-F238E27FC236}">
                <a16:creationId xmlns:a16="http://schemas.microsoft.com/office/drawing/2014/main" id="{50A66430-98A3-0600-7210-C2D80E83B6EC}"/>
              </a:ext>
            </a:extLst>
          </p:cNvPr>
          <p:cNvSpPr txBox="1"/>
          <p:nvPr/>
        </p:nvSpPr>
        <p:spPr>
          <a:xfrm>
            <a:off x="9735829" y="2090901"/>
            <a:ext cx="1556836" cy="369332"/>
          </a:xfrm>
          <a:prstGeom prst="rect">
            <a:avLst/>
          </a:prstGeom>
          <a:noFill/>
        </p:spPr>
        <p:txBody>
          <a:bodyPr wrap="none" rtlCol="0">
            <a:spAutoFit/>
          </a:bodyPr>
          <a:lstStyle/>
          <a:p>
            <a:r>
              <a:rPr lang="en-US" dirty="0"/>
              <a:t>Naïve Bayes</a:t>
            </a:r>
          </a:p>
        </p:txBody>
      </p:sp>
      <p:sp>
        <p:nvSpPr>
          <p:cNvPr id="15361" name="TextBox 15360">
            <a:extLst>
              <a:ext uri="{FF2B5EF4-FFF2-40B4-BE49-F238E27FC236}">
                <a16:creationId xmlns:a16="http://schemas.microsoft.com/office/drawing/2014/main" id="{977EBBA2-8101-6077-1C54-1957FEDD9ACD}"/>
              </a:ext>
            </a:extLst>
          </p:cNvPr>
          <p:cNvSpPr txBox="1"/>
          <p:nvPr/>
        </p:nvSpPr>
        <p:spPr>
          <a:xfrm>
            <a:off x="9605665" y="3049729"/>
            <a:ext cx="1992853" cy="369332"/>
          </a:xfrm>
          <a:prstGeom prst="rect">
            <a:avLst/>
          </a:prstGeom>
          <a:noFill/>
        </p:spPr>
        <p:txBody>
          <a:bodyPr wrap="none" rtlCol="0">
            <a:spAutoFit/>
          </a:bodyPr>
          <a:lstStyle/>
          <a:p>
            <a:r>
              <a:rPr lang="en-US" dirty="0"/>
              <a:t>Accuracy Score</a:t>
            </a:r>
          </a:p>
        </p:txBody>
      </p:sp>
      <p:sp>
        <p:nvSpPr>
          <p:cNvPr id="15362" name="TextBox 15361">
            <a:extLst>
              <a:ext uri="{FF2B5EF4-FFF2-40B4-BE49-F238E27FC236}">
                <a16:creationId xmlns:a16="http://schemas.microsoft.com/office/drawing/2014/main" id="{78F5C69E-118F-76E9-7360-9B7E4A9CDE27}"/>
              </a:ext>
            </a:extLst>
          </p:cNvPr>
          <p:cNvSpPr txBox="1"/>
          <p:nvPr/>
        </p:nvSpPr>
        <p:spPr>
          <a:xfrm>
            <a:off x="10180135" y="3826892"/>
            <a:ext cx="949299" cy="461665"/>
          </a:xfrm>
          <a:prstGeom prst="rect">
            <a:avLst/>
          </a:prstGeom>
          <a:noFill/>
        </p:spPr>
        <p:txBody>
          <a:bodyPr wrap="none" rtlCol="0">
            <a:spAutoFit/>
          </a:bodyPr>
          <a:lstStyle/>
          <a:p>
            <a:r>
              <a:rPr lang="en-US" sz="2400" dirty="0">
                <a:solidFill>
                  <a:schemeClr val="accent5"/>
                </a:solidFill>
              </a:rPr>
              <a:t>~82%</a:t>
            </a:r>
          </a:p>
        </p:txBody>
      </p:sp>
      <p:sp>
        <p:nvSpPr>
          <p:cNvPr id="15363" name="Donut 15362">
            <a:extLst>
              <a:ext uri="{FF2B5EF4-FFF2-40B4-BE49-F238E27FC236}">
                <a16:creationId xmlns:a16="http://schemas.microsoft.com/office/drawing/2014/main" id="{3D90FB94-1414-D681-C06A-CA2462EC690A}"/>
              </a:ext>
            </a:extLst>
          </p:cNvPr>
          <p:cNvSpPr/>
          <p:nvPr/>
        </p:nvSpPr>
        <p:spPr>
          <a:xfrm>
            <a:off x="627494" y="169486"/>
            <a:ext cx="823619" cy="770866"/>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64" name="Oval 15363">
            <a:extLst>
              <a:ext uri="{FF2B5EF4-FFF2-40B4-BE49-F238E27FC236}">
                <a16:creationId xmlns:a16="http://schemas.microsoft.com/office/drawing/2014/main" id="{797C088C-1D4C-1D7C-EC9F-E98C0C11C1C4}"/>
              </a:ext>
            </a:extLst>
          </p:cNvPr>
          <p:cNvSpPr/>
          <p:nvPr/>
        </p:nvSpPr>
        <p:spPr>
          <a:xfrm>
            <a:off x="713252" y="247110"/>
            <a:ext cx="649339" cy="615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5" name="Picture 20" descr="Goal, see, target icon, • aim icon - Download on Iconfinder">
            <a:extLst>
              <a:ext uri="{FF2B5EF4-FFF2-40B4-BE49-F238E27FC236}">
                <a16:creationId xmlns:a16="http://schemas.microsoft.com/office/drawing/2014/main" id="{9C427125-BF39-A2D8-4269-0526641F3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745" y="439063"/>
            <a:ext cx="214352" cy="2143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CC8D61-132C-C794-6E93-DBA452CD5F5F}"/>
              </a:ext>
            </a:extLst>
          </p:cNvPr>
          <p:cNvSpPr txBox="1"/>
          <p:nvPr/>
        </p:nvSpPr>
        <p:spPr>
          <a:xfrm>
            <a:off x="3971523" y="2090901"/>
            <a:ext cx="2255746" cy="369332"/>
          </a:xfrm>
          <a:prstGeom prst="rect">
            <a:avLst/>
          </a:prstGeom>
          <a:noFill/>
        </p:spPr>
        <p:txBody>
          <a:bodyPr wrap="none" rtlCol="0">
            <a:spAutoFit/>
          </a:bodyPr>
          <a:lstStyle/>
          <a:p>
            <a:r>
              <a:rPr lang="en-US" dirty="0"/>
              <a:t>Logistic Regression</a:t>
            </a:r>
          </a:p>
        </p:txBody>
      </p:sp>
      <p:sp>
        <p:nvSpPr>
          <p:cNvPr id="10" name="TextBox 9">
            <a:extLst>
              <a:ext uri="{FF2B5EF4-FFF2-40B4-BE49-F238E27FC236}">
                <a16:creationId xmlns:a16="http://schemas.microsoft.com/office/drawing/2014/main" id="{2A24F8A2-71B7-D9E7-FFE6-0E0599E45EB4}"/>
              </a:ext>
            </a:extLst>
          </p:cNvPr>
          <p:cNvSpPr txBox="1"/>
          <p:nvPr/>
        </p:nvSpPr>
        <p:spPr>
          <a:xfrm>
            <a:off x="4089525" y="3049729"/>
            <a:ext cx="1992853" cy="369332"/>
          </a:xfrm>
          <a:prstGeom prst="rect">
            <a:avLst/>
          </a:prstGeom>
          <a:noFill/>
        </p:spPr>
        <p:txBody>
          <a:bodyPr wrap="none" rtlCol="0">
            <a:spAutoFit/>
          </a:bodyPr>
          <a:lstStyle/>
          <a:p>
            <a:r>
              <a:rPr lang="en-US" dirty="0"/>
              <a:t>Accuracy Score</a:t>
            </a:r>
          </a:p>
        </p:txBody>
      </p:sp>
      <p:sp>
        <p:nvSpPr>
          <p:cNvPr id="11" name="TextBox 10">
            <a:extLst>
              <a:ext uri="{FF2B5EF4-FFF2-40B4-BE49-F238E27FC236}">
                <a16:creationId xmlns:a16="http://schemas.microsoft.com/office/drawing/2014/main" id="{5AB06A32-4E30-FB7C-72D4-080FE26F1235}"/>
              </a:ext>
            </a:extLst>
          </p:cNvPr>
          <p:cNvSpPr txBox="1"/>
          <p:nvPr/>
        </p:nvSpPr>
        <p:spPr>
          <a:xfrm>
            <a:off x="4615030" y="3873058"/>
            <a:ext cx="949299" cy="461665"/>
          </a:xfrm>
          <a:prstGeom prst="rect">
            <a:avLst/>
          </a:prstGeom>
          <a:noFill/>
        </p:spPr>
        <p:txBody>
          <a:bodyPr wrap="none" rtlCol="0">
            <a:spAutoFit/>
          </a:bodyPr>
          <a:lstStyle/>
          <a:p>
            <a:r>
              <a:rPr lang="en-US" sz="2400" dirty="0">
                <a:solidFill>
                  <a:srgbClr val="00FDFF"/>
                </a:solidFill>
              </a:rPr>
              <a:t>~92%</a:t>
            </a:r>
          </a:p>
        </p:txBody>
      </p:sp>
      <p:sp>
        <p:nvSpPr>
          <p:cNvPr id="13" name="TextBox 12">
            <a:extLst>
              <a:ext uri="{FF2B5EF4-FFF2-40B4-BE49-F238E27FC236}">
                <a16:creationId xmlns:a16="http://schemas.microsoft.com/office/drawing/2014/main" id="{3739CD76-442C-58EC-88C5-E47F6D729515}"/>
              </a:ext>
            </a:extLst>
          </p:cNvPr>
          <p:cNvSpPr txBox="1"/>
          <p:nvPr/>
        </p:nvSpPr>
        <p:spPr>
          <a:xfrm>
            <a:off x="7757072" y="2849674"/>
            <a:ext cx="526106" cy="769441"/>
          </a:xfrm>
          <a:prstGeom prst="rect">
            <a:avLst/>
          </a:prstGeom>
          <a:noFill/>
        </p:spPr>
        <p:txBody>
          <a:bodyPr wrap="none" rtlCol="0">
            <a:spAutoFit/>
          </a:bodyPr>
          <a:lstStyle/>
          <a:p>
            <a:r>
              <a:rPr lang="en-US" sz="4400" dirty="0"/>
              <a:t>&gt;</a:t>
            </a:r>
          </a:p>
        </p:txBody>
      </p:sp>
      <p:sp>
        <p:nvSpPr>
          <p:cNvPr id="14" name="Rounded Rectangle 13">
            <a:extLst>
              <a:ext uri="{FF2B5EF4-FFF2-40B4-BE49-F238E27FC236}">
                <a16:creationId xmlns:a16="http://schemas.microsoft.com/office/drawing/2014/main" id="{0B71C9B0-AC2D-3217-6345-7ED55FD1F2D4}"/>
              </a:ext>
            </a:extLst>
          </p:cNvPr>
          <p:cNvSpPr/>
          <p:nvPr/>
        </p:nvSpPr>
        <p:spPr>
          <a:xfrm>
            <a:off x="3815859" y="1984634"/>
            <a:ext cx="2646381" cy="2403642"/>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74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Modeling </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425401" y="86184"/>
            <a:ext cx="287853" cy="28335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55855" y="114717"/>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17" y="172894"/>
            <a:ext cx="96177" cy="96177"/>
          </a:xfrm>
          <a:prstGeom prst="rect">
            <a:avLst/>
          </a:prstGeom>
          <a:noFill/>
          <a:extLst>
            <a:ext uri="{909E8E84-426E-40DD-AFC4-6F175D3DCCD1}">
              <a14:hiddenFill xmlns:a14="http://schemas.microsoft.com/office/drawing/2010/main">
                <a:solidFill>
                  <a:srgbClr val="FFFFFF"/>
                </a:solidFill>
              </a14:hiddenFill>
            </a:ext>
          </a:extLst>
        </p:spPr>
      </p:pic>
      <p:sp>
        <p:nvSpPr>
          <p:cNvPr id="15363" name="Donut 15362">
            <a:extLst>
              <a:ext uri="{FF2B5EF4-FFF2-40B4-BE49-F238E27FC236}">
                <a16:creationId xmlns:a16="http://schemas.microsoft.com/office/drawing/2014/main" id="{3D90FB94-1414-D681-C06A-CA2462EC690A}"/>
              </a:ext>
            </a:extLst>
          </p:cNvPr>
          <p:cNvSpPr/>
          <p:nvPr/>
        </p:nvSpPr>
        <p:spPr>
          <a:xfrm>
            <a:off x="627494" y="169486"/>
            <a:ext cx="823619" cy="770866"/>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64" name="Oval 15363">
            <a:extLst>
              <a:ext uri="{FF2B5EF4-FFF2-40B4-BE49-F238E27FC236}">
                <a16:creationId xmlns:a16="http://schemas.microsoft.com/office/drawing/2014/main" id="{797C088C-1D4C-1D7C-EC9F-E98C0C11C1C4}"/>
              </a:ext>
            </a:extLst>
          </p:cNvPr>
          <p:cNvSpPr/>
          <p:nvPr/>
        </p:nvSpPr>
        <p:spPr>
          <a:xfrm>
            <a:off x="713252" y="247110"/>
            <a:ext cx="649339" cy="615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5" name="Picture 20" descr="Goal, see, target icon, • aim icon - Download on Iconfinder">
            <a:extLst>
              <a:ext uri="{FF2B5EF4-FFF2-40B4-BE49-F238E27FC236}">
                <a16:creationId xmlns:a16="http://schemas.microsoft.com/office/drawing/2014/main" id="{9C427125-BF39-A2D8-4269-0526641F3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745" y="439063"/>
            <a:ext cx="214352" cy="2143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D71293-87BE-7A06-A1E4-3F5FC6462F40}"/>
              </a:ext>
            </a:extLst>
          </p:cNvPr>
          <p:cNvSpPr txBox="1"/>
          <p:nvPr/>
        </p:nvSpPr>
        <p:spPr>
          <a:xfrm>
            <a:off x="3108880" y="1281272"/>
            <a:ext cx="7863050" cy="369332"/>
          </a:xfrm>
          <a:prstGeom prst="rect">
            <a:avLst/>
          </a:prstGeom>
          <a:noFill/>
        </p:spPr>
        <p:txBody>
          <a:bodyPr wrap="none" rtlCol="0">
            <a:spAutoFit/>
          </a:bodyPr>
          <a:lstStyle/>
          <a:p>
            <a:r>
              <a:rPr lang="en-US" dirty="0"/>
              <a:t>Convert a collection of raw documents to a matrix of </a:t>
            </a:r>
            <a:r>
              <a:rPr lang="en-US" dirty="0">
                <a:solidFill>
                  <a:srgbClr val="00FDFF"/>
                </a:solidFill>
              </a:rPr>
              <a:t>TF-IDF</a:t>
            </a:r>
            <a:r>
              <a:rPr lang="en-US" dirty="0"/>
              <a:t> features.</a:t>
            </a:r>
          </a:p>
        </p:txBody>
      </p:sp>
      <p:graphicFrame>
        <p:nvGraphicFramePr>
          <p:cNvPr id="7" name="Table 7">
            <a:extLst>
              <a:ext uri="{FF2B5EF4-FFF2-40B4-BE49-F238E27FC236}">
                <a16:creationId xmlns:a16="http://schemas.microsoft.com/office/drawing/2014/main" id="{A8E12B06-8FF2-CB75-B019-6EEAEB128B3A}"/>
              </a:ext>
            </a:extLst>
          </p:cNvPr>
          <p:cNvGraphicFramePr>
            <a:graphicFrameLocks noGrp="1"/>
          </p:cNvGraphicFramePr>
          <p:nvPr>
            <p:extLst>
              <p:ext uri="{D42A27DB-BD31-4B8C-83A1-F6EECF244321}">
                <p14:modId xmlns:p14="http://schemas.microsoft.com/office/powerpoint/2010/main" val="726336730"/>
              </p:ext>
            </p:extLst>
          </p:nvPr>
        </p:nvGraphicFramePr>
        <p:xfrm>
          <a:off x="3108880" y="2301515"/>
          <a:ext cx="8043561" cy="3708400"/>
        </p:xfrm>
        <a:graphic>
          <a:graphicData uri="http://schemas.openxmlformats.org/drawingml/2006/table">
            <a:tbl>
              <a:tblPr firstRow="1" bandRow="1">
                <a:tableStyleId>{2D5ABB26-0587-4C30-8999-92F81FD0307C}</a:tableStyleId>
              </a:tblPr>
              <a:tblGrid>
                <a:gridCol w="1679893">
                  <a:extLst>
                    <a:ext uri="{9D8B030D-6E8A-4147-A177-3AD203B41FA5}">
                      <a16:colId xmlns:a16="http://schemas.microsoft.com/office/drawing/2014/main" val="1443763497"/>
                    </a:ext>
                  </a:extLst>
                </a:gridCol>
                <a:gridCol w="945000">
                  <a:extLst>
                    <a:ext uri="{9D8B030D-6E8A-4147-A177-3AD203B41FA5}">
                      <a16:colId xmlns:a16="http://schemas.microsoft.com/office/drawing/2014/main" val="1738411625"/>
                    </a:ext>
                  </a:extLst>
                </a:gridCol>
                <a:gridCol w="1354667">
                  <a:extLst>
                    <a:ext uri="{9D8B030D-6E8A-4147-A177-3AD203B41FA5}">
                      <a16:colId xmlns:a16="http://schemas.microsoft.com/office/drawing/2014/main" val="1599951548"/>
                    </a:ext>
                  </a:extLst>
                </a:gridCol>
                <a:gridCol w="1637632">
                  <a:extLst>
                    <a:ext uri="{9D8B030D-6E8A-4147-A177-3AD203B41FA5}">
                      <a16:colId xmlns:a16="http://schemas.microsoft.com/office/drawing/2014/main" val="2096727024"/>
                    </a:ext>
                  </a:extLst>
                </a:gridCol>
                <a:gridCol w="1071702">
                  <a:extLst>
                    <a:ext uri="{9D8B030D-6E8A-4147-A177-3AD203B41FA5}">
                      <a16:colId xmlns:a16="http://schemas.microsoft.com/office/drawing/2014/main" val="2284736323"/>
                    </a:ext>
                  </a:extLst>
                </a:gridCol>
                <a:gridCol w="1354667">
                  <a:extLst>
                    <a:ext uri="{9D8B030D-6E8A-4147-A177-3AD203B41FA5}">
                      <a16:colId xmlns:a16="http://schemas.microsoft.com/office/drawing/2014/main" val="2951768790"/>
                    </a:ext>
                  </a:extLst>
                </a:gridCol>
              </a:tblGrid>
              <a:tr h="370840">
                <a:tc>
                  <a:txBody>
                    <a:bodyPr/>
                    <a:lstStyle/>
                    <a:p>
                      <a:r>
                        <a:rPr lang="en-US" dirty="0">
                          <a:solidFill>
                            <a:srgbClr val="00FDFF"/>
                          </a:solidFill>
                        </a:rPr>
                        <a:t>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FDFF"/>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FDFF"/>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FDFF"/>
                          </a:solidFill>
                        </a:rPr>
                        <a:t>IDF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FDFF"/>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0FDFF"/>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345143"/>
                  </a:ext>
                </a:extLst>
              </a:tr>
              <a:tr h="370840">
                <a:tc>
                  <a:txBody>
                    <a:bodyPr/>
                    <a:lstStyle/>
                    <a:p>
                      <a:r>
                        <a:rPr lang="en-US" dirty="0"/>
                        <a:t>The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Log(2/2)=0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0670992"/>
                  </a:ext>
                </a:extLst>
              </a:tr>
              <a:tr h="370840">
                <a:tc>
                  <a:txBody>
                    <a:bodyPr/>
                    <a:lstStyle/>
                    <a:p>
                      <a:r>
                        <a:rPr lang="en-US" dirty="0"/>
                        <a:t>food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Log(2/1)=0.3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432526"/>
                  </a:ext>
                </a:extLst>
              </a:tr>
              <a:tr h="370840">
                <a:tc>
                  <a:txBody>
                    <a:bodyPr/>
                    <a:lstStyle/>
                    <a:p>
                      <a:r>
                        <a:rPr lang="en-US" dirty="0"/>
                        <a:t>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Log(2/1)=0.3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014103"/>
                  </a:ext>
                </a:extLst>
              </a:tr>
              <a:tr h="370840">
                <a:tc>
                  <a:txBody>
                    <a:bodyPr/>
                    <a:lstStyle/>
                    <a:p>
                      <a:r>
                        <a:rPr lang="en-US" dirty="0"/>
                        <a:t>amazing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Log(2/2)=0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3402081"/>
                  </a:ext>
                </a:extLst>
              </a:tr>
              <a:tr h="370840">
                <a:tc>
                  <a:txBody>
                    <a:bodyPr/>
                    <a:lstStyle/>
                    <a:p>
                      <a:r>
                        <a:rPr lang="en-US" dirty="0"/>
                        <a: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Log(2/2)=0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13226"/>
                  </a:ext>
                </a:extLst>
              </a:tr>
              <a:tr h="370840">
                <a:tc>
                  <a:txBody>
                    <a:bodyPr/>
                    <a:lstStyle/>
                    <a:p>
                      <a:r>
                        <a:rPr lang="en-US" dirty="0"/>
                        <a:t>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Log(2/2)=0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230579"/>
                  </a:ext>
                </a:extLst>
              </a:tr>
              <a:tr h="370840">
                <a:tc>
                  <a:txBody>
                    <a:bodyPr/>
                    <a:lstStyle/>
                    <a:p>
                      <a:r>
                        <a:rPr lang="en-US" dirty="0"/>
                        <a:t>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Log(2/2)=0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1066422"/>
                  </a:ext>
                </a:extLst>
              </a:tr>
              <a:tr h="370840">
                <a:tc>
                  <a:txBody>
                    <a:bodyPr/>
                    <a:lstStyle/>
                    <a:p>
                      <a:r>
                        <a:rPr lang="en-US" dirty="0"/>
                        <a:t>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Log(2/1)=0.3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22861"/>
                  </a:ext>
                </a:extLst>
              </a:tr>
              <a:tr h="370840">
                <a:tc>
                  <a:txBody>
                    <a:bodyPr/>
                    <a:lstStyle/>
                    <a:p>
                      <a:r>
                        <a:rPr lang="en-US" dirty="0"/>
                        <a:t>appreciative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Log(2/1)=0.3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0.043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1653471"/>
                  </a:ext>
                </a:extLst>
              </a:tr>
            </a:tbl>
          </a:graphicData>
        </a:graphic>
      </p:graphicFrame>
      <p:sp>
        <p:nvSpPr>
          <p:cNvPr id="8" name="TextBox 7">
            <a:extLst>
              <a:ext uri="{FF2B5EF4-FFF2-40B4-BE49-F238E27FC236}">
                <a16:creationId xmlns:a16="http://schemas.microsoft.com/office/drawing/2014/main" id="{ED910282-8AC7-3F45-B186-E9BA84C4FC0D}"/>
              </a:ext>
            </a:extLst>
          </p:cNvPr>
          <p:cNvSpPr txBox="1"/>
          <p:nvPr/>
        </p:nvSpPr>
        <p:spPr>
          <a:xfrm>
            <a:off x="4862455" y="1893740"/>
            <a:ext cx="2291379" cy="369332"/>
          </a:xfrm>
          <a:prstGeom prst="rect">
            <a:avLst/>
          </a:prstGeom>
          <a:noFill/>
          <a:ln>
            <a:solidFill>
              <a:srgbClr val="00FDFF"/>
            </a:solidFill>
          </a:ln>
        </p:spPr>
        <p:txBody>
          <a:bodyPr wrap="square" rtlCol="0">
            <a:spAutoFit/>
          </a:bodyPr>
          <a:lstStyle/>
          <a:p>
            <a:pPr algn="ctr"/>
            <a:r>
              <a:rPr lang="en-US" dirty="0"/>
              <a:t>TF</a:t>
            </a:r>
          </a:p>
        </p:txBody>
      </p:sp>
      <p:sp>
        <p:nvSpPr>
          <p:cNvPr id="9" name="TextBox 8">
            <a:extLst>
              <a:ext uri="{FF2B5EF4-FFF2-40B4-BE49-F238E27FC236}">
                <a16:creationId xmlns:a16="http://schemas.microsoft.com/office/drawing/2014/main" id="{DADFAE18-7D19-A1A0-894B-B183AB2439D8}"/>
              </a:ext>
            </a:extLst>
          </p:cNvPr>
          <p:cNvSpPr txBox="1"/>
          <p:nvPr/>
        </p:nvSpPr>
        <p:spPr>
          <a:xfrm>
            <a:off x="8866093" y="1870768"/>
            <a:ext cx="2291379" cy="369332"/>
          </a:xfrm>
          <a:prstGeom prst="rect">
            <a:avLst/>
          </a:prstGeom>
          <a:noFill/>
          <a:ln>
            <a:solidFill>
              <a:srgbClr val="00FDFF"/>
            </a:solidFill>
          </a:ln>
        </p:spPr>
        <p:txBody>
          <a:bodyPr wrap="square" rtlCol="0">
            <a:spAutoFit/>
          </a:bodyPr>
          <a:lstStyle/>
          <a:p>
            <a:pPr algn="ctr"/>
            <a:r>
              <a:rPr lang="en-US" dirty="0"/>
              <a:t>TF*IDF</a:t>
            </a:r>
          </a:p>
        </p:txBody>
      </p:sp>
      <p:sp>
        <p:nvSpPr>
          <p:cNvPr id="12" name="Code 95">
            <a:extLst>
              <a:ext uri="{FF2B5EF4-FFF2-40B4-BE49-F238E27FC236}">
                <a16:creationId xmlns:a16="http://schemas.microsoft.com/office/drawing/2014/main" id="{212FB788-5078-0CFD-9E99-28E4F1274257}"/>
              </a:ext>
            </a:extLst>
          </p:cNvPr>
          <p:cNvSpPr txBox="1"/>
          <p:nvPr/>
        </p:nvSpPr>
        <p:spPr>
          <a:xfrm>
            <a:off x="11336024" y="6404640"/>
            <a:ext cx="832279" cy="369332"/>
          </a:xfrm>
          <a:prstGeom prst="rect">
            <a:avLst/>
          </a:prstGeom>
          <a:noFill/>
        </p:spPr>
        <p:txBody>
          <a:bodyPr wrap="none" rtlCol="0">
            <a:spAutoFit/>
          </a:bodyPr>
          <a:lstStyle/>
          <a:p>
            <a:r>
              <a:rPr lang="en-US" dirty="0"/>
              <a:t>Code</a:t>
            </a:r>
          </a:p>
        </p:txBody>
      </p:sp>
      <p:pic>
        <p:nvPicPr>
          <p:cNvPr id="15" name="Picture 14">
            <a:extLst>
              <a:ext uri="{FF2B5EF4-FFF2-40B4-BE49-F238E27FC236}">
                <a16:creationId xmlns:a16="http://schemas.microsoft.com/office/drawing/2014/main" id="{D894D0E9-8059-F3A7-3EB9-D7FD843E3073}"/>
              </a:ext>
            </a:extLst>
          </p:cNvPr>
          <p:cNvPicPr>
            <a:picLocks noChangeAspect="1"/>
          </p:cNvPicPr>
          <p:nvPr/>
        </p:nvPicPr>
        <p:blipFill>
          <a:blip r:embed="rId10"/>
          <a:stretch>
            <a:fillRect/>
          </a:stretch>
        </p:blipFill>
        <p:spPr>
          <a:xfrm>
            <a:off x="3108879" y="3210493"/>
            <a:ext cx="8043561" cy="2771160"/>
          </a:xfrm>
          <a:prstGeom prst="rect">
            <a:avLst/>
          </a:prstGeom>
        </p:spPr>
      </p:pic>
    </p:spTree>
    <p:extLst>
      <p:ext uri="{BB962C8B-B14F-4D97-AF65-F5344CB8AC3E}">
        <p14:creationId xmlns:p14="http://schemas.microsoft.com/office/powerpoint/2010/main" val="3226971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ppt_x"/>
                                          </p:val>
                                        </p:tav>
                                      </p:tavLst>
                                    </p:anim>
                                    <p:anim calcmode="lin" valueType="num">
                                      <p:cBhvr additive="base">
                                        <p:cTn id="13" dur="500"/>
                                        <p:tgtEl>
                                          <p:spTgt spid="15"/>
                                        </p:tgtEl>
                                        <p:attrNameLst>
                                          <p:attrName>ppt_y</p:attrName>
                                        </p:attrNameLst>
                                      </p:cBhvr>
                                      <p:tavLst>
                                        <p:tav tm="0">
                                          <p:val>
                                            <p:strVal val="ppt_y"/>
                                          </p:val>
                                        </p:tav>
                                        <p:tav tm="100000">
                                          <p:val>
                                            <p:strVal val="1+ppt_h/2"/>
                                          </p:val>
                                        </p:tav>
                                      </p:tavLst>
                                    </p:anim>
                                    <p:set>
                                      <p:cBhvr>
                                        <p:cTn id="14"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Modeling </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425401" y="86184"/>
            <a:ext cx="287853" cy="28335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55855" y="114717"/>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17" y="172894"/>
            <a:ext cx="96177" cy="96177"/>
          </a:xfrm>
          <a:prstGeom prst="rect">
            <a:avLst/>
          </a:prstGeom>
          <a:noFill/>
          <a:extLst>
            <a:ext uri="{909E8E84-426E-40DD-AFC4-6F175D3DCCD1}">
              <a14:hiddenFill xmlns:a14="http://schemas.microsoft.com/office/drawing/2010/main">
                <a:solidFill>
                  <a:srgbClr val="FFFFFF"/>
                </a:solidFill>
              </a14:hiddenFill>
            </a:ext>
          </a:extLst>
        </p:spPr>
      </p:pic>
      <p:sp>
        <p:nvSpPr>
          <p:cNvPr id="15363" name="Donut 15362">
            <a:extLst>
              <a:ext uri="{FF2B5EF4-FFF2-40B4-BE49-F238E27FC236}">
                <a16:creationId xmlns:a16="http://schemas.microsoft.com/office/drawing/2014/main" id="{3D90FB94-1414-D681-C06A-CA2462EC690A}"/>
              </a:ext>
            </a:extLst>
          </p:cNvPr>
          <p:cNvSpPr/>
          <p:nvPr/>
        </p:nvSpPr>
        <p:spPr>
          <a:xfrm>
            <a:off x="627494" y="169486"/>
            <a:ext cx="823619" cy="770866"/>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64" name="Oval 15363">
            <a:extLst>
              <a:ext uri="{FF2B5EF4-FFF2-40B4-BE49-F238E27FC236}">
                <a16:creationId xmlns:a16="http://schemas.microsoft.com/office/drawing/2014/main" id="{797C088C-1D4C-1D7C-EC9F-E98C0C11C1C4}"/>
              </a:ext>
            </a:extLst>
          </p:cNvPr>
          <p:cNvSpPr/>
          <p:nvPr/>
        </p:nvSpPr>
        <p:spPr>
          <a:xfrm>
            <a:off x="713252" y="247110"/>
            <a:ext cx="649339" cy="615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5" name="Picture 20" descr="Goal, see, target icon, • aim icon - Download on Iconfinder">
            <a:extLst>
              <a:ext uri="{FF2B5EF4-FFF2-40B4-BE49-F238E27FC236}">
                <a16:creationId xmlns:a16="http://schemas.microsoft.com/office/drawing/2014/main" id="{9C427125-BF39-A2D8-4269-0526641F3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745" y="439063"/>
            <a:ext cx="214352" cy="2143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92A59C-8742-A3B0-3DBC-77F449462CE1}"/>
              </a:ext>
            </a:extLst>
          </p:cNvPr>
          <p:cNvSpPr txBox="1"/>
          <p:nvPr/>
        </p:nvSpPr>
        <p:spPr>
          <a:xfrm>
            <a:off x="5970494" y="1067187"/>
            <a:ext cx="1951175" cy="369332"/>
          </a:xfrm>
          <a:prstGeom prst="rect">
            <a:avLst/>
          </a:prstGeom>
          <a:noFill/>
        </p:spPr>
        <p:txBody>
          <a:bodyPr wrap="none" rtlCol="0">
            <a:spAutoFit/>
          </a:bodyPr>
          <a:lstStyle/>
          <a:p>
            <a:r>
              <a:rPr lang="en-US" dirty="0"/>
              <a:t>Making Pipeline</a:t>
            </a:r>
          </a:p>
        </p:txBody>
      </p:sp>
      <p:sp>
        <p:nvSpPr>
          <p:cNvPr id="10" name="Rounded Rectangle 9">
            <a:extLst>
              <a:ext uri="{FF2B5EF4-FFF2-40B4-BE49-F238E27FC236}">
                <a16:creationId xmlns:a16="http://schemas.microsoft.com/office/drawing/2014/main" id="{3236E7A0-906F-F3EF-0701-F697E01309F9}"/>
              </a:ext>
            </a:extLst>
          </p:cNvPr>
          <p:cNvSpPr/>
          <p:nvPr/>
        </p:nvSpPr>
        <p:spPr>
          <a:xfrm>
            <a:off x="4625788" y="2760644"/>
            <a:ext cx="4475182" cy="144559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9D9B8EC-9405-4A0D-6914-5B508EDF6769}"/>
              </a:ext>
            </a:extLst>
          </p:cNvPr>
          <p:cNvSpPr/>
          <p:nvPr/>
        </p:nvSpPr>
        <p:spPr>
          <a:xfrm>
            <a:off x="3185707" y="1725550"/>
            <a:ext cx="820106" cy="3674789"/>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73901B3-8038-19DF-F830-B1AE3B198792}"/>
              </a:ext>
            </a:extLst>
          </p:cNvPr>
          <p:cNvSpPr txBox="1"/>
          <p:nvPr/>
        </p:nvSpPr>
        <p:spPr>
          <a:xfrm rot="16200000">
            <a:off x="3089226" y="3397663"/>
            <a:ext cx="933269" cy="369332"/>
          </a:xfrm>
          <a:prstGeom prst="rect">
            <a:avLst/>
          </a:prstGeom>
          <a:noFill/>
        </p:spPr>
        <p:txBody>
          <a:bodyPr wrap="none" rtlCol="0">
            <a:spAutoFit/>
          </a:bodyPr>
          <a:lstStyle/>
          <a:p>
            <a:r>
              <a:rPr lang="en-US" dirty="0" err="1"/>
              <a:t>X_train</a:t>
            </a:r>
            <a:endParaRPr lang="en-US" dirty="0"/>
          </a:p>
        </p:txBody>
      </p:sp>
      <p:sp>
        <p:nvSpPr>
          <p:cNvPr id="17" name="Rounded Rectangle 16">
            <a:extLst>
              <a:ext uri="{FF2B5EF4-FFF2-40B4-BE49-F238E27FC236}">
                <a16:creationId xmlns:a16="http://schemas.microsoft.com/office/drawing/2014/main" id="{F7B6233E-ECAC-5E5E-20CC-672FDA826B48}"/>
              </a:ext>
            </a:extLst>
          </p:cNvPr>
          <p:cNvSpPr/>
          <p:nvPr/>
        </p:nvSpPr>
        <p:spPr>
          <a:xfrm>
            <a:off x="4776689" y="2958353"/>
            <a:ext cx="989410" cy="1075765"/>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Imputation</a:t>
            </a:r>
          </a:p>
        </p:txBody>
      </p:sp>
      <p:sp>
        <p:nvSpPr>
          <p:cNvPr id="28" name="Rounded Rectangle 27">
            <a:extLst>
              <a:ext uri="{FF2B5EF4-FFF2-40B4-BE49-F238E27FC236}">
                <a16:creationId xmlns:a16="http://schemas.microsoft.com/office/drawing/2014/main" id="{2AFD4106-D477-5697-2872-4D13099D0E71}"/>
              </a:ext>
            </a:extLst>
          </p:cNvPr>
          <p:cNvSpPr/>
          <p:nvPr/>
        </p:nvSpPr>
        <p:spPr>
          <a:xfrm>
            <a:off x="6396310" y="2945559"/>
            <a:ext cx="989410" cy="1075765"/>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Feature Encoding</a:t>
            </a:r>
          </a:p>
        </p:txBody>
      </p:sp>
      <p:sp>
        <p:nvSpPr>
          <p:cNvPr id="29" name="Rounded Rectangle 28">
            <a:extLst>
              <a:ext uri="{FF2B5EF4-FFF2-40B4-BE49-F238E27FC236}">
                <a16:creationId xmlns:a16="http://schemas.microsoft.com/office/drawing/2014/main" id="{B150A40B-A9C3-E824-5734-C815D6BCDBBD}"/>
              </a:ext>
            </a:extLst>
          </p:cNvPr>
          <p:cNvSpPr/>
          <p:nvPr/>
        </p:nvSpPr>
        <p:spPr>
          <a:xfrm>
            <a:off x="8015932" y="2958353"/>
            <a:ext cx="989410" cy="1075765"/>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Regressor or</a:t>
            </a:r>
          </a:p>
          <a:p>
            <a:pPr algn="ctr"/>
            <a:r>
              <a:rPr lang="en-US" sz="1050" dirty="0"/>
              <a:t>Classifier</a:t>
            </a:r>
          </a:p>
        </p:txBody>
      </p:sp>
      <p:sp>
        <p:nvSpPr>
          <p:cNvPr id="31" name="Rounded Rectangle 30">
            <a:extLst>
              <a:ext uri="{FF2B5EF4-FFF2-40B4-BE49-F238E27FC236}">
                <a16:creationId xmlns:a16="http://schemas.microsoft.com/office/drawing/2014/main" id="{8EA6F24C-D1F2-33E4-8C14-D801CFB126C2}"/>
              </a:ext>
            </a:extLst>
          </p:cNvPr>
          <p:cNvSpPr/>
          <p:nvPr/>
        </p:nvSpPr>
        <p:spPr>
          <a:xfrm>
            <a:off x="9720945" y="1725549"/>
            <a:ext cx="820106" cy="3674789"/>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14175EA-9718-DDED-B896-47B32A8EC5E3}"/>
              </a:ext>
            </a:extLst>
          </p:cNvPr>
          <p:cNvSpPr txBox="1"/>
          <p:nvPr/>
        </p:nvSpPr>
        <p:spPr>
          <a:xfrm rot="16200000">
            <a:off x="9469810" y="3378277"/>
            <a:ext cx="1401346" cy="369332"/>
          </a:xfrm>
          <a:prstGeom prst="rect">
            <a:avLst/>
          </a:prstGeom>
          <a:noFill/>
        </p:spPr>
        <p:txBody>
          <a:bodyPr wrap="none" rtlCol="0">
            <a:spAutoFit/>
          </a:bodyPr>
          <a:lstStyle/>
          <a:p>
            <a:r>
              <a:rPr lang="en-US" dirty="0"/>
              <a:t>Predictions</a:t>
            </a:r>
          </a:p>
        </p:txBody>
      </p:sp>
      <p:sp>
        <p:nvSpPr>
          <p:cNvPr id="33" name="Right Arrow 32">
            <a:extLst>
              <a:ext uri="{FF2B5EF4-FFF2-40B4-BE49-F238E27FC236}">
                <a16:creationId xmlns:a16="http://schemas.microsoft.com/office/drawing/2014/main" id="{C4EC6622-C455-1BA6-B017-97BEA2DD97C0}"/>
              </a:ext>
            </a:extLst>
          </p:cNvPr>
          <p:cNvSpPr/>
          <p:nvPr/>
        </p:nvSpPr>
        <p:spPr>
          <a:xfrm>
            <a:off x="4195482" y="3429000"/>
            <a:ext cx="236669" cy="153329"/>
          </a:xfrm>
          <a:prstGeom prst="rightArrow">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20725057-C82B-8C7D-2593-685E2186B202}"/>
              </a:ext>
            </a:extLst>
          </p:cNvPr>
          <p:cNvSpPr/>
          <p:nvPr/>
        </p:nvSpPr>
        <p:spPr>
          <a:xfrm>
            <a:off x="5983381" y="3431162"/>
            <a:ext cx="236669" cy="153329"/>
          </a:xfrm>
          <a:prstGeom prst="rightArrow">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FD6EF13C-75C2-86F0-BB7D-23BB15C73211}"/>
              </a:ext>
            </a:extLst>
          </p:cNvPr>
          <p:cNvSpPr/>
          <p:nvPr/>
        </p:nvSpPr>
        <p:spPr>
          <a:xfrm>
            <a:off x="7593361" y="3429000"/>
            <a:ext cx="236669" cy="153329"/>
          </a:xfrm>
          <a:prstGeom prst="rightArrow">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DFFFAFFB-012F-7188-3934-6E7E22354E59}"/>
              </a:ext>
            </a:extLst>
          </p:cNvPr>
          <p:cNvSpPr/>
          <p:nvPr/>
        </p:nvSpPr>
        <p:spPr>
          <a:xfrm>
            <a:off x="9308611" y="3401018"/>
            <a:ext cx="236669" cy="153329"/>
          </a:xfrm>
          <a:prstGeom prst="rightArrow">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46C3649-5367-B8C9-E8A0-01B655164B93}"/>
              </a:ext>
            </a:extLst>
          </p:cNvPr>
          <p:cNvSpPr/>
          <p:nvPr/>
        </p:nvSpPr>
        <p:spPr>
          <a:xfrm>
            <a:off x="4776689" y="4453666"/>
            <a:ext cx="2609031" cy="94667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Tfidf</a:t>
            </a:r>
            <a:r>
              <a:rPr lang="en-US" dirty="0"/>
              <a:t> Vectorizing</a:t>
            </a:r>
          </a:p>
        </p:txBody>
      </p:sp>
      <p:sp>
        <p:nvSpPr>
          <p:cNvPr id="39" name="Rounded Rectangle 38">
            <a:extLst>
              <a:ext uri="{FF2B5EF4-FFF2-40B4-BE49-F238E27FC236}">
                <a16:creationId xmlns:a16="http://schemas.microsoft.com/office/drawing/2014/main" id="{58806967-0D90-A54D-61B7-288440939B4C}"/>
              </a:ext>
            </a:extLst>
          </p:cNvPr>
          <p:cNvSpPr/>
          <p:nvPr/>
        </p:nvSpPr>
        <p:spPr>
          <a:xfrm>
            <a:off x="8005694" y="4454601"/>
            <a:ext cx="999647" cy="945738"/>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Logistic Regression</a:t>
            </a:r>
          </a:p>
        </p:txBody>
      </p:sp>
      <p:pic>
        <p:nvPicPr>
          <p:cNvPr id="40" name="Picture 39">
            <a:extLst>
              <a:ext uri="{FF2B5EF4-FFF2-40B4-BE49-F238E27FC236}">
                <a16:creationId xmlns:a16="http://schemas.microsoft.com/office/drawing/2014/main" id="{CBF374A6-1AC9-1D60-82D4-41319F567D24}"/>
              </a:ext>
            </a:extLst>
          </p:cNvPr>
          <p:cNvPicPr>
            <a:picLocks noChangeAspect="1"/>
          </p:cNvPicPr>
          <p:nvPr/>
        </p:nvPicPr>
        <p:blipFill>
          <a:blip r:embed="rId10"/>
          <a:stretch>
            <a:fillRect/>
          </a:stretch>
        </p:blipFill>
        <p:spPr>
          <a:xfrm>
            <a:off x="3046765" y="2092102"/>
            <a:ext cx="8043561" cy="2771160"/>
          </a:xfrm>
          <a:prstGeom prst="rect">
            <a:avLst/>
          </a:prstGeom>
        </p:spPr>
      </p:pic>
      <p:sp>
        <p:nvSpPr>
          <p:cNvPr id="41" name="Code 96">
            <a:extLst>
              <a:ext uri="{FF2B5EF4-FFF2-40B4-BE49-F238E27FC236}">
                <a16:creationId xmlns:a16="http://schemas.microsoft.com/office/drawing/2014/main" id="{80DFB0AC-0BB8-9031-6EC9-76F2B77019E3}"/>
              </a:ext>
            </a:extLst>
          </p:cNvPr>
          <p:cNvSpPr txBox="1"/>
          <p:nvPr/>
        </p:nvSpPr>
        <p:spPr>
          <a:xfrm>
            <a:off x="11292665" y="6409360"/>
            <a:ext cx="832279" cy="369332"/>
          </a:xfrm>
          <a:prstGeom prst="rect">
            <a:avLst/>
          </a:prstGeom>
          <a:noFill/>
        </p:spPr>
        <p:txBody>
          <a:bodyPr wrap="none" rtlCol="0">
            <a:spAutoFit/>
          </a:bodyPr>
          <a:lstStyle/>
          <a:p>
            <a:r>
              <a:rPr lang="en-US" dirty="0"/>
              <a:t>Code</a:t>
            </a:r>
          </a:p>
        </p:txBody>
      </p:sp>
      <p:sp>
        <p:nvSpPr>
          <p:cNvPr id="42" name="Rounded Rectangle 41">
            <a:extLst>
              <a:ext uri="{FF2B5EF4-FFF2-40B4-BE49-F238E27FC236}">
                <a16:creationId xmlns:a16="http://schemas.microsoft.com/office/drawing/2014/main" id="{68908C1F-86B5-EC5A-CDDA-67A7F7854F04}"/>
              </a:ext>
            </a:extLst>
          </p:cNvPr>
          <p:cNvSpPr/>
          <p:nvPr/>
        </p:nvSpPr>
        <p:spPr>
          <a:xfrm>
            <a:off x="4666337" y="1605856"/>
            <a:ext cx="989410" cy="1075765"/>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Parameter Grid</a:t>
            </a:r>
          </a:p>
        </p:txBody>
      </p:sp>
      <p:sp>
        <p:nvSpPr>
          <p:cNvPr id="43" name="Rounded Rectangle 42">
            <a:extLst>
              <a:ext uri="{FF2B5EF4-FFF2-40B4-BE49-F238E27FC236}">
                <a16:creationId xmlns:a16="http://schemas.microsoft.com/office/drawing/2014/main" id="{C8540040-FD49-CED9-8A26-BEFCC74C6BDB}"/>
              </a:ext>
            </a:extLst>
          </p:cNvPr>
          <p:cNvSpPr/>
          <p:nvPr/>
        </p:nvSpPr>
        <p:spPr>
          <a:xfrm>
            <a:off x="5766100" y="1669096"/>
            <a:ext cx="3239242" cy="94667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t>Logisticregression</a:t>
            </a:r>
            <a:r>
              <a:rPr lang="en-US" sz="1050" dirty="0"/>
              <a:t>__C:[0.001,0.01,0.1,1,10,100]</a:t>
            </a:r>
          </a:p>
          <a:p>
            <a:r>
              <a:rPr lang="en-US" sz="1050" dirty="0" err="1"/>
              <a:t>Tfidfverctorizer</a:t>
            </a:r>
            <a:r>
              <a:rPr lang="en-US" sz="1050" dirty="0"/>
              <a:t>__</a:t>
            </a:r>
            <a:r>
              <a:rPr lang="en-US" sz="1050" dirty="0" err="1"/>
              <a:t>ngram_range</a:t>
            </a:r>
            <a:r>
              <a:rPr lang="en-US" sz="1050" dirty="0"/>
              <a:t>: [(1,1),(1,2),(1,3)]</a:t>
            </a:r>
            <a:endParaRPr lang="en-US" sz="1200" dirty="0"/>
          </a:p>
        </p:txBody>
      </p:sp>
    </p:spTree>
    <p:extLst>
      <p:ext uri="{BB962C8B-B14F-4D97-AF65-F5344CB8AC3E}">
        <p14:creationId xmlns:p14="http://schemas.microsoft.com/office/powerpoint/2010/main" val="859231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1"/>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0"/>
                                        </p:tgtEl>
                                        <p:attrNameLst>
                                          <p:attrName>ppt_x</p:attrName>
                                        </p:attrNameLst>
                                      </p:cBhvr>
                                      <p:tavLst>
                                        <p:tav tm="0">
                                          <p:val>
                                            <p:strVal val="ppt_x"/>
                                          </p:val>
                                        </p:tav>
                                        <p:tav tm="100000">
                                          <p:val>
                                            <p:strVal val="ppt_x"/>
                                          </p:val>
                                        </p:tav>
                                      </p:tavLst>
                                    </p:anim>
                                    <p:anim calcmode="lin" valueType="num">
                                      <p:cBhvr additive="base">
                                        <p:cTn id="13" dur="500"/>
                                        <p:tgtEl>
                                          <p:spTgt spid="40"/>
                                        </p:tgtEl>
                                        <p:attrNameLst>
                                          <p:attrName>ppt_y</p:attrName>
                                        </p:attrNameLst>
                                      </p:cBhvr>
                                      <p:tavLst>
                                        <p:tav tm="0">
                                          <p:val>
                                            <p:strVal val="ppt_y"/>
                                          </p:val>
                                        </p:tav>
                                        <p:tav tm="100000">
                                          <p:val>
                                            <p:strVal val="1+ppt_h/2"/>
                                          </p:val>
                                        </p:tav>
                                      </p:tavLst>
                                    </p:anim>
                                    <p:set>
                                      <p:cBhvr>
                                        <p:cTn id="14"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577773" y="944076"/>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4"/>
                </a:solidFill>
                <a:latin typeface="Roboto" panose="02000000000000000000" pitchFamily="2" charset="0"/>
                <a:ea typeface="Roboto" panose="02000000000000000000" pitchFamily="2" charset="0"/>
              </a:rPr>
              <a:t>Modeling </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425401" y="86184"/>
            <a:ext cx="287853" cy="28335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55855" y="114717"/>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17" y="172894"/>
            <a:ext cx="96177" cy="96177"/>
          </a:xfrm>
          <a:prstGeom prst="rect">
            <a:avLst/>
          </a:prstGeom>
          <a:noFill/>
          <a:extLst>
            <a:ext uri="{909E8E84-426E-40DD-AFC4-6F175D3DCCD1}">
              <a14:hiddenFill xmlns:a14="http://schemas.microsoft.com/office/drawing/2010/main">
                <a:solidFill>
                  <a:srgbClr val="FFFFFF"/>
                </a:solidFill>
              </a14:hiddenFill>
            </a:ext>
          </a:extLst>
        </p:spPr>
      </p:pic>
      <p:sp>
        <p:nvSpPr>
          <p:cNvPr id="15363" name="Donut 15362">
            <a:extLst>
              <a:ext uri="{FF2B5EF4-FFF2-40B4-BE49-F238E27FC236}">
                <a16:creationId xmlns:a16="http://schemas.microsoft.com/office/drawing/2014/main" id="{3D90FB94-1414-D681-C06A-CA2462EC690A}"/>
              </a:ext>
            </a:extLst>
          </p:cNvPr>
          <p:cNvSpPr/>
          <p:nvPr/>
        </p:nvSpPr>
        <p:spPr>
          <a:xfrm>
            <a:off x="627494" y="169486"/>
            <a:ext cx="823619" cy="770866"/>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64" name="Oval 15363">
            <a:extLst>
              <a:ext uri="{FF2B5EF4-FFF2-40B4-BE49-F238E27FC236}">
                <a16:creationId xmlns:a16="http://schemas.microsoft.com/office/drawing/2014/main" id="{797C088C-1D4C-1D7C-EC9F-E98C0C11C1C4}"/>
              </a:ext>
            </a:extLst>
          </p:cNvPr>
          <p:cNvSpPr/>
          <p:nvPr/>
        </p:nvSpPr>
        <p:spPr>
          <a:xfrm>
            <a:off x="713252" y="247110"/>
            <a:ext cx="649339" cy="615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5" name="Picture 20" descr="Goal, see, target icon, • aim icon - Download on Iconfinder">
            <a:extLst>
              <a:ext uri="{FF2B5EF4-FFF2-40B4-BE49-F238E27FC236}">
                <a16:creationId xmlns:a16="http://schemas.microsoft.com/office/drawing/2014/main" id="{9C427125-BF39-A2D8-4269-0526641F3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745" y="439063"/>
            <a:ext cx="214352" cy="2143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92A59C-8742-A3B0-3DBC-77F449462CE1}"/>
              </a:ext>
            </a:extLst>
          </p:cNvPr>
          <p:cNvSpPr txBox="1"/>
          <p:nvPr/>
        </p:nvSpPr>
        <p:spPr>
          <a:xfrm>
            <a:off x="5970494" y="1067187"/>
            <a:ext cx="1951175" cy="369332"/>
          </a:xfrm>
          <a:prstGeom prst="rect">
            <a:avLst/>
          </a:prstGeom>
          <a:noFill/>
        </p:spPr>
        <p:txBody>
          <a:bodyPr wrap="none" rtlCol="0">
            <a:spAutoFit/>
          </a:bodyPr>
          <a:lstStyle/>
          <a:p>
            <a:r>
              <a:rPr lang="en-US" dirty="0"/>
              <a:t>Making Pipeline</a:t>
            </a:r>
          </a:p>
        </p:txBody>
      </p:sp>
      <p:sp>
        <p:nvSpPr>
          <p:cNvPr id="42" name="Rounded Rectangle 41">
            <a:extLst>
              <a:ext uri="{FF2B5EF4-FFF2-40B4-BE49-F238E27FC236}">
                <a16:creationId xmlns:a16="http://schemas.microsoft.com/office/drawing/2014/main" id="{68908C1F-86B5-EC5A-CDDA-67A7F7854F04}"/>
              </a:ext>
            </a:extLst>
          </p:cNvPr>
          <p:cNvSpPr/>
          <p:nvPr/>
        </p:nvSpPr>
        <p:spPr>
          <a:xfrm>
            <a:off x="3259568" y="2222761"/>
            <a:ext cx="989410" cy="1075765"/>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Parameter Grid</a:t>
            </a:r>
          </a:p>
        </p:txBody>
      </p:sp>
      <p:sp>
        <p:nvSpPr>
          <p:cNvPr id="43" name="Rounded Rectangle 42">
            <a:extLst>
              <a:ext uri="{FF2B5EF4-FFF2-40B4-BE49-F238E27FC236}">
                <a16:creationId xmlns:a16="http://schemas.microsoft.com/office/drawing/2014/main" id="{C8540040-FD49-CED9-8A26-BEFCC74C6BDB}"/>
              </a:ext>
            </a:extLst>
          </p:cNvPr>
          <p:cNvSpPr/>
          <p:nvPr/>
        </p:nvSpPr>
        <p:spPr>
          <a:xfrm>
            <a:off x="3259568" y="3468972"/>
            <a:ext cx="3239242" cy="94667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err="1"/>
              <a:t>Logisticregression</a:t>
            </a:r>
            <a:r>
              <a:rPr lang="en-US" sz="1050" dirty="0"/>
              <a:t>__C:[0.001,0.01,0.1,1,10,100]</a:t>
            </a:r>
          </a:p>
          <a:p>
            <a:r>
              <a:rPr lang="en-US" sz="1050" dirty="0" err="1"/>
              <a:t>Tfidfverctorizer</a:t>
            </a:r>
            <a:r>
              <a:rPr lang="en-US" sz="1050" dirty="0"/>
              <a:t>__</a:t>
            </a:r>
            <a:r>
              <a:rPr lang="en-US" sz="1050" dirty="0" err="1"/>
              <a:t>ngram_range</a:t>
            </a:r>
            <a:r>
              <a:rPr lang="en-US" sz="1050" dirty="0"/>
              <a:t>: [(1,1),(1,2),(1,3)]</a:t>
            </a:r>
            <a:endParaRPr lang="en-US" sz="1200" dirty="0"/>
          </a:p>
        </p:txBody>
      </p:sp>
      <p:sp>
        <p:nvSpPr>
          <p:cNvPr id="4" name="Right Arrow Callout 3">
            <a:extLst>
              <a:ext uri="{FF2B5EF4-FFF2-40B4-BE49-F238E27FC236}">
                <a16:creationId xmlns:a16="http://schemas.microsoft.com/office/drawing/2014/main" id="{D0B6A8BE-1D7F-4B0A-DE79-746A8C2C5AE5}"/>
              </a:ext>
            </a:extLst>
          </p:cNvPr>
          <p:cNvSpPr/>
          <p:nvPr/>
        </p:nvSpPr>
        <p:spPr>
          <a:xfrm rot="10800000">
            <a:off x="6986967" y="1961802"/>
            <a:ext cx="4620533" cy="978500"/>
          </a:xfrm>
          <a:prstGeom prst="rightArrowCallou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Callout 6">
            <a:extLst>
              <a:ext uri="{FF2B5EF4-FFF2-40B4-BE49-F238E27FC236}">
                <a16:creationId xmlns:a16="http://schemas.microsoft.com/office/drawing/2014/main" id="{F9D541B3-19FB-C699-6A3A-21E58319AADD}"/>
              </a:ext>
            </a:extLst>
          </p:cNvPr>
          <p:cNvSpPr/>
          <p:nvPr/>
        </p:nvSpPr>
        <p:spPr>
          <a:xfrm rot="10800000">
            <a:off x="6986967" y="3282815"/>
            <a:ext cx="4620533" cy="978500"/>
          </a:xfrm>
          <a:prstGeom prst="rightArrowCallou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A12A6DF-522B-7291-DC83-7ED219C70859}"/>
              </a:ext>
            </a:extLst>
          </p:cNvPr>
          <p:cNvSpPr txBox="1"/>
          <p:nvPr/>
        </p:nvSpPr>
        <p:spPr>
          <a:xfrm>
            <a:off x="8617375" y="1989643"/>
            <a:ext cx="1335622" cy="369332"/>
          </a:xfrm>
          <a:prstGeom prst="rect">
            <a:avLst/>
          </a:prstGeom>
          <a:noFill/>
        </p:spPr>
        <p:txBody>
          <a:bodyPr wrap="none" rtlCol="0">
            <a:spAutoFit/>
          </a:bodyPr>
          <a:lstStyle/>
          <a:p>
            <a:r>
              <a:rPr lang="en-US" dirty="0"/>
              <a:t>Best Score</a:t>
            </a:r>
          </a:p>
        </p:txBody>
      </p:sp>
      <p:sp>
        <p:nvSpPr>
          <p:cNvPr id="12" name="TextBox 11">
            <a:extLst>
              <a:ext uri="{FF2B5EF4-FFF2-40B4-BE49-F238E27FC236}">
                <a16:creationId xmlns:a16="http://schemas.microsoft.com/office/drawing/2014/main" id="{F9E020BB-95FA-98AE-4634-4004599107B2}"/>
              </a:ext>
            </a:extLst>
          </p:cNvPr>
          <p:cNvSpPr txBox="1"/>
          <p:nvPr/>
        </p:nvSpPr>
        <p:spPr>
          <a:xfrm>
            <a:off x="8587574" y="3298526"/>
            <a:ext cx="1885453" cy="369332"/>
          </a:xfrm>
          <a:prstGeom prst="rect">
            <a:avLst/>
          </a:prstGeom>
          <a:noFill/>
        </p:spPr>
        <p:txBody>
          <a:bodyPr wrap="none" rtlCol="0">
            <a:spAutoFit/>
          </a:bodyPr>
          <a:lstStyle/>
          <a:p>
            <a:r>
              <a:rPr lang="en-US" dirty="0"/>
              <a:t>Best Parameter</a:t>
            </a:r>
          </a:p>
        </p:txBody>
      </p:sp>
      <p:sp>
        <p:nvSpPr>
          <p:cNvPr id="15" name="TextBox 14">
            <a:extLst>
              <a:ext uri="{FF2B5EF4-FFF2-40B4-BE49-F238E27FC236}">
                <a16:creationId xmlns:a16="http://schemas.microsoft.com/office/drawing/2014/main" id="{9E1925DF-AF79-924C-883F-8FA9B2644754}"/>
              </a:ext>
            </a:extLst>
          </p:cNvPr>
          <p:cNvSpPr txBox="1"/>
          <p:nvPr/>
        </p:nvSpPr>
        <p:spPr>
          <a:xfrm>
            <a:off x="10986817" y="2554639"/>
            <a:ext cx="620683" cy="369332"/>
          </a:xfrm>
          <a:prstGeom prst="rect">
            <a:avLst/>
          </a:prstGeom>
          <a:noFill/>
        </p:spPr>
        <p:txBody>
          <a:bodyPr wrap="none" rtlCol="0">
            <a:spAutoFit/>
          </a:bodyPr>
          <a:lstStyle/>
          <a:p>
            <a:r>
              <a:rPr lang="en-US" dirty="0"/>
              <a:t>94%</a:t>
            </a:r>
          </a:p>
        </p:txBody>
      </p:sp>
      <p:sp>
        <p:nvSpPr>
          <p:cNvPr id="16" name="TextBox 15">
            <a:extLst>
              <a:ext uri="{FF2B5EF4-FFF2-40B4-BE49-F238E27FC236}">
                <a16:creationId xmlns:a16="http://schemas.microsoft.com/office/drawing/2014/main" id="{7CE68858-5903-51FA-BB71-B4A727FF2ABF}"/>
              </a:ext>
            </a:extLst>
          </p:cNvPr>
          <p:cNvSpPr txBox="1"/>
          <p:nvPr/>
        </p:nvSpPr>
        <p:spPr>
          <a:xfrm>
            <a:off x="9057116" y="3774483"/>
            <a:ext cx="2651688" cy="415498"/>
          </a:xfrm>
          <a:prstGeom prst="rect">
            <a:avLst/>
          </a:prstGeom>
          <a:noFill/>
        </p:spPr>
        <p:txBody>
          <a:bodyPr wrap="none" rtlCol="0">
            <a:spAutoFit/>
          </a:bodyPr>
          <a:lstStyle/>
          <a:p>
            <a:r>
              <a:rPr lang="en-US" sz="1050" dirty="0" err="1"/>
              <a:t>Logisticregression</a:t>
            </a:r>
            <a:r>
              <a:rPr lang="en-US" sz="1050" dirty="0"/>
              <a:t>__C: [10]</a:t>
            </a:r>
          </a:p>
          <a:p>
            <a:r>
              <a:rPr lang="en-US" sz="1050" dirty="0" err="1"/>
              <a:t>Tfidfverctorizer</a:t>
            </a:r>
            <a:r>
              <a:rPr lang="en-US" sz="1050" dirty="0"/>
              <a:t>__</a:t>
            </a:r>
            <a:r>
              <a:rPr lang="en-US" sz="1050" dirty="0" err="1"/>
              <a:t>ngram_range</a:t>
            </a:r>
            <a:r>
              <a:rPr lang="en-US" sz="1050" dirty="0"/>
              <a:t>: [(1,3)]</a:t>
            </a:r>
          </a:p>
        </p:txBody>
      </p:sp>
      <p:sp>
        <p:nvSpPr>
          <p:cNvPr id="38" name="Figure 97">
            <a:extLst>
              <a:ext uri="{FF2B5EF4-FFF2-40B4-BE49-F238E27FC236}">
                <a16:creationId xmlns:a16="http://schemas.microsoft.com/office/drawing/2014/main" id="{EE19CB83-246D-E449-9045-E731590F61AD}"/>
              </a:ext>
            </a:extLst>
          </p:cNvPr>
          <p:cNvSpPr txBox="1"/>
          <p:nvPr/>
        </p:nvSpPr>
        <p:spPr>
          <a:xfrm rot="16200000">
            <a:off x="11510513" y="6164260"/>
            <a:ext cx="859531" cy="369332"/>
          </a:xfrm>
          <a:prstGeom prst="rect">
            <a:avLst/>
          </a:prstGeom>
          <a:noFill/>
        </p:spPr>
        <p:txBody>
          <a:bodyPr wrap="none" rtlCol="0">
            <a:spAutoFit/>
          </a:bodyPr>
          <a:lstStyle/>
          <a:p>
            <a:r>
              <a:rPr lang="en-US" dirty="0"/>
              <a:t>Figure</a:t>
            </a:r>
          </a:p>
        </p:txBody>
      </p:sp>
      <p:pic>
        <p:nvPicPr>
          <p:cNvPr id="44" name="Picture 43">
            <a:extLst>
              <a:ext uri="{FF2B5EF4-FFF2-40B4-BE49-F238E27FC236}">
                <a16:creationId xmlns:a16="http://schemas.microsoft.com/office/drawing/2014/main" id="{9DE69BEA-4B2B-0D58-FADA-437C1C91DE4D}"/>
              </a:ext>
            </a:extLst>
          </p:cNvPr>
          <p:cNvPicPr>
            <a:picLocks noChangeAspect="1"/>
          </p:cNvPicPr>
          <p:nvPr/>
        </p:nvPicPr>
        <p:blipFill>
          <a:blip r:embed="rId10"/>
          <a:stretch>
            <a:fillRect/>
          </a:stretch>
        </p:blipFill>
        <p:spPr>
          <a:xfrm>
            <a:off x="4204791" y="1627632"/>
            <a:ext cx="5722511" cy="3957358"/>
          </a:xfrm>
          <a:prstGeom prst="rect">
            <a:avLst/>
          </a:prstGeom>
        </p:spPr>
      </p:pic>
    </p:spTree>
    <p:extLst>
      <p:ext uri="{BB962C8B-B14F-4D97-AF65-F5344CB8AC3E}">
        <p14:creationId xmlns:p14="http://schemas.microsoft.com/office/powerpoint/2010/main" val="23420540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4"/>
                                        </p:tgtEl>
                                        <p:attrNameLst>
                                          <p:attrName>ppt_x</p:attrName>
                                        </p:attrNameLst>
                                      </p:cBhvr>
                                      <p:tavLst>
                                        <p:tav tm="0">
                                          <p:val>
                                            <p:strVal val="ppt_x"/>
                                          </p:val>
                                        </p:tav>
                                        <p:tav tm="100000">
                                          <p:val>
                                            <p:strVal val="ppt_x"/>
                                          </p:val>
                                        </p:tav>
                                      </p:tavLst>
                                    </p:anim>
                                    <p:anim calcmode="lin" valueType="num">
                                      <p:cBhvr additive="base">
                                        <p:cTn id="13" dur="500"/>
                                        <p:tgtEl>
                                          <p:spTgt spid="44"/>
                                        </p:tgtEl>
                                        <p:attrNameLst>
                                          <p:attrName>ppt_y</p:attrName>
                                        </p:attrNameLst>
                                      </p:cBhvr>
                                      <p:tavLst>
                                        <p:tav tm="0">
                                          <p:val>
                                            <p:strVal val="ppt_y"/>
                                          </p:val>
                                        </p:tav>
                                        <p:tav tm="100000">
                                          <p:val>
                                            <p:strVal val="1+ppt_h/2"/>
                                          </p:val>
                                        </p:tav>
                                      </p:tavLst>
                                    </p:anim>
                                    <p:set>
                                      <p:cBhvr>
                                        <p:cTn id="14" dur="1" fill="hold">
                                          <p:stCondLst>
                                            <p:cond delay="499"/>
                                          </p:stCondLst>
                                        </p:cTn>
                                        <p:tgtEl>
                                          <p:spTgt spid="44"/>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15370" name="Picture 10" descr="Man - Free people icons">
            <a:extLst>
              <a:ext uri="{FF2B5EF4-FFF2-40B4-BE49-F238E27FC236}">
                <a16:creationId xmlns:a16="http://schemas.microsoft.com/office/drawing/2014/main" id="{D945CF5D-C7EC-13DB-FE57-E5C0E9D45D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3" name="TextBox 2">
            <a:extLst>
              <a:ext uri="{FF2B5EF4-FFF2-40B4-BE49-F238E27FC236}">
                <a16:creationId xmlns:a16="http://schemas.microsoft.com/office/drawing/2014/main" id="{0893CCE4-E606-D87C-27CD-641C0ED94485}"/>
              </a:ext>
            </a:extLst>
          </p:cNvPr>
          <p:cNvSpPr txBox="1"/>
          <p:nvPr/>
        </p:nvSpPr>
        <p:spPr>
          <a:xfrm>
            <a:off x="327775" y="975178"/>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2"/>
                </a:solidFill>
                <a:latin typeface="Roboto" panose="02000000000000000000" pitchFamily="2" charset="0"/>
                <a:ea typeface="Roboto" panose="02000000000000000000" pitchFamily="2" charset="0"/>
              </a:rPr>
              <a:t>Results</a:t>
            </a:r>
            <a:r>
              <a:rPr lang="en-US" sz="1400" b="1" dirty="0">
                <a:solidFill>
                  <a:schemeClr val="accent4"/>
                </a:solidFill>
                <a:latin typeface="Roboto" panose="02000000000000000000" pitchFamily="2" charset="0"/>
                <a:ea typeface="Roboto" panose="02000000000000000000" pitchFamily="2" charset="0"/>
              </a:rPr>
              <a:t> </a:t>
            </a:r>
          </a:p>
        </p:txBody>
      </p:sp>
      <p:sp>
        <p:nvSpPr>
          <p:cNvPr id="18" name="Donut 17">
            <a:extLst>
              <a:ext uri="{FF2B5EF4-FFF2-40B4-BE49-F238E27FC236}">
                <a16:creationId xmlns:a16="http://schemas.microsoft.com/office/drawing/2014/main" id="{A8678B7C-7C0B-7739-7B5C-22D4831A5DC2}"/>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C1D56BF-ED03-CBDD-A19E-19F01514B07C}"/>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0" descr="Premium Vector | Doodle bulb light idea for icon symbol of idea creativity  innovation inspiration vector illustration">
            <a:extLst>
              <a:ext uri="{FF2B5EF4-FFF2-40B4-BE49-F238E27FC236}">
                <a16:creationId xmlns:a16="http://schemas.microsoft.com/office/drawing/2014/main" id="{E0120917-1F0D-9492-A16D-D3C261DB94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25" name="Donut 24">
            <a:extLst>
              <a:ext uri="{FF2B5EF4-FFF2-40B4-BE49-F238E27FC236}">
                <a16:creationId xmlns:a16="http://schemas.microsoft.com/office/drawing/2014/main" id="{E30AD97A-A72B-6F54-88C4-506FAA50C56C}"/>
              </a:ext>
            </a:extLst>
          </p:cNvPr>
          <p:cNvSpPr/>
          <p:nvPr/>
        </p:nvSpPr>
        <p:spPr>
          <a:xfrm>
            <a:off x="425401" y="86184"/>
            <a:ext cx="287853" cy="28335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BA5DB15F-0ECE-93A5-EB82-C65A870FC0C6}"/>
              </a:ext>
            </a:extLst>
          </p:cNvPr>
          <p:cNvSpPr/>
          <p:nvPr/>
        </p:nvSpPr>
        <p:spPr>
          <a:xfrm>
            <a:off x="455855" y="114717"/>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16" descr="File icon PNG, ICO or ICNS | Free vector icons">
            <a:extLst>
              <a:ext uri="{FF2B5EF4-FFF2-40B4-BE49-F238E27FC236}">
                <a16:creationId xmlns:a16="http://schemas.microsoft.com/office/drawing/2014/main" id="{16A5949B-674E-D9B1-02DC-CC0C9EA79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17" y="172894"/>
            <a:ext cx="96177" cy="96177"/>
          </a:xfrm>
          <a:prstGeom prst="rect">
            <a:avLst/>
          </a:prstGeom>
          <a:noFill/>
          <a:extLst>
            <a:ext uri="{909E8E84-426E-40DD-AFC4-6F175D3DCCD1}">
              <a14:hiddenFill xmlns:a14="http://schemas.microsoft.com/office/drawing/2010/main">
                <a:solidFill>
                  <a:srgbClr val="FFFFFF"/>
                </a:solidFill>
              </a14:hiddenFill>
            </a:ext>
          </a:extLst>
        </p:spPr>
      </p:pic>
      <p:sp>
        <p:nvSpPr>
          <p:cNvPr id="15363" name="Donut 15362">
            <a:extLst>
              <a:ext uri="{FF2B5EF4-FFF2-40B4-BE49-F238E27FC236}">
                <a16:creationId xmlns:a16="http://schemas.microsoft.com/office/drawing/2014/main" id="{3D90FB94-1414-D681-C06A-CA2462EC690A}"/>
              </a:ext>
            </a:extLst>
          </p:cNvPr>
          <p:cNvSpPr/>
          <p:nvPr/>
        </p:nvSpPr>
        <p:spPr>
          <a:xfrm>
            <a:off x="810880" y="73205"/>
            <a:ext cx="287853" cy="283352"/>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64" name="Oval 15363">
            <a:extLst>
              <a:ext uri="{FF2B5EF4-FFF2-40B4-BE49-F238E27FC236}">
                <a16:creationId xmlns:a16="http://schemas.microsoft.com/office/drawing/2014/main" id="{797C088C-1D4C-1D7C-EC9F-E98C0C11C1C4}"/>
              </a:ext>
            </a:extLst>
          </p:cNvPr>
          <p:cNvSpPr/>
          <p:nvPr/>
        </p:nvSpPr>
        <p:spPr>
          <a:xfrm>
            <a:off x="841334" y="104089"/>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5" name="Picture 20" descr="Goal, see, target icon, • aim icon - Download on Iconfinder">
            <a:extLst>
              <a:ext uri="{FF2B5EF4-FFF2-40B4-BE49-F238E27FC236}">
                <a16:creationId xmlns:a16="http://schemas.microsoft.com/office/drawing/2014/main" id="{9C427125-BF39-A2D8-4269-0526641F3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8053" y="143764"/>
            <a:ext cx="137612" cy="1376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92A59C-8742-A3B0-3DBC-77F449462CE1}"/>
              </a:ext>
            </a:extLst>
          </p:cNvPr>
          <p:cNvSpPr txBox="1"/>
          <p:nvPr/>
        </p:nvSpPr>
        <p:spPr>
          <a:xfrm>
            <a:off x="4647303" y="1067187"/>
            <a:ext cx="4148893" cy="369332"/>
          </a:xfrm>
          <a:prstGeom prst="rect">
            <a:avLst/>
          </a:prstGeom>
          <a:noFill/>
        </p:spPr>
        <p:txBody>
          <a:bodyPr wrap="none" rtlCol="0">
            <a:spAutoFit/>
          </a:bodyPr>
          <a:lstStyle/>
          <a:p>
            <a:r>
              <a:rPr lang="en-US" dirty="0"/>
              <a:t>Extracting features and coefficients</a:t>
            </a:r>
          </a:p>
        </p:txBody>
      </p:sp>
      <p:pic>
        <p:nvPicPr>
          <p:cNvPr id="8" name="Picture 7">
            <a:extLst>
              <a:ext uri="{FF2B5EF4-FFF2-40B4-BE49-F238E27FC236}">
                <a16:creationId xmlns:a16="http://schemas.microsoft.com/office/drawing/2014/main" id="{94DF1515-1CCE-B31C-2F09-FB5110C5D379}"/>
              </a:ext>
            </a:extLst>
          </p:cNvPr>
          <p:cNvPicPr>
            <a:picLocks noChangeAspect="1"/>
          </p:cNvPicPr>
          <p:nvPr/>
        </p:nvPicPr>
        <p:blipFill>
          <a:blip r:embed="rId10"/>
          <a:stretch>
            <a:fillRect/>
          </a:stretch>
        </p:blipFill>
        <p:spPr>
          <a:xfrm>
            <a:off x="2971208" y="1627632"/>
            <a:ext cx="8048514" cy="2080120"/>
          </a:xfrm>
          <a:prstGeom prst="rect">
            <a:avLst/>
          </a:prstGeom>
        </p:spPr>
      </p:pic>
      <p:sp>
        <p:nvSpPr>
          <p:cNvPr id="10" name="TextBox 9">
            <a:extLst>
              <a:ext uri="{FF2B5EF4-FFF2-40B4-BE49-F238E27FC236}">
                <a16:creationId xmlns:a16="http://schemas.microsoft.com/office/drawing/2014/main" id="{91CB1DF5-7B10-9537-ADF0-A86D74F0E9D5}"/>
              </a:ext>
            </a:extLst>
          </p:cNvPr>
          <p:cNvSpPr txBox="1"/>
          <p:nvPr/>
        </p:nvSpPr>
        <p:spPr>
          <a:xfrm>
            <a:off x="3463963" y="4289918"/>
            <a:ext cx="1710725" cy="369332"/>
          </a:xfrm>
          <a:prstGeom prst="rect">
            <a:avLst/>
          </a:prstGeom>
          <a:noFill/>
        </p:spPr>
        <p:txBody>
          <a:bodyPr wrap="none" rtlCol="0">
            <a:spAutoFit/>
          </a:bodyPr>
          <a:lstStyle/>
          <a:p>
            <a:r>
              <a:rPr lang="en-US" dirty="0">
                <a:solidFill>
                  <a:srgbClr val="FF0000"/>
                </a:solidFill>
              </a:rPr>
              <a:t>disappointing</a:t>
            </a:r>
          </a:p>
        </p:txBody>
      </p:sp>
      <p:sp>
        <p:nvSpPr>
          <p:cNvPr id="11" name="TextBox 10">
            <a:extLst>
              <a:ext uri="{FF2B5EF4-FFF2-40B4-BE49-F238E27FC236}">
                <a16:creationId xmlns:a16="http://schemas.microsoft.com/office/drawing/2014/main" id="{4CACC8B1-535D-1F49-1BF5-4EDE0C6665C5}"/>
              </a:ext>
            </a:extLst>
          </p:cNvPr>
          <p:cNvSpPr txBox="1"/>
          <p:nvPr/>
        </p:nvSpPr>
        <p:spPr>
          <a:xfrm>
            <a:off x="8319512" y="4012919"/>
            <a:ext cx="2714205" cy="923330"/>
          </a:xfrm>
          <a:prstGeom prst="rect">
            <a:avLst/>
          </a:prstGeom>
          <a:noFill/>
        </p:spPr>
        <p:txBody>
          <a:bodyPr wrap="none" rtlCol="0">
            <a:spAutoFit/>
          </a:bodyPr>
          <a:lstStyle/>
          <a:p>
            <a:r>
              <a:rPr lang="en-US" dirty="0">
                <a:solidFill>
                  <a:srgbClr val="3C84DE"/>
                </a:solidFill>
              </a:rPr>
              <a:t>Very not disappointing</a:t>
            </a:r>
          </a:p>
          <a:p>
            <a:endParaRPr lang="en-US" dirty="0">
              <a:solidFill>
                <a:srgbClr val="3C84DE"/>
              </a:solidFill>
            </a:endParaRPr>
          </a:p>
          <a:p>
            <a:r>
              <a:rPr lang="en-US" dirty="0">
                <a:solidFill>
                  <a:srgbClr val="3C84DE"/>
                </a:solidFill>
              </a:rPr>
              <a:t>be disappointed</a:t>
            </a:r>
          </a:p>
        </p:txBody>
      </p:sp>
      <p:sp>
        <p:nvSpPr>
          <p:cNvPr id="13" name="Left-Right Arrow Callout 12">
            <a:extLst>
              <a:ext uri="{FF2B5EF4-FFF2-40B4-BE49-F238E27FC236}">
                <a16:creationId xmlns:a16="http://schemas.microsoft.com/office/drawing/2014/main" id="{534920FA-47F7-288A-F7BE-439A606865AA}"/>
              </a:ext>
            </a:extLst>
          </p:cNvPr>
          <p:cNvSpPr/>
          <p:nvPr/>
        </p:nvSpPr>
        <p:spPr>
          <a:xfrm>
            <a:off x="5701553" y="4126974"/>
            <a:ext cx="2291379" cy="695221"/>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Context influencing the meaning</a:t>
            </a:r>
          </a:p>
        </p:txBody>
      </p:sp>
      <p:pic>
        <p:nvPicPr>
          <p:cNvPr id="14" name="Picture 13">
            <a:extLst>
              <a:ext uri="{FF2B5EF4-FFF2-40B4-BE49-F238E27FC236}">
                <a16:creationId xmlns:a16="http://schemas.microsoft.com/office/drawing/2014/main" id="{0629B1F0-0CBA-4ABE-8ABA-39FFDE1C866C}"/>
              </a:ext>
            </a:extLst>
          </p:cNvPr>
          <p:cNvPicPr>
            <a:picLocks noChangeAspect="1"/>
          </p:cNvPicPr>
          <p:nvPr/>
        </p:nvPicPr>
        <p:blipFill>
          <a:blip r:embed="rId11"/>
          <a:stretch>
            <a:fillRect/>
          </a:stretch>
        </p:blipFill>
        <p:spPr>
          <a:xfrm>
            <a:off x="2999496" y="1627632"/>
            <a:ext cx="8034299" cy="3390202"/>
          </a:xfrm>
          <a:prstGeom prst="rect">
            <a:avLst/>
          </a:prstGeom>
        </p:spPr>
      </p:pic>
      <p:sp>
        <p:nvSpPr>
          <p:cNvPr id="17" name="TextBox 16">
            <a:extLst>
              <a:ext uri="{FF2B5EF4-FFF2-40B4-BE49-F238E27FC236}">
                <a16:creationId xmlns:a16="http://schemas.microsoft.com/office/drawing/2014/main" id="{C596A035-7CB8-BDE2-ECE9-03D01B10692A}"/>
              </a:ext>
            </a:extLst>
          </p:cNvPr>
          <p:cNvSpPr txBox="1"/>
          <p:nvPr/>
        </p:nvSpPr>
        <p:spPr>
          <a:xfrm>
            <a:off x="6353356" y="5467087"/>
            <a:ext cx="987771" cy="369332"/>
          </a:xfrm>
          <a:prstGeom prst="rect">
            <a:avLst/>
          </a:prstGeom>
          <a:noFill/>
          <a:ln>
            <a:solidFill>
              <a:srgbClr val="00FDFF"/>
            </a:solidFill>
          </a:ln>
        </p:spPr>
        <p:txBody>
          <a:bodyPr wrap="none" rtlCol="0">
            <a:spAutoFit/>
          </a:bodyPr>
          <a:lstStyle/>
          <a:p>
            <a:r>
              <a:rPr lang="en-US" dirty="0">
                <a:solidFill>
                  <a:srgbClr val="00FDFF"/>
                </a:solidFill>
              </a:rPr>
              <a:t>3-gram</a:t>
            </a:r>
          </a:p>
        </p:txBody>
      </p:sp>
      <p:sp>
        <p:nvSpPr>
          <p:cNvPr id="28" name="TextBox 27">
            <a:extLst>
              <a:ext uri="{FF2B5EF4-FFF2-40B4-BE49-F238E27FC236}">
                <a16:creationId xmlns:a16="http://schemas.microsoft.com/office/drawing/2014/main" id="{EE0027FC-026F-CA90-5824-943FCCA660B1}"/>
              </a:ext>
            </a:extLst>
          </p:cNvPr>
          <p:cNvSpPr txBox="1"/>
          <p:nvPr/>
        </p:nvSpPr>
        <p:spPr>
          <a:xfrm>
            <a:off x="3882510" y="5172230"/>
            <a:ext cx="1529586" cy="369332"/>
          </a:xfrm>
          <a:prstGeom prst="rect">
            <a:avLst/>
          </a:prstGeom>
          <a:noFill/>
        </p:spPr>
        <p:txBody>
          <a:bodyPr wrap="none" rtlCol="0">
            <a:spAutoFit/>
          </a:bodyPr>
          <a:lstStyle/>
          <a:p>
            <a:r>
              <a:rPr lang="en-US" dirty="0">
                <a:solidFill>
                  <a:srgbClr val="FF0000"/>
                </a:solidFill>
              </a:rPr>
              <a:t>not the best</a:t>
            </a:r>
          </a:p>
        </p:txBody>
      </p:sp>
      <p:sp>
        <p:nvSpPr>
          <p:cNvPr id="29" name="TextBox 28">
            <a:extLst>
              <a:ext uri="{FF2B5EF4-FFF2-40B4-BE49-F238E27FC236}">
                <a16:creationId xmlns:a16="http://schemas.microsoft.com/office/drawing/2014/main" id="{9147AFE4-090E-B954-3F8E-F6D8CDAA49B3}"/>
              </a:ext>
            </a:extLst>
          </p:cNvPr>
          <p:cNvSpPr txBox="1"/>
          <p:nvPr/>
        </p:nvSpPr>
        <p:spPr>
          <a:xfrm>
            <a:off x="8502254" y="5180785"/>
            <a:ext cx="2348720" cy="369332"/>
          </a:xfrm>
          <a:prstGeom prst="rect">
            <a:avLst/>
          </a:prstGeom>
          <a:noFill/>
        </p:spPr>
        <p:txBody>
          <a:bodyPr wrap="none" rtlCol="0">
            <a:spAutoFit/>
          </a:bodyPr>
          <a:lstStyle/>
          <a:p>
            <a:r>
              <a:rPr lang="en-US" dirty="0">
                <a:solidFill>
                  <a:srgbClr val="3C84DE"/>
                </a:solidFill>
              </a:rPr>
              <a:t>Food was excellent</a:t>
            </a:r>
          </a:p>
        </p:txBody>
      </p:sp>
      <p:sp>
        <p:nvSpPr>
          <p:cNvPr id="30" name="Code 98">
            <a:extLst>
              <a:ext uri="{FF2B5EF4-FFF2-40B4-BE49-F238E27FC236}">
                <a16:creationId xmlns:a16="http://schemas.microsoft.com/office/drawing/2014/main" id="{AF255862-8ACD-55EE-6147-36F2391E524B}"/>
              </a:ext>
            </a:extLst>
          </p:cNvPr>
          <p:cNvSpPr txBox="1"/>
          <p:nvPr/>
        </p:nvSpPr>
        <p:spPr>
          <a:xfrm>
            <a:off x="11359721" y="6409360"/>
            <a:ext cx="832279" cy="369332"/>
          </a:xfrm>
          <a:prstGeom prst="rect">
            <a:avLst/>
          </a:prstGeom>
          <a:noFill/>
        </p:spPr>
        <p:txBody>
          <a:bodyPr wrap="none" rtlCol="0">
            <a:spAutoFit/>
          </a:bodyPr>
          <a:lstStyle/>
          <a:p>
            <a:r>
              <a:rPr lang="en-US" dirty="0"/>
              <a:t>Code</a:t>
            </a:r>
          </a:p>
        </p:txBody>
      </p:sp>
      <p:pic>
        <p:nvPicPr>
          <p:cNvPr id="31" name="Picture 30">
            <a:extLst>
              <a:ext uri="{FF2B5EF4-FFF2-40B4-BE49-F238E27FC236}">
                <a16:creationId xmlns:a16="http://schemas.microsoft.com/office/drawing/2014/main" id="{E8C69725-7722-5FFC-C8EE-525512B9F4DA}"/>
              </a:ext>
            </a:extLst>
          </p:cNvPr>
          <p:cNvPicPr>
            <a:picLocks noChangeAspect="1"/>
          </p:cNvPicPr>
          <p:nvPr/>
        </p:nvPicPr>
        <p:blipFill>
          <a:blip r:embed="rId12"/>
          <a:stretch>
            <a:fillRect/>
          </a:stretch>
        </p:blipFill>
        <p:spPr>
          <a:xfrm>
            <a:off x="2984945" y="1627632"/>
            <a:ext cx="4663741" cy="1548324"/>
          </a:xfrm>
          <a:prstGeom prst="rect">
            <a:avLst/>
          </a:prstGeom>
        </p:spPr>
      </p:pic>
      <p:pic>
        <p:nvPicPr>
          <p:cNvPr id="32" name="Picture 31">
            <a:extLst>
              <a:ext uri="{FF2B5EF4-FFF2-40B4-BE49-F238E27FC236}">
                <a16:creationId xmlns:a16="http://schemas.microsoft.com/office/drawing/2014/main" id="{30996C1F-CB02-6764-484C-515316268A13}"/>
              </a:ext>
            </a:extLst>
          </p:cNvPr>
          <p:cNvPicPr>
            <a:picLocks noChangeAspect="1"/>
          </p:cNvPicPr>
          <p:nvPr/>
        </p:nvPicPr>
        <p:blipFill>
          <a:blip r:embed="rId13"/>
          <a:stretch>
            <a:fillRect/>
          </a:stretch>
        </p:blipFill>
        <p:spPr>
          <a:xfrm>
            <a:off x="6096000" y="3471173"/>
            <a:ext cx="4923722" cy="1532580"/>
          </a:xfrm>
          <a:prstGeom prst="rect">
            <a:avLst/>
          </a:prstGeom>
        </p:spPr>
      </p:pic>
      <p:sp>
        <p:nvSpPr>
          <p:cNvPr id="33" name="Donut 32">
            <a:extLst>
              <a:ext uri="{FF2B5EF4-FFF2-40B4-BE49-F238E27FC236}">
                <a16:creationId xmlns:a16="http://schemas.microsoft.com/office/drawing/2014/main" id="{E7FC6C08-5AF9-7576-A428-79909391C6B2}"/>
              </a:ext>
            </a:extLst>
          </p:cNvPr>
          <p:cNvSpPr/>
          <p:nvPr/>
        </p:nvSpPr>
        <p:spPr>
          <a:xfrm>
            <a:off x="461069" y="409879"/>
            <a:ext cx="765125" cy="705798"/>
          </a:xfrm>
          <a:prstGeom prst="donut">
            <a:avLst>
              <a:gd name="adj" fmla="val 11182"/>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838E5896-9914-F3C9-9613-584A6A5E4C64}"/>
              </a:ext>
            </a:extLst>
          </p:cNvPr>
          <p:cNvSpPr/>
          <p:nvPr/>
        </p:nvSpPr>
        <p:spPr>
          <a:xfrm>
            <a:off x="537865" y="473822"/>
            <a:ext cx="603223" cy="563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6" descr="Mountain - Red Mountains Png , Free Transparent Clipart - ClipartKey">
            <a:extLst>
              <a:ext uri="{FF2B5EF4-FFF2-40B4-BE49-F238E27FC236}">
                <a16:creationId xmlns:a16="http://schemas.microsoft.com/office/drawing/2014/main" id="{FA473763-5159-F632-D496-88B474EC4C6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06083" y="669491"/>
            <a:ext cx="248722" cy="16427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008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13"/>
                                        </p:tgtEl>
                                        <p:attrNameLst>
                                          <p:attrName>ppt_x</p:attrName>
                                        </p:attrNameLst>
                                      </p:cBhvr>
                                      <p:tavLst>
                                        <p:tav tm="0">
                                          <p:val>
                                            <p:strVal val="ppt_x"/>
                                          </p:val>
                                        </p:tav>
                                        <p:tav tm="100000">
                                          <p:val>
                                            <p:strVal val="ppt_x"/>
                                          </p:val>
                                        </p:tav>
                                      </p:tavLst>
                                    </p:anim>
                                    <p:anim calcmode="lin" valueType="num">
                                      <p:cBhvr additive="base">
                                        <p:cTn id="15" dur="500"/>
                                        <p:tgtEl>
                                          <p:spTgt spid="13"/>
                                        </p:tgtEl>
                                        <p:attrNameLst>
                                          <p:attrName>ppt_y</p:attrName>
                                        </p:attrNameLst>
                                      </p:cBhvr>
                                      <p:tavLst>
                                        <p:tav tm="0">
                                          <p:val>
                                            <p:strVal val="ppt_y"/>
                                          </p:val>
                                        </p:tav>
                                        <p:tav tm="100000">
                                          <p:val>
                                            <p:strVal val="1+ppt_h/2"/>
                                          </p:val>
                                        </p:tav>
                                      </p:tavLst>
                                    </p:anim>
                                    <p:set>
                                      <p:cBhvr>
                                        <p:cTn id="16" dur="1" fill="hold">
                                          <p:stCondLst>
                                            <p:cond delay="499"/>
                                          </p:stCondLst>
                                        </p:cTn>
                                        <p:tgtEl>
                                          <p:spTgt spid="13"/>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30"/>
                    </p:tgtEl>
                  </p:cond>
                </p:stCondLst>
                <p:endSync evt="end" delay="0">
                  <p:rtn val="all"/>
                </p:endSync>
                <p:childTnLst>
                  <p:par>
                    <p:cTn id="40" fill="hold">
                      <p:stCondLst>
                        <p:cond delay="0"/>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nodeType="clickEffect">
                                  <p:stCondLst>
                                    <p:cond delay="0"/>
                                  </p:stCondLst>
                                  <p:childTnLst>
                                    <p:anim calcmode="lin" valueType="num">
                                      <p:cBhvr additive="base">
                                        <p:cTn id="53" dur="500"/>
                                        <p:tgtEl>
                                          <p:spTgt spid="32"/>
                                        </p:tgtEl>
                                        <p:attrNameLst>
                                          <p:attrName>ppt_x</p:attrName>
                                        </p:attrNameLst>
                                      </p:cBhvr>
                                      <p:tavLst>
                                        <p:tav tm="0">
                                          <p:val>
                                            <p:strVal val="ppt_x"/>
                                          </p:val>
                                        </p:tav>
                                        <p:tav tm="100000">
                                          <p:val>
                                            <p:strVal val="ppt_x"/>
                                          </p:val>
                                        </p:tav>
                                      </p:tavLst>
                                    </p:anim>
                                    <p:anim calcmode="lin" valueType="num">
                                      <p:cBhvr additive="base">
                                        <p:cTn id="54" dur="500"/>
                                        <p:tgtEl>
                                          <p:spTgt spid="32"/>
                                        </p:tgtEl>
                                        <p:attrNameLst>
                                          <p:attrName>ppt_y</p:attrName>
                                        </p:attrNameLst>
                                      </p:cBhvr>
                                      <p:tavLst>
                                        <p:tav tm="0">
                                          <p:val>
                                            <p:strVal val="ppt_y"/>
                                          </p:val>
                                        </p:tav>
                                        <p:tav tm="100000">
                                          <p:val>
                                            <p:strVal val="1+ppt_h/2"/>
                                          </p:val>
                                        </p:tav>
                                      </p:tavLst>
                                    </p:anim>
                                    <p:set>
                                      <p:cBhvr>
                                        <p:cTn id="55" dur="1" fill="hold">
                                          <p:stCondLst>
                                            <p:cond delay="499"/>
                                          </p:stCondLst>
                                        </p:cTn>
                                        <p:tgtEl>
                                          <p:spTgt spid="32"/>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31"/>
                                        </p:tgtEl>
                                        <p:attrNameLst>
                                          <p:attrName>ppt_x</p:attrName>
                                        </p:attrNameLst>
                                      </p:cBhvr>
                                      <p:tavLst>
                                        <p:tav tm="0">
                                          <p:val>
                                            <p:strVal val="ppt_x"/>
                                          </p:val>
                                        </p:tav>
                                        <p:tav tm="100000">
                                          <p:val>
                                            <p:strVal val="ppt_x"/>
                                          </p:val>
                                        </p:tav>
                                      </p:tavLst>
                                    </p:anim>
                                    <p:anim calcmode="lin" valueType="num">
                                      <p:cBhvr additive="base">
                                        <p:cTn id="58" dur="500"/>
                                        <p:tgtEl>
                                          <p:spTgt spid="31"/>
                                        </p:tgtEl>
                                        <p:attrNameLst>
                                          <p:attrName>ppt_y</p:attrName>
                                        </p:attrNameLst>
                                      </p:cBhvr>
                                      <p:tavLst>
                                        <p:tav tm="0">
                                          <p:val>
                                            <p:strVal val="ppt_y"/>
                                          </p:val>
                                        </p:tav>
                                        <p:tav tm="100000">
                                          <p:val>
                                            <p:strVal val="1+ppt_h/2"/>
                                          </p:val>
                                        </p:tav>
                                      </p:tavLst>
                                    </p:anim>
                                    <p:set>
                                      <p:cBhvr>
                                        <p:cTn id="59"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0"/>
                  </p:tgtEl>
                </p:cond>
              </p:nextCondLst>
            </p:seq>
          </p:childTnLst>
        </p:cTn>
      </p:par>
    </p:tnLst>
    <p:bldLst>
      <p:bldP spid="10" grpId="0"/>
      <p:bldP spid="11" grpId="0"/>
      <p:bldP spid="13" grpId="0" animBg="1"/>
      <p:bldP spid="17" grpId="0" animBg="1"/>
      <p:bldP spid="28" grpId="0"/>
      <p:bldP spid="2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a:extLst>
              <a:ext uri="{FF2B5EF4-FFF2-40B4-BE49-F238E27FC236}">
                <a16:creationId xmlns:a16="http://schemas.microsoft.com/office/drawing/2014/main" id="{AEE0D28F-B908-A7A7-C06B-27699E5D0518}"/>
              </a:ext>
            </a:extLst>
          </p:cNvPr>
          <p:cNvSpPr/>
          <p:nvPr/>
        </p:nvSpPr>
        <p:spPr>
          <a:xfrm>
            <a:off x="10659213" y="79308"/>
            <a:ext cx="1465731" cy="1548324"/>
          </a:xfrm>
          <a:prstGeom prst="blockArc">
            <a:avLst>
              <a:gd name="adj1" fmla="val 10775251"/>
              <a:gd name="adj2" fmla="val 57655"/>
              <a:gd name="adj3" fmla="val 8751"/>
            </a:avLst>
          </a:prstGeom>
          <a:solidFill>
            <a:srgbClr val="0D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3E3C8F9-1C7E-92AC-CB8A-22991F649C5B}"/>
              </a:ext>
            </a:extLst>
          </p:cNvPr>
          <p:cNvSpPr txBox="1"/>
          <p:nvPr/>
        </p:nvSpPr>
        <p:spPr>
          <a:xfrm>
            <a:off x="10971930" y="453360"/>
            <a:ext cx="840295" cy="400110"/>
          </a:xfrm>
          <a:prstGeom prst="rect">
            <a:avLst/>
          </a:prstGeom>
          <a:noFill/>
        </p:spPr>
        <p:txBody>
          <a:bodyPr wrap="none" rtlCol="0">
            <a:spAutoFit/>
          </a:bodyPr>
          <a:lstStyle/>
          <a:p>
            <a:pPr algn="ctr"/>
            <a:r>
              <a:rPr lang="en-US" sz="1000" dirty="0"/>
              <a:t>Sentiment </a:t>
            </a:r>
          </a:p>
          <a:p>
            <a:pPr algn="ctr"/>
            <a:r>
              <a:rPr lang="en-US" sz="1000" dirty="0"/>
              <a:t>Analysis</a:t>
            </a:r>
          </a:p>
        </p:txBody>
      </p:sp>
      <p:pic>
        <p:nvPicPr>
          <p:cNvPr id="20" name="Graphic 19" descr="Thumbs up sign with solid fill">
            <a:extLst>
              <a:ext uri="{FF2B5EF4-FFF2-40B4-BE49-F238E27FC236}">
                <a16:creationId xmlns:a16="http://schemas.microsoft.com/office/drawing/2014/main" id="{399FA0B9-805C-1E48-EF9A-B1A68514F4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0717" y="2523638"/>
            <a:ext cx="1184114" cy="1184114"/>
          </a:xfrm>
          <a:prstGeom prst="rect">
            <a:avLst/>
          </a:prstGeom>
        </p:spPr>
      </p:pic>
      <p:pic>
        <p:nvPicPr>
          <p:cNvPr id="22" name="Graphic 21" descr="Thumbs Down with solid fill">
            <a:extLst>
              <a:ext uri="{FF2B5EF4-FFF2-40B4-BE49-F238E27FC236}">
                <a16:creationId xmlns:a16="http://schemas.microsoft.com/office/drawing/2014/main" id="{DE0939F6-4D11-FFA7-0414-8FB7FB716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8283" y="3826892"/>
            <a:ext cx="1176861" cy="1176861"/>
          </a:xfrm>
          <a:prstGeom prst="rect">
            <a:avLst/>
          </a:prstGeom>
        </p:spPr>
      </p:pic>
      <p:sp>
        <p:nvSpPr>
          <p:cNvPr id="23" name="TextBox 22">
            <a:extLst>
              <a:ext uri="{FF2B5EF4-FFF2-40B4-BE49-F238E27FC236}">
                <a16:creationId xmlns:a16="http://schemas.microsoft.com/office/drawing/2014/main" id="{C3B5448E-46EA-59DD-4ECA-F8839D199CB8}"/>
              </a:ext>
            </a:extLst>
          </p:cNvPr>
          <p:cNvSpPr txBox="1"/>
          <p:nvPr/>
        </p:nvSpPr>
        <p:spPr>
          <a:xfrm>
            <a:off x="1172278" y="2645228"/>
            <a:ext cx="1131198" cy="230832"/>
          </a:xfrm>
          <a:prstGeom prst="rect">
            <a:avLst/>
          </a:prstGeom>
          <a:noFill/>
        </p:spPr>
        <p:txBody>
          <a:bodyPr wrap="square" rtlCol="0">
            <a:spAutoFit/>
          </a:bodyPr>
          <a:lstStyle/>
          <a:p>
            <a:r>
              <a:rPr lang="en-US" sz="900" dirty="0"/>
              <a:t>Positive</a:t>
            </a:r>
          </a:p>
        </p:txBody>
      </p:sp>
      <p:sp>
        <p:nvSpPr>
          <p:cNvPr id="24" name="TextBox 23">
            <a:extLst>
              <a:ext uri="{FF2B5EF4-FFF2-40B4-BE49-F238E27FC236}">
                <a16:creationId xmlns:a16="http://schemas.microsoft.com/office/drawing/2014/main" id="{1EF670AB-1A77-B9BD-4404-02F3F311E3C8}"/>
              </a:ext>
            </a:extLst>
          </p:cNvPr>
          <p:cNvSpPr txBox="1"/>
          <p:nvPr/>
        </p:nvSpPr>
        <p:spPr>
          <a:xfrm>
            <a:off x="1101674" y="3711476"/>
            <a:ext cx="1146099" cy="230832"/>
          </a:xfrm>
          <a:prstGeom prst="rect">
            <a:avLst/>
          </a:prstGeom>
          <a:noFill/>
        </p:spPr>
        <p:txBody>
          <a:bodyPr wrap="square" rtlCol="0">
            <a:spAutoFit/>
          </a:bodyPr>
          <a:lstStyle/>
          <a:p>
            <a:r>
              <a:rPr lang="en-US" sz="900" dirty="0"/>
              <a:t>Negative</a:t>
            </a:r>
          </a:p>
        </p:txBody>
      </p:sp>
      <p:sp>
        <p:nvSpPr>
          <p:cNvPr id="4" name="TextBox 3">
            <a:extLst>
              <a:ext uri="{FF2B5EF4-FFF2-40B4-BE49-F238E27FC236}">
                <a16:creationId xmlns:a16="http://schemas.microsoft.com/office/drawing/2014/main" id="{2DEBF43F-8895-0302-88EB-6232FA948B6A}"/>
              </a:ext>
            </a:extLst>
          </p:cNvPr>
          <p:cNvSpPr txBox="1"/>
          <p:nvPr/>
        </p:nvSpPr>
        <p:spPr>
          <a:xfrm>
            <a:off x="4604273" y="1067187"/>
            <a:ext cx="3219151" cy="369332"/>
          </a:xfrm>
          <a:prstGeom prst="rect">
            <a:avLst/>
          </a:prstGeom>
          <a:noFill/>
        </p:spPr>
        <p:txBody>
          <a:bodyPr wrap="none" rtlCol="0">
            <a:spAutoFit/>
          </a:bodyPr>
          <a:lstStyle/>
          <a:p>
            <a:r>
              <a:rPr lang="en-US" dirty="0"/>
              <a:t>Predicting on </a:t>
            </a:r>
            <a:r>
              <a:rPr lang="en-US" dirty="0">
                <a:solidFill>
                  <a:srgbClr val="00FDFF"/>
                </a:solidFill>
              </a:rPr>
              <a:t>holdout</a:t>
            </a:r>
            <a:r>
              <a:rPr lang="en-US" dirty="0"/>
              <a:t> data</a:t>
            </a:r>
          </a:p>
        </p:txBody>
      </p:sp>
      <p:sp>
        <p:nvSpPr>
          <p:cNvPr id="7" name="Rounded Rectangle 6">
            <a:extLst>
              <a:ext uri="{FF2B5EF4-FFF2-40B4-BE49-F238E27FC236}">
                <a16:creationId xmlns:a16="http://schemas.microsoft.com/office/drawing/2014/main" id="{3CBF2A60-5EFF-9292-E555-C187FFD990A7}"/>
              </a:ext>
            </a:extLst>
          </p:cNvPr>
          <p:cNvSpPr/>
          <p:nvPr/>
        </p:nvSpPr>
        <p:spPr>
          <a:xfrm>
            <a:off x="2812454" y="1680436"/>
            <a:ext cx="904461" cy="4367118"/>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8E11236-BC97-5A61-E6E4-F681CE305E6C}"/>
              </a:ext>
            </a:extLst>
          </p:cNvPr>
          <p:cNvSpPr txBox="1"/>
          <p:nvPr/>
        </p:nvSpPr>
        <p:spPr>
          <a:xfrm rot="16200000">
            <a:off x="2425187" y="3523085"/>
            <a:ext cx="1696298" cy="369332"/>
          </a:xfrm>
          <a:prstGeom prst="rect">
            <a:avLst/>
          </a:prstGeom>
          <a:noFill/>
        </p:spPr>
        <p:txBody>
          <a:bodyPr wrap="none" rtlCol="0">
            <a:spAutoFit/>
          </a:bodyPr>
          <a:lstStyle/>
          <a:p>
            <a:r>
              <a:rPr lang="en-US" dirty="0"/>
              <a:t>Holdout Data</a:t>
            </a:r>
          </a:p>
        </p:txBody>
      </p:sp>
      <p:sp>
        <p:nvSpPr>
          <p:cNvPr id="12" name="Right Arrow Callout 11">
            <a:extLst>
              <a:ext uri="{FF2B5EF4-FFF2-40B4-BE49-F238E27FC236}">
                <a16:creationId xmlns:a16="http://schemas.microsoft.com/office/drawing/2014/main" id="{9BB662DB-8FDD-6FAA-AE97-1369F17A628E}"/>
              </a:ext>
            </a:extLst>
          </p:cNvPr>
          <p:cNvSpPr/>
          <p:nvPr/>
        </p:nvSpPr>
        <p:spPr>
          <a:xfrm>
            <a:off x="4343024" y="3338419"/>
            <a:ext cx="5010962" cy="1052706"/>
          </a:xfrm>
          <a:prstGeom prst="rightArrowCallou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9E94FBD-B199-BA83-9040-BEDFE4567C70}"/>
              </a:ext>
            </a:extLst>
          </p:cNvPr>
          <p:cNvSpPr txBox="1"/>
          <p:nvPr/>
        </p:nvSpPr>
        <p:spPr>
          <a:xfrm>
            <a:off x="4330755" y="3341967"/>
            <a:ext cx="1710725" cy="369332"/>
          </a:xfrm>
          <a:prstGeom prst="rect">
            <a:avLst/>
          </a:prstGeom>
          <a:noFill/>
        </p:spPr>
        <p:txBody>
          <a:bodyPr wrap="none" rtlCol="0">
            <a:spAutoFit/>
          </a:bodyPr>
          <a:lstStyle/>
          <a:p>
            <a:r>
              <a:rPr lang="en-US" dirty="0"/>
              <a:t>Best Estimator</a:t>
            </a:r>
          </a:p>
        </p:txBody>
      </p:sp>
      <p:sp>
        <p:nvSpPr>
          <p:cNvPr id="30" name="TextBox 29">
            <a:extLst>
              <a:ext uri="{FF2B5EF4-FFF2-40B4-BE49-F238E27FC236}">
                <a16:creationId xmlns:a16="http://schemas.microsoft.com/office/drawing/2014/main" id="{B88EC159-F111-3CD4-9D0D-676CDB91C14B}"/>
              </a:ext>
            </a:extLst>
          </p:cNvPr>
          <p:cNvSpPr txBox="1"/>
          <p:nvPr/>
        </p:nvSpPr>
        <p:spPr>
          <a:xfrm>
            <a:off x="4309202" y="3848014"/>
            <a:ext cx="3311254" cy="523220"/>
          </a:xfrm>
          <a:prstGeom prst="rect">
            <a:avLst/>
          </a:prstGeom>
          <a:noFill/>
        </p:spPr>
        <p:txBody>
          <a:bodyPr wrap="square">
            <a:spAutoFit/>
          </a:bodyPr>
          <a:lstStyle/>
          <a:p>
            <a:r>
              <a:rPr lang="en-US" sz="1400" dirty="0"/>
              <a:t>'</a:t>
            </a:r>
            <a:r>
              <a:rPr lang="en-US" sz="1400" dirty="0" err="1"/>
              <a:t>logisticregression</a:t>
            </a:r>
            <a:r>
              <a:rPr lang="en-US" sz="1400" dirty="0"/>
              <a:t>__C': 10, </a:t>
            </a:r>
          </a:p>
          <a:p>
            <a:r>
              <a:rPr lang="en-US" sz="1400" dirty="0"/>
              <a:t>'</a:t>
            </a:r>
            <a:r>
              <a:rPr lang="en-US" sz="1400" dirty="0" err="1"/>
              <a:t>tfidfvectorizer</a:t>
            </a:r>
            <a:r>
              <a:rPr lang="en-US" sz="1400" dirty="0"/>
              <a:t>__</a:t>
            </a:r>
            <a:r>
              <a:rPr lang="en-US" sz="1400" dirty="0" err="1"/>
              <a:t>ngram_range</a:t>
            </a:r>
            <a:r>
              <a:rPr lang="en-US" sz="1400" dirty="0"/>
              <a:t>': (1, 3)</a:t>
            </a:r>
          </a:p>
        </p:txBody>
      </p:sp>
      <p:sp>
        <p:nvSpPr>
          <p:cNvPr id="31" name="Rounded Rectangle 30">
            <a:extLst>
              <a:ext uri="{FF2B5EF4-FFF2-40B4-BE49-F238E27FC236}">
                <a16:creationId xmlns:a16="http://schemas.microsoft.com/office/drawing/2014/main" id="{EAA9F138-9813-AAF1-BEA3-7FC5855F51E0}"/>
              </a:ext>
            </a:extLst>
          </p:cNvPr>
          <p:cNvSpPr/>
          <p:nvPr/>
        </p:nvSpPr>
        <p:spPr>
          <a:xfrm>
            <a:off x="9145322" y="1452666"/>
            <a:ext cx="1465731" cy="1014987"/>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FDFF"/>
                </a:solidFill>
              </a:rPr>
              <a:t>Prediction </a:t>
            </a:r>
            <a:r>
              <a:rPr lang="en-US" dirty="0" err="1">
                <a:solidFill>
                  <a:srgbClr val="00FDFF"/>
                </a:solidFill>
              </a:rPr>
              <a:t>lables</a:t>
            </a:r>
            <a:endParaRPr lang="en-US" dirty="0">
              <a:solidFill>
                <a:srgbClr val="00FDFF"/>
              </a:solidFill>
            </a:endParaRPr>
          </a:p>
        </p:txBody>
      </p:sp>
      <p:sp>
        <p:nvSpPr>
          <p:cNvPr id="32" name="Rounded Rectangle 31">
            <a:extLst>
              <a:ext uri="{FF2B5EF4-FFF2-40B4-BE49-F238E27FC236}">
                <a16:creationId xmlns:a16="http://schemas.microsoft.com/office/drawing/2014/main" id="{EE0F3F8B-DF8A-8879-C06F-4E9434A19741}"/>
              </a:ext>
            </a:extLst>
          </p:cNvPr>
          <p:cNvSpPr/>
          <p:nvPr/>
        </p:nvSpPr>
        <p:spPr>
          <a:xfrm>
            <a:off x="9352035" y="2645228"/>
            <a:ext cx="904461" cy="3666667"/>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5001000-0162-9E57-2354-CCDDB12AB92D}"/>
              </a:ext>
            </a:extLst>
          </p:cNvPr>
          <p:cNvSpPr txBox="1"/>
          <p:nvPr/>
        </p:nvSpPr>
        <p:spPr>
          <a:xfrm>
            <a:off x="9626973" y="2955067"/>
            <a:ext cx="354584" cy="3046988"/>
          </a:xfrm>
          <a:prstGeom prst="rect">
            <a:avLst/>
          </a:prstGeom>
          <a:noFill/>
        </p:spPr>
        <p:txBody>
          <a:bodyPr wrap="none" rtlCol="0">
            <a:spAutoFit/>
          </a:bodyPr>
          <a:lstStyle/>
          <a:p>
            <a:r>
              <a:rPr lang="en-US" sz="2400" dirty="0"/>
              <a:t>1</a:t>
            </a:r>
          </a:p>
          <a:p>
            <a:r>
              <a:rPr lang="en-US" sz="2400" dirty="0"/>
              <a:t>0</a:t>
            </a:r>
          </a:p>
          <a:p>
            <a:r>
              <a:rPr lang="en-US" sz="2400" dirty="0"/>
              <a:t>0</a:t>
            </a:r>
          </a:p>
          <a:p>
            <a:r>
              <a:rPr lang="en-US" sz="2400" dirty="0"/>
              <a:t>1</a:t>
            </a:r>
          </a:p>
          <a:p>
            <a:r>
              <a:rPr lang="en-US" sz="2400" dirty="0"/>
              <a:t>0</a:t>
            </a:r>
          </a:p>
          <a:p>
            <a:r>
              <a:rPr lang="en-US" sz="2400" dirty="0"/>
              <a:t>0</a:t>
            </a:r>
          </a:p>
          <a:p>
            <a:r>
              <a:rPr lang="en-US" sz="2400" dirty="0"/>
              <a:t>1</a:t>
            </a:r>
          </a:p>
          <a:p>
            <a:r>
              <a:rPr lang="en-US" sz="2400" dirty="0"/>
              <a:t>1</a:t>
            </a:r>
          </a:p>
        </p:txBody>
      </p:sp>
      <p:sp>
        <p:nvSpPr>
          <p:cNvPr id="34" name="Rounded Rectangle 33">
            <a:extLst>
              <a:ext uri="{FF2B5EF4-FFF2-40B4-BE49-F238E27FC236}">
                <a16:creationId xmlns:a16="http://schemas.microsoft.com/office/drawing/2014/main" id="{2F742BA1-6B17-B18A-9F62-817BA4AB58D6}"/>
              </a:ext>
            </a:extLst>
          </p:cNvPr>
          <p:cNvSpPr/>
          <p:nvPr/>
        </p:nvSpPr>
        <p:spPr>
          <a:xfrm>
            <a:off x="3763231" y="2002613"/>
            <a:ext cx="585170" cy="3666667"/>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41ECB58-D4E7-DD77-40A5-DF19FD4FCCBA}"/>
              </a:ext>
            </a:extLst>
          </p:cNvPr>
          <p:cNvSpPr txBox="1"/>
          <p:nvPr/>
        </p:nvSpPr>
        <p:spPr>
          <a:xfrm rot="16200000">
            <a:off x="3452613" y="3523085"/>
            <a:ext cx="1228221" cy="369332"/>
          </a:xfrm>
          <a:prstGeom prst="rect">
            <a:avLst/>
          </a:prstGeom>
          <a:noFill/>
        </p:spPr>
        <p:txBody>
          <a:bodyPr wrap="none" rtlCol="0">
            <a:spAutoFit/>
          </a:bodyPr>
          <a:lstStyle/>
          <a:p>
            <a:r>
              <a:rPr lang="en-US" dirty="0"/>
              <a:t>transform</a:t>
            </a:r>
          </a:p>
        </p:txBody>
      </p:sp>
      <p:graphicFrame>
        <p:nvGraphicFramePr>
          <p:cNvPr id="36" name="Table 36">
            <a:extLst>
              <a:ext uri="{FF2B5EF4-FFF2-40B4-BE49-F238E27FC236}">
                <a16:creationId xmlns:a16="http://schemas.microsoft.com/office/drawing/2014/main" id="{5278680B-7C50-110E-66A7-DE0F00F125E2}"/>
              </a:ext>
            </a:extLst>
          </p:cNvPr>
          <p:cNvGraphicFramePr>
            <a:graphicFrameLocks noGrp="1"/>
          </p:cNvGraphicFramePr>
          <p:nvPr>
            <p:extLst>
              <p:ext uri="{D42A27DB-BD31-4B8C-83A1-F6EECF244321}">
                <p14:modId xmlns:p14="http://schemas.microsoft.com/office/powerpoint/2010/main" val="2570817972"/>
              </p:ext>
            </p:extLst>
          </p:nvPr>
        </p:nvGraphicFramePr>
        <p:xfrm>
          <a:off x="2543874" y="2101565"/>
          <a:ext cx="8128000" cy="4217670"/>
        </p:xfrm>
        <a:graphic>
          <a:graphicData uri="http://schemas.openxmlformats.org/drawingml/2006/table">
            <a:tbl>
              <a:tblPr firstRow="1" bandRow="1">
                <a:tableStyleId>{2D5ABB26-0587-4C30-8999-92F81FD0307C}</a:tableStyleId>
              </a:tblPr>
              <a:tblGrid>
                <a:gridCol w="6073362">
                  <a:extLst>
                    <a:ext uri="{9D8B030D-6E8A-4147-A177-3AD203B41FA5}">
                      <a16:colId xmlns:a16="http://schemas.microsoft.com/office/drawing/2014/main" val="3601103869"/>
                    </a:ext>
                  </a:extLst>
                </a:gridCol>
                <a:gridCol w="2054638">
                  <a:extLst>
                    <a:ext uri="{9D8B030D-6E8A-4147-A177-3AD203B41FA5}">
                      <a16:colId xmlns:a16="http://schemas.microsoft.com/office/drawing/2014/main" val="3513115631"/>
                    </a:ext>
                  </a:extLst>
                </a:gridCol>
              </a:tblGrid>
              <a:tr h="626745">
                <a:tc>
                  <a:txBody>
                    <a:bodyPr/>
                    <a:lstStyle/>
                    <a:p>
                      <a:pPr algn="l" fontAlgn="b"/>
                      <a:r>
                        <a:rPr lang="en-US" sz="1200" b="0" u="none" strike="noStrike" dirty="0">
                          <a:solidFill>
                            <a:schemeClr val="tx1"/>
                          </a:solidFill>
                          <a:effectLst/>
                        </a:rPr>
                        <a:t>It's been there for years but this was my first time.   If you didn't know it was there you might miss it.  The inside is simple,  but warm and charming.  More importantly, the service and food were excellent.  The staff was very patient with me...</a:t>
                      </a:r>
                      <a:endParaRPr lang="en-US" sz="1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800" b="0" u="none" strike="noStrike" dirty="0">
                          <a:ln>
                            <a:solidFill>
                              <a:schemeClr val="tx1"/>
                            </a:solidFill>
                          </a:ln>
                          <a:solidFill>
                            <a:srgbClr val="00FDFF"/>
                          </a:solidFill>
                          <a:effectLst/>
                        </a:rPr>
                        <a:t>Positive</a:t>
                      </a:r>
                      <a:endParaRPr lang="en-US" sz="1800" b="0" i="0" u="none" strike="noStrike" dirty="0">
                        <a:ln>
                          <a:solidFill>
                            <a:schemeClr val="tx1"/>
                          </a:solidFill>
                        </a:ln>
                        <a:solidFill>
                          <a:srgbClr val="00FD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32996020"/>
                  </a:ext>
                </a:extLst>
              </a:tr>
              <a:tr h="626745">
                <a:tc>
                  <a:txBody>
                    <a:bodyPr/>
                    <a:lstStyle/>
                    <a:p>
                      <a:pPr algn="l" fontAlgn="b"/>
                      <a:r>
                        <a:rPr lang="en-US" sz="1200" b="0" u="none" strike="noStrike">
                          <a:solidFill>
                            <a:schemeClr val="tx1"/>
                          </a:solidFill>
                          <a:effectLst/>
                        </a:rPr>
                        <a:t>"Putanesca with anchovies" without them, carbonara in a sea of cream (no real carbonara) and fat/oil, olive oil that's not real olive oil, tip of 6 dollars they wrote without asking about it, and free desert that seems to be done to remain there for...</a:t>
                      </a:r>
                      <a:endParaRPr lang="en-US" sz="1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800" b="0" u="none" strike="noStrike" dirty="0">
                          <a:ln>
                            <a:solidFill>
                              <a:schemeClr val="tx1"/>
                            </a:solidFill>
                          </a:ln>
                          <a:solidFill>
                            <a:srgbClr val="00FDFF"/>
                          </a:solidFill>
                          <a:effectLst/>
                        </a:rPr>
                        <a:t>Negative</a:t>
                      </a:r>
                      <a:endParaRPr lang="en-US" sz="1800" b="0" i="0" u="none" strike="noStrike" dirty="0">
                        <a:ln>
                          <a:solidFill>
                            <a:schemeClr val="tx1"/>
                          </a:solidFill>
                        </a:ln>
                        <a:solidFill>
                          <a:srgbClr val="00FD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86869047"/>
                  </a:ext>
                </a:extLst>
              </a:tr>
              <a:tr h="626745">
                <a:tc>
                  <a:txBody>
                    <a:bodyPr/>
                    <a:lstStyle/>
                    <a:p>
                      <a:pPr algn="l" fontAlgn="b"/>
                      <a:r>
                        <a:rPr lang="en-US" sz="1200" b="0" u="none" strike="noStrike">
                          <a:solidFill>
                            <a:schemeClr val="tx1"/>
                          </a:solidFill>
                          <a:effectLst/>
                        </a:rPr>
                        <a:t>a friend recommended that I come here so my boyfriend and I did. He ordered the fettucini alfredo with chicken and I ordered the penne vodka. It was amazing. The portions were large and the pasta was delicious. I seriously recommend this place to anyone...</a:t>
                      </a:r>
                      <a:endParaRPr lang="en-US" sz="1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800" b="0" u="none" strike="noStrike" dirty="0">
                          <a:ln>
                            <a:solidFill>
                              <a:schemeClr val="tx1"/>
                            </a:solidFill>
                          </a:ln>
                          <a:solidFill>
                            <a:srgbClr val="00FDFF"/>
                          </a:solidFill>
                          <a:effectLst/>
                        </a:rPr>
                        <a:t>Positive</a:t>
                      </a:r>
                      <a:endParaRPr lang="en-US" sz="1800" b="0" i="0" u="none" strike="noStrike" dirty="0">
                        <a:ln>
                          <a:solidFill>
                            <a:schemeClr val="tx1"/>
                          </a:solidFill>
                        </a:ln>
                        <a:solidFill>
                          <a:srgbClr val="00FD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30785692"/>
                  </a:ext>
                </a:extLst>
              </a:tr>
              <a:tr h="626745">
                <a:tc>
                  <a:txBody>
                    <a:bodyPr/>
                    <a:lstStyle/>
                    <a:p>
                      <a:pPr algn="l" fontAlgn="b"/>
                      <a:r>
                        <a:rPr lang="en-US" sz="1200" b="0" u="none" strike="noStrike">
                          <a:solidFill>
                            <a:schemeClr val="tx1"/>
                          </a:solidFill>
                          <a:effectLst/>
                        </a:rPr>
                        <a:t>A group of 6 of us ate here last Saturday for lunch. I didn't expect much as mostly tourists eat here so restaurant doesn't rely on repeat customers. Very disappointing. Corned beef didn't have much taste. Took 20 min to get our food and one...</a:t>
                      </a:r>
                      <a:endParaRPr lang="en-US" sz="1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800" b="0" u="none" strike="noStrike" dirty="0">
                          <a:ln>
                            <a:solidFill>
                              <a:schemeClr val="tx1"/>
                            </a:solidFill>
                          </a:ln>
                          <a:solidFill>
                            <a:srgbClr val="00FDFF"/>
                          </a:solidFill>
                          <a:effectLst/>
                        </a:rPr>
                        <a:t>Negative</a:t>
                      </a:r>
                      <a:endParaRPr lang="en-US" sz="1800" b="0" i="0" u="none" strike="noStrike" dirty="0">
                        <a:ln>
                          <a:solidFill>
                            <a:schemeClr val="tx1"/>
                          </a:solidFill>
                        </a:ln>
                        <a:solidFill>
                          <a:srgbClr val="00FD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53048969"/>
                  </a:ext>
                </a:extLst>
              </a:tr>
              <a:tr h="626745">
                <a:tc>
                  <a:txBody>
                    <a:bodyPr/>
                    <a:lstStyle/>
                    <a:p>
                      <a:pPr algn="l" fontAlgn="b"/>
                      <a:r>
                        <a:rPr lang="en-US" sz="1200" b="0" u="none" strike="noStrike">
                          <a:solidFill>
                            <a:schemeClr val="tx1"/>
                          </a:solidFill>
                          <a:effectLst/>
                        </a:rPr>
                        <a:t>a large table for brunch and the main course all came out very late. Each and every dish was either cold, rubbery omelets, and fresh nova scotia cured salmon was dry and leathery. Yes, the waiters did go back and redo some of the dishes...</a:t>
                      </a:r>
                      <a:endParaRPr lang="en-US" sz="12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800" b="0" u="none" strike="noStrike" dirty="0">
                          <a:ln>
                            <a:solidFill>
                              <a:schemeClr val="tx1"/>
                            </a:solidFill>
                          </a:ln>
                          <a:solidFill>
                            <a:srgbClr val="00FDFF"/>
                          </a:solidFill>
                          <a:effectLst/>
                        </a:rPr>
                        <a:t>Negative</a:t>
                      </a:r>
                      <a:endParaRPr lang="en-US" sz="1800" b="0" i="0" u="none" strike="noStrike" dirty="0">
                        <a:ln>
                          <a:solidFill>
                            <a:schemeClr val="tx1"/>
                          </a:solidFill>
                        </a:ln>
                        <a:solidFill>
                          <a:srgbClr val="00FD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94362239"/>
                  </a:ext>
                </a:extLst>
              </a:tr>
              <a:tr h="626745">
                <a:tc>
                  <a:txBody>
                    <a:bodyPr/>
                    <a:lstStyle/>
                    <a:p>
                      <a:pPr algn="l" fontAlgn="b"/>
                      <a:r>
                        <a:rPr lang="en-US" sz="1200" b="0" u="none" strike="noStrike" dirty="0">
                          <a:solidFill>
                            <a:schemeClr val="tx1"/>
                          </a:solidFill>
                          <a:effectLst/>
                        </a:rPr>
                        <a:t>A must! How amazing is it that a place that everybody in the city, from food lovers to food critics tells you to visit exceeds your expectations. The wait can be long but at least you receive a text message five minutes before you're table...</a:t>
                      </a:r>
                      <a:endParaRPr lang="en-US" sz="1200" b="0" i="0" u="none" strike="noStrike" dirty="0">
                        <a:solidFill>
                          <a:schemeClr val="tx1"/>
                        </a:solidFill>
                        <a:effectLst/>
                        <a:latin typeface="Calibri" panose="020F0502020204030204" pitchFamily="34" charset="0"/>
                      </a:endParaRPr>
                    </a:p>
                  </a:txBody>
                  <a:tcPr marL="9525" marR="9525" marT="9525" marB="0" anchor="b"/>
                </a:tc>
                <a:tc>
                  <a:txBody>
                    <a:bodyPr/>
                    <a:lstStyle/>
                    <a:p>
                      <a:pPr algn="ctr" fontAlgn="b"/>
                      <a:r>
                        <a:rPr lang="en-US" sz="1800" b="0" u="none" strike="noStrike" dirty="0">
                          <a:ln>
                            <a:solidFill>
                              <a:schemeClr val="tx1"/>
                            </a:solidFill>
                          </a:ln>
                          <a:solidFill>
                            <a:srgbClr val="00FDFF"/>
                          </a:solidFill>
                          <a:effectLst/>
                        </a:rPr>
                        <a:t>Positive</a:t>
                      </a:r>
                      <a:endParaRPr lang="en-US" sz="1800" b="0" i="0" u="none" strike="noStrike" dirty="0">
                        <a:ln>
                          <a:solidFill>
                            <a:schemeClr val="tx1"/>
                          </a:solidFill>
                        </a:ln>
                        <a:solidFill>
                          <a:srgbClr val="00FD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9614172"/>
                  </a:ext>
                </a:extLst>
              </a:tr>
            </a:tbl>
          </a:graphicData>
        </a:graphic>
      </p:graphicFrame>
      <p:sp>
        <p:nvSpPr>
          <p:cNvPr id="37" name="Rounded Rectangle 36">
            <a:extLst>
              <a:ext uri="{FF2B5EF4-FFF2-40B4-BE49-F238E27FC236}">
                <a16:creationId xmlns:a16="http://schemas.microsoft.com/office/drawing/2014/main" id="{1DD79344-8B8D-595C-0032-CC62841CDDBA}"/>
              </a:ext>
            </a:extLst>
          </p:cNvPr>
          <p:cNvSpPr/>
          <p:nvPr/>
        </p:nvSpPr>
        <p:spPr>
          <a:xfrm>
            <a:off x="9071399" y="1393685"/>
            <a:ext cx="1465731" cy="568958"/>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FDFF"/>
                </a:solidFill>
              </a:rPr>
              <a:t>Prediction </a:t>
            </a:r>
            <a:r>
              <a:rPr lang="en-US" dirty="0" err="1">
                <a:solidFill>
                  <a:srgbClr val="00FDFF"/>
                </a:solidFill>
              </a:rPr>
              <a:t>lables</a:t>
            </a:r>
            <a:endParaRPr lang="en-US" dirty="0">
              <a:solidFill>
                <a:srgbClr val="00FDFF"/>
              </a:solidFill>
            </a:endParaRPr>
          </a:p>
        </p:txBody>
      </p:sp>
      <p:sp>
        <p:nvSpPr>
          <p:cNvPr id="38" name="Rounded Rectangle 37">
            <a:extLst>
              <a:ext uri="{FF2B5EF4-FFF2-40B4-BE49-F238E27FC236}">
                <a16:creationId xmlns:a16="http://schemas.microsoft.com/office/drawing/2014/main" id="{F2CD1C17-B52C-FCDF-9E10-4E0096EC5456}"/>
              </a:ext>
            </a:extLst>
          </p:cNvPr>
          <p:cNvSpPr/>
          <p:nvPr/>
        </p:nvSpPr>
        <p:spPr>
          <a:xfrm>
            <a:off x="2600992" y="1393685"/>
            <a:ext cx="1465731" cy="568958"/>
          </a:xfrm>
          <a:prstGeom prst="round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FDFF"/>
                </a:solidFill>
              </a:rPr>
              <a:t>Fresh Reviews</a:t>
            </a:r>
          </a:p>
        </p:txBody>
      </p:sp>
      <p:pic>
        <p:nvPicPr>
          <p:cNvPr id="39" name="Picture 10" descr="Man - Free people icons">
            <a:extLst>
              <a:ext uri="{FF2B5EF4-FFF2-40B4-BE49-F238E27FC236}">
                <a16:creationId xmlns:a16="http://schemas.microsoft.com/office/drawing/2014/main" id="{A526821C-F0A5-F9F2-8A41-CCD28707269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922" y="877319"/>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68B2B3B-5B31-C18C-1D5C-1BCE1E9F42E2}"/>
              </a:ext>
            </a:extLst>
          </p:cNvPr>
          <p:cNvSpPr txBox="1"/>
          <p:nvPr/>
        </p:nvSpPr>
        <p:spPr>
          <a:xfrm>
            <a:off x="327775" y="975178"/>
            <a:ext cx="1696916" cy="307777"/>
          </a:xfrm>
          <a:prstGeom prst="rect">
            <a:avLst/>
          </a:prstGeom>
          <a:noFill/>
        </p:spPr>
        <p:txBody>
          <a:bodyPr wrap="square" rtlCol="0">
            <a:spAutoFit/>
          </a:bodyPr>
          <a:lstStyle/>
          <a:p>
            <a:pPr algn="r" defTabSz="685800">
              <a:spcBef>
                <a:spcPts val="450"/>
              </a:spcBef>
              <a:defRPr/>
            </a:pPr>
            <a:r>
              <a:rPr lang="en-US" sz="1400" b="1" dirty="0">
                <a:solidFill>
                  <a:schemeClr val="accent2"/>
                </a:solidFill>
                <a:latin typeface="Roboto" panose="02000000000000000000" pitchFamily="2" charset="0"/>
                <a:ea typeface="Roboto" panose="02000000000000000000" pitchFamily="2" charset="0"/>
              </a:rPr>
              <a:t>Results</a:t>
            </a:r>
            <a:r>
              <a:rPr lang="en-US" sz="1400" b="1" dirty="0">
                <a:solidFill>
                  <a:schemeClr val="accent4"/>
                </a:solidFill>
                <a:latin typeface="Roboto" panose="02000000000000000000" pitchFamily="2" charset="0"/>
                <a:ea typeface="Roboto" panose="02000000000000000000" pitchFamily="2" charset="0"/>
              </a:rPr>
              <a:t> </a:t>
            </a:r>
          </a:p>
        </p:txBody>
      </p:sp>
      <p:sp>
        <p:nvSpPr>
          <p:cNvPr id="41" name="Donut 40">
            <a:extLst>
              <a:ext uri="{FF2B5EF4-FFF2-40B4-BE49-F238E27FC236}">
                <a16:creationId xmlns:a16="http://schemas.microsoft.com/office/drawing/2014/main" id="{DE30E378-13BF-60D3-9B9C-AFFD47BA2C0B}"/>
              </a:ext>
            </a:extLst>
          </p:cNvPr>
          <p:cNvSpPr/>
          <p:nvPr/>
        </p:nvSpPr>
        <p:spPr>
          <a:xfrm>
            <a:off x="39922" y="79308"/>
            <a:ext cx="287853" cy="283352"/>
          </a:xfrm>
          <a:prstGeom prst="donut">
            <a:avLst>
              <a:gd name="adj" fmla="val 11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41">
            <a:extLst>
              <a:ext uri="{FF2B5EF4-FFF2-40B4-BE49-F238E27FC236}">
                <a16:creationId xmlns:a16="http://schemas.microsoft.com/office/drawing/2014/main" id="{745E41E6-B057-7DF6-229E-C4AE170ABB3B}"/>
              </a:ext>
            </a:extLst>
          </p:cNvPr>
          <p:cNvSpPr/>
          <p:nvPr/>
        </p:nvSpPr>
        <p:spPr>
          <a:xfrm>
            <a:off x="83094" y="123885"/>
            <a:ext cx="201508" cy="1941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Premium Vector | Doodle bulb light idea for icon symbol of idea creativity  innovation inspiration vector illustration">
            <a:extLst>
              <a:ext uri="{FF2B5EF4-FFF2-40B4-BE49-F238E27FC236}">
                <a16:creationId xmlns:a16="http://schemas.microsoft.com/office/drawing/2014/main" id="{B0B03358-72D5-07B0-5FFB-BE99F03A52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20586" y="167688"/>
            <a:ext cx="123735" cy="106591"/>
          </a:xfrm>
          <a:prstGeom prst="rect">
            <a:avLst/>
          </a:prstGeom>
          <a:noFill/>
          <a:extLst>
            <a:ext uri="{909E8E84-426E-40DD-AFC4-6F175D3DCCD1}">
              <a14:hiddenFill xmlns:a14="http://schemas.microsoft.com/office/drawing/2010/main">
                <a:solidFill>
                  <a:srgbClr val="FFFFFF"/>
                </a:solidFill>
              </a14:hiddenFill>
            </a:ext>
          </a:extLst>
        </p:spPr>
      </p:pic>
      <p:sp>
        <p:nvSpPr>
          <p:cNvPr id="44" name="Donut 43">
            <a:extLst>
              <a:ext uri="{FF2B5EF4-FFF2-40B4-BE49-F238E27FC236}">
                <a16:creationId xmlns:a16="http://schemas.microsoft.com/office/drawing/2014/main" id="{71B45F6D-F458-76AD-7BC1-E06591647CDF}"/>
              </a:ext>
            </a:extLst>
          </p:cNvPr>
          <p:cNvSpPr/>
          <p:nvPr/>
        </p:nvSpPr>
        <p:spPr>
          <a:xfrm>
            <a:off x="425401" y="86184"/>
            <a:ext cx="287853" cy="283352"/>
          </a:xfrm>
          <a:prstGeom prst="donut">
            <a:avLst>
              <a:gd name="adj" fmla="val 11182"/>
            </a:avLst>
          </a:prstGeom>
          <a:solidFill>
            <a:srgbClr val="9C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FAED8304-B2D8-BEF8-D2B8-09314EC435E6}"/>
              </a:ext>
            </a:extLst>
          </p:cNvPr>
          <p:cNvSpPr/>
          <p:nvPr/>
        </p:nvSpPr>
        <p:spPr>
          <a:xfrm>
            <a:off x="455855" y="114717"/>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16" descr="File icon PNG, ICO or ICNS | Free vector icons">
            <a:extLst>
              <a:ext uri="{FF2B5EF4-FFF2-40B4-BE49-F238E27FC236}">
                <a16:creationId xmlns:a16="http://schemas.microsoft.com/office/drawing/2014/main" id="{6DB4BB5F-DE09-8D64-A525-0723F2C9D5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17" y="172894"/>
            <a:ext cx="96177" cy="96177"/>
          </a:xfrm>
          <a:prstGeom prst="rect">
            <a:avLst/>
          </a:prstGeom>
          <a:noFill/>
          <a:extLst>
            <a:ext uri="{909E8E84-426E-40DD-AFC4-6F175D3DCCD1}">
              <a14:hiddenFill xmlns:a14="http://schemas.microsoft.com/office/drawing/2010/main">
                <a:solidFill>
                  <a:srgbClr val="FFFFFF"/>
                </a:solidFill>
              </a14:hiddenFill>
            </a:ext>
          </a:extLst>
        </p:spPr>
      </p:pic>
      <p:sp>
        <p:nvSpPr>
          <p:cNvPr id="47" name="Donut 46">
            <a:extLst>
              <a:ext uri="{FF2B5EF4-FFF2-40B4-BE49-F238E27FC236}">
                <a16:creationId xmlns:a16="http://schemas.microsoft.com/office/drawing/2014/main" id="{66D3CD5A-69E1-0700-11DE-F18C4065B6DC}"/>
              </a:ext>
            </a:extLst>
          </p:cNvPr>
          <p:cNvSpPr/>
          <p:nvPr/>
        </p:nvSpPr>
        <p:spPr>
          <a:xfrm>
            <a:off x="810880" y="73205"/>
            <a:ext cx="287853" cy="283352"/>
          </a:xfrm>
          <a:prstGeom prst="donut">
            <a:avLst>
              <a:gd name="adj" fmla="val 11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47">
            <a:extLst>
              <a:ext uri="{FF2B5EF4-FFF2-40B4-BE49-F238E27FC236}">
                <a16:creationId xmlns:a16="http://schemas.microsoft.com/office/drawing/2014/main" id="{A55B7036-C606-0ACA-A251-6D521150F54E}"/>
              </a:ext>
            </a:extLst>
          </p:cNvPr>
          <p:cNvSpPr/>
          <p:nvPr/>
        </p:nvSpPr>
        <p:spPr>
          <a:xfrm>
            <a:off x="841334" y="104089"/>
            <a:ext cx="226943" cy="2262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0" descr="Goal, see, target icon, • aim icon - Download on Iconfinder">
            <a:extLst>
              <a:ext uri="{FF2B5EF4-FFF2-40B4-BE49-F238E27FC236}">
                <a16:creationId xmlns:a16="http://schemas.microsoft.com/office/drawing/2014/main" id="{68088D73-5AA3-AC1D-4980-EA17E78C52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8053" y="143764"/>
            <a:ext cx="137612" cy="137612"/>
          </a:xfrm>
          <a:prstGeom prst="rect">
            <a:avLst/>
          </a:prstGeom>
          <a:noFill/>
          <a:extLst>
            <a:ext uri="{909E8E84-426E-40DD-AFC4-6F175D3DCCD1}">
              <a14:hiddenFill xmlns:a14="http://schemas.microsoft.com/office/drawing/2010/main">
                <a:solidFill>
                  <a:srgbClr val="FFFFFF"/>
                </a:solidFill>
              </a14:hiddenFill>
            </a:ext>
          </a:extLst>
        </p:spPr>
      </p:pic>
      <p:sp>
        <p:nvSpPr>
          <p:cNvPr id="50" name="Donut 49">
            <a:extLst>
              <a:ext uri="{FF2B5EF4-FFF2-40B4-BE49-F238E27FC236}">
                <a16:creationId xmlns:a16="http://schemas.microsoft.com/office/drawing/2014/main" id="{E77894E0-4D17-7B84-2DBE-3AD42BFE5B55}"/>
              </a:ext>
            </a:extLst>
          </p:cNvPr>
          <p:cNvSpPr/>
          <p:nvPr/>
        </p:nvSpPr>
        <p:spPr>
          <a:xfrm>
            <a:off x="461069" y="409879"/>
            <a:ext cx="765125" cy="705798"/>
          </a:xfrm>
          <a:prstGeom prst="donut">
            <a:avLst>
              <a:gd name="adj" fmla="val 11182"/>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Oval 50">
            <a:extLst>
              <a:ext uri="{FF2B5EF4-FFF2-40B4-BE49-F238E27FC236}">
                <a16:creationId xmlns:a16="http://schemas.microsoft.com/office/drawing/2014/main" id="{C3F168F4-F7EE-DC70-C11D-A764D8431E35}"/>
              </a:ext>
            </a:extLst>
          </p:cNvPr>
          <p:cNvSpPr/>
          <p:nvPr/>
        </p:nvSpPr>
        <p:spPr>
          <a:xfrm>
            <a:off x="537864" y="483642"/>
            <a:ext cx="603223" cy="563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6" descr="Mountain - Red Mountains Png , Free Transparent Clipart - ClipartKey">
            <a:extLst>
              <a:ext uri="{FF2B5EF4-FFF2-40B4-BE49-F238E27FC236}">
                <a16:creationId xmlns:a16="http://schemas.microsoft.com/office/drawing/2014/main" id="{63A1BF0C-BF4D-A038-35B8-D3E8976B32D3}"/>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15115" y="668262"/>
            <a:ext cx="248722" cy="16427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566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31"/>
                                        </p:tgtEl>
                                      </p:cBhvr>
                                    </p:animEffect>
                                    <p:set>
                                      <p:cBhvr>
                                        <p:cTn id="34" dur="1" fill="hold">
                                          <p:stCondLst>
                                            <p:cond delay="499"/>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dissolve">
                                      <p:cBhvr>
                                        <p:cTn id="39" dur="500"/>
                                        <p:tgtEl>
                                          <p:spTgt spid="3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par>
                                <p:cTn id="43" presetID="9"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dissolve">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2" grpId="0" animBg="1"/>
      <p:bldP spid="15" grpId="0"/>
      <p:bldP spid="30" grpId="0"/>
      <p:bldP spid="31" grpId="0" animBg="1"/>
      <p:bldP spid="32" grpId="0" animBg="1"/>
      <p:bldP spid="33" grpId="0"/>
      <p:bldP spid="34" grpId="0" animBg="1"/>
      <p:bldP spid="35" grpId="0"/>
      <p:bldP spid="37" grpId="0" animBg="1"/>
      <p:bldP spid="3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15777</TotalTime>
  <Words>7637</Words>
  <Application>Microsoft Macintosh PowerPoint</Application>
  <PresentationFormat>Widescreen</PresentationFormat>
  <Paragraphs>3448</Paragraphs>
  <Slides>101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101</vt:i4>
      </vt:variant>
    </vt:vector>
  </HeadingPairs>
  <TitlesOfParts>
    <vt:vector size="116" baseType="lpstr">
      <vt:lpstr>Arial</vt:lpstr>
      <vt:lpstr>Bauhaus 93</vt:lpstr>
      <vt:lpstr>Broadway</vt:lpstr>
      <vt:lpstr>Calibri</vt:lpstr>
      <vt:lpstr>Century Gothic</vt:lpstr>
      <vt:lpstr>Curlz MT</vt:lpstr>
      <vt:lpstr>Desdemona</vt:lpstr>
      <vt:lpstr>Haettenschweiler</vt:lpstr>
      <vt:lpstr>Helvetica Neue</vt:lpstr>
      <vt:lpstr>inherit</vt:lpstr>
      <vt:lpstr>Matura MT Script Capitals</vt:lpstr>
      <vt:lpstr>Roboto</vt:lpstr>
      <vt:lpstr>Times New Roman</vt:lpstr>
      <vt:lpstr>Wingdings</vt:lpstr>
      <vt:lpstr>Mesh</vt:lpstr>
      <vt:lpstr>Course Project MIST 6160 P 1 201 Advanced Data Mining 2022 Fall  Human Activity Recognition &amp; Restaurant Review Sentiment Analysis</vt:lpstr>
      <vt:lpstr>WHAT WILL WE BE DISCUSSING? </vt:lpstr>
      <vt:lpstr>WHAT WILL WE BE DISCUSSING? </vt:lpstr>
      <vt:lpstr>WHAT WILL WE BE DISCUSSING?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Project MIST 6160 P 1 201 Advanced Data Mining 2022 Fall  Human Activity Recognition</dc:title>
  <dc:creator>Chandrol, Harshit</dc:creator>
  <cp:lastModifiedBy>Chandrol, Harshit</cp:lastModifiedBy>
  <cp:revision>19</cp:revision>
  <dcterms:created xsi:type="dcterms:W3CDTF">2022-11-24T23:02:01Z</dcterms:created>
  <dcterms:modified xsi:type="dcterms:W3CDTF">2022-12-06T00:33:50Z</dcterms:modified>
</cp:coreProperties>
</file>